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8.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4.xml" ContentType="application/vnd.openxmlformats-officedocument.presentationml.notesSlide+xml"/>
  <Override PartName="/ppt/charts/chart2.xml" ContentType="application/vnd.openxmlformats-officedocument.drawingml.chart+xml"/>
  <Override PartName="/ppt/tags/tag191.xml" ContentType="application/vnd.openxmlformats-officedocument.presentationml.tags+xml"/>
  <Override PartName="/ppt/tags/tag192.xml" ContentType="application/vnd.openxmlformats-officedocument.presentationml.tags+xml"/>
  <Override PartName="/ppt/notesSlides/notesSlide25.xml" ContentType="application/vnd.openxmlformats-officedocument.presentationml.notesSlide+xml"/>
  <Override PartName="/ppt/charts/chart3.xml" ContentType="application/vnd.openxmlformats-officedocument.drawingml.chart+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26.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tags/tag199.xml" ContentType="application/vnd.openxmlformats-officedocument.presentationml.tags+xml"/>
  <Override PartName="/ppt/tags/tag200.xml" ContentType="application/vnd.openxmlformats-officedocument.presentationml.tags+xml"/>
  <Override PartName="/ppt/charts/chart5.xml" ContentType="application/vnd.openxmlformats-officedocument.drawingml.chart+xml"/>
  <Override PartName="/ppt/theme/themeOverride2.xml" ContentType="application/vnd.openxmlformats-officedocument.themeOverride+xml"/>
  <Override PartName="/ppt/tags/tag201.xml" ContentType="application/vnd.openxmlformats-officedocument.presentationml.tags+xml"/>
  <Override PartName="/ppt/tags/tag202.xml" ContentType="application/vnd.openxmlformats-officedocument.presentationml.tags+xml"/>
  <Override PartName="/ppt/notesSlides/notesSlide28.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1"/>
  </p:sldMasterIdLst>
  <p:notesMasterIdLst>
    <p:notesMasterId r:id="rId58"/>
  </p:notesMasterIdLst>
  <p:sldIdLst>
    <p:sldId id="391" r:id="rId12"/>
    <p:sldId id="259" r:id="rId13"/>
    <p:sldId id="355" r:id="rId14"/>
    <p:sldId id="395" r:id="rId15"/>
    <p:sldId id="346" r:id="rId16"/>
    <p:sldId id="370" r:id="rId17"/>
    <p:sldId id="397" r:id="rId18"/>
    <p:sldId id="398" r:id="rId19"/>
    <p:sldId id="399" r:id="rId20"/>
    <p:sldId id="392" r:id="rId21"/>
    <p:sldId id="364" r:id="rId22"/>
    <p:sldId id="378" r:id="rId23"/>
    <p:sldId id="371" r:id="rId24"/>
    <p:sldId id="372" r:id="rId25"/>
    <p:sldId id="365" r:id="rId26"/>
    <p:sldId id="374" r:id="rId27"/>
    <p:sldId id="373" r:id="rId28"/>
    <p:sldId id="375" r:id="rId29"/>
    <p:sldId id="376" r:id="rId30"/>
    <p:sldId id="377" r:id="rId31"/>
    <p:sldId id="379" r:id="rId32"/>
    <p:sldId id="380" r:id="rId33"/>
    <p:sldId id="381" r:id="rId34"/>
    <p:sldId id="382" r:id="rId35"/>
    <p:sldId id="383" r:id="rId36"/>
    <p:sldId id="384" r:id="rId37"/>
    <p:sldId id="385" r:id="rId38"/>
    <p:sldId id="386" r:id="rId39"/>
    <p:sldId id="387" r:id="rId40"/>
    <p:sldId id="389" r:id="rId41"/>
    <p:sldId id="388" r:id="rId42"/>
    <p:sldId id="393" r:id="rId43"/>
    <p:sldId id="390" r:id="rId44"/>
    <p:sldId id="396" r:id="rId45"/>
    <p:sldId id="400" r:id="rId46"/>
    <p:sldId id="401" r:id="rId47"/>
    <p:sldId id="402" r:id="rId48"/>
    <p:sldId id="403" r:id="rId49"/>
    <p:sldId id="404" r:id="rId50"/>
    <p:sldId id="405" r:id="rId51"/>
    <p:sldId id="406" r:id="rId52"/>
    <p:sldId id="407" r:id="rId53"/>
    <p:sldId id="408" r:id="rId54"/>
    <p:sldId id="409" r:id="rId55"/>
    <p:sldId id="368" r:id="rId56"/>
    <p:sldId id="410" r:id="rId57"/>
  </p:sldIdLst>
  <p:sldSz cx="9144000" cy="6858000" type="screen4x3"/>
  <p:notesSz cx="7010400"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A45"/>
    <a:srgbClr val="925700"/>
    <a:srgbClr val="25629F"/>
    <a:srgbClr val="CC7A00"/>
    <a:srgbClr val="14385C"/>
    <a:srgbClr val="042A43"/>
    <a:srgbClr val="FAFAFA"/>
    <a:srgbClr val="899BAD"/>
    <a:srgbClr val="D27D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5" autoAdjust="0"/>
    <p:restoredTop sz="86312" autoAdjust="0"/>
  </p:normalViewPr>
  <p:slideViewPr>
    <p:cSldViewPr showGuides="1">
      <p:cViewPr>
        <p:scale>
          <a:sx n="70" d="100"/>
          <a:sy n="70" d="100"/>
        </p:scale>
        <p:origin x="-558" y="0"/>
      </p:cViewPr>
      <p:guideLst>
        <p:guide orient="horz" pos="672"/>
        <p:guide orient="horz" pos="3936"/>
        <p:guide pos="217"/>
        <p:guide pos="5568"/>
        <p:guide pos="143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440"/>
    </p:cViewPr>
  </p:sorterViewPr>
  <p:notesViewPr>
    <p:cSldViewPr>
      <p:cViewPr>
        <p:scale>
          <a:sx n="90" d="100"/>
          <a:sy n="90" d="100"/>
        </p:scale>
        <p:origin x="-1050" y="-7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6.bin"/></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nchor="t" anchorCtr="0"/>
          <a:lstStyle/>
          <a:p>
            <a:pPr marL="0" indent="0" algn="ctr" defTabSz="914400" rtl="0" eaLnBrk="1" latinLnBrk="0" hangingPunct="1">
              <a:spcBef>
                <a:spcPct val="20000"/>
              </a:spcBef>
              <a:buClr>
                <a:srgbClr val="925700"/>
              </a:buClr>
              <a:buFont typeface="Wingdings" pitchFamily="2" charset="2"/>
              <a:buNone/>
              <a:defRPr lang="en-US" sz="2400" b="1" kern="1200" dirty="0">
                <a:solidFill>
                  <a:srgbClr val="925700"/>
                </a:solidFill>
                <a:latin typeface="Franklin Gothic Book" pitchFamily="34" charset="0"/>
                <a:ea typeface="+mn-ea"/>
                <a:cs typeface="+mn-cs"/>
              </a:defRPr>
            </a:pPr>
            <a:r>
              <a:rPr lang="en-US" sz="2400" b="1" kern="1200" dirty="0" smtClean="0">
                <a:solidFill>
                  <a:srgbClr val="925700"/>
                </a:solidFill>
                <a:latin typeface="Franklin Gothic Book" pitchFamily="34" charset="0"/>
                <a:ea typeface="+mn-ea"/>
                <a:cs typeface="+mn-cs"/>
              </a:rPr>
              <a:t>Funding Sources</a:t>
            </a:r>
            <a:endParaRPr lang="en-US" sz="2400" b="1" kern="1200" dirty="0">
              <a:solidFill>
                <a:srgbClr val="925700"/>
              </a:solidFill>
              <a:latin typeface="Franklin Gothic Book" pitchFamily="34" charset="0"/>
              <a:ea typeface="+mn-ea"/>
              <a:cs typeface="+mn-cs"/>
            </a:endParaRPr>
          </a:p>
        </c:rich>
      </c:tx>
      <c:layout>
        <c:manualLayout>
          <c:xMode val="edge"/>
          <c:yMode val="edge"/>
          <c:x val="0.23596969696969697"/>
          <c:y val="0"/>
        </c:manualLayout>
      </c:layout>
      <c:overlay val="0"/>
    </c:title>
    <c:autoTitleDeleted val="0"/>
    <c:plotArea>
      <c:layout/>
      <c:pieChart>
        <c:varyColors val="1"/>
        <c:ser>
          <c:idx val="0"/>
          <c:order val="0"/>
          <c:tx>
            <c:strRef>
              <c:f>Sheet1!$B$1</c:f>
              <c:strCache>
                <c:ptCount val="1"/>
                <c:pt idx="0">
                  <c:v>Funding Sources</c:v>
                </c:pt>
              </c:strCache>
            </c:strRef>
          </c:tx>
          <c:dPt>
            <c:idx val="0"/>
            <c:bubble3D val="0"/>
            <c:spPr>
              <a:solidFill>
                <a:schemeClr val="accent2"/>
              </a:solidFill>
            </c:spPr>
          </c:dPt>
          <c:dPt>
            <c:idx val="1"/>
            <c:bubble3D val="0"/>
            <c:spPr>
              <a:solidFill>
                <a:schemeClr val="accent3"/>
              </a:solidFill>
            </c:spPr>
          </c:dPt>
          <c:dPt>
            <c:idx val="2"/>
            <c:bubble3D val="0"/>
            <c:spPr>
              <a:solidFill>
                <a:schemeClr val="accent5"/>
              </a:solidFill>
            </c:spPr>
          </c:dPt>
          <c:dLbls>
            <c:dLbl>
              <c:idx val="0"/>
              <c:layout>
                <c:manualLayout>
                  <c:x val="-0.20421271772846575"/>
                  <c:y val="-0.18140380773298859"/>
                </c:manualLayout>
              </c:layout>
              <c:showLegendKey val="0"/>
              <c:showVal val="0"/>
              <c:showCatName val="0"/>
              <c:showSerName val="0"/>
              <c:showPercent val="1"/>
              <c:showBubbleSize val="0"/>
            </c:dLbl>
            <c:dLbl>
              <c:idx val="1"/>
              <c:layout>
                <c:manualLayout>
                  <c:x val="0.17155070388928656"/>
                  <c:y val="9.4017119128765619E-2"/>
                </c:manualLayout>
              </c:layout>
              <c:showLegendKey val="0"/>
              <c:showVal val="0"/>
              <c:showCatName val="0"/>
              <c:showSerName val="0"/>
              <c:showPercent val="1"/>
              <c:showBubbleSize val="0"/>
            </c:dLbl>
            <c:dLbl>
              <c:idx val="2"/>
              <c:layout>
                <c:manualLayout>
                  <c:x val="0.10069339059890241"/>
                  <c:y val="0.12044031809456654"/>
                </c:manualLayout>
              </c:layout>
              <c:showLegendKey val="0"/>
              <c:showVal val="0"/>
              <c:showCatName val="0"/>
              <c:showSerName val="0"/>
              <c:showPercent val="1"/>
              <c:showBubbleSize val="0"/>
            </c:dLbl>
            <c:txPr>
              <a:bodyPr/>
              <a:lstStyle/>
              <a:p>
                <a:pPr>
                  <a:defRPr>
                    <a:solidFill>
                      <a:schemeClr val="bg1"/>
                    </a:solidFill>
                  </a:defRPr>
                </a:pPr>
                <a:endParaRPr lang="en-US"/>
              </a:p>
            </c:txPr>
            <c:showLegendKey val="0"/>
            <c:showVal val="0"/>
            <c:showCatName val="0"/>
            <c:showSerName val="0"/>
            <c:showPercent val="1"/>
            <c:showBubbleSize val="0"/>
            <c:showLeaderLines val="1"/>
          </c:dLbls>
          <c:cat>
            <c:strRef>
              <c:f>Sheet1!$A$2:$A$4</c:f>
              <c:strCache>
                <c:ptCount val="3"/>
                <c:pt idx="0">
                  <c:v>FHWA</c:v>
                </c:pt>
                <c:pt idx="1">
                  <c:v>TxDOT</c:v>
                </c:pt>
                <c:pt idx="2">
                  <c:v>Local</c:v>
                </c:pt>
              </c:strCache>
            </c:strRef>
          </c:cat>
          <c:val>
            <c:numRef>
              <c:f>Sheet1!$B$2:$B$4</c:f>
              <c:numCache>
                <c:formatCode>General</c:formatCode>
                <c:ptCount val="3"/>
                <c:pt idx="0">
                  <c:v>80</c:v>
                </c:pt>
                <c:pt idx="1">
                  <c:v>10</c:v>
                </c:pt>
                <c:pt idx="2">
                  <c:v>10</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0.123978824202094"/>
          <c:y val="0.113654664646274"/>
          <c:w val="0.78348079217370559"/>
          <c:h val="0.11138813804990794"/>
        </c:manualLayout>
      </c:layout>
      <c:overlay val="0"/>
    </c:legend>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72083446465731E-2"/>
          <c:y val="8.8140924692105799E-2"/>
          <c:w val="0.45869264186804237"/>
          <c:h val="0.81858994548758324"/>
        </c:manualLayout>
      </c:layout>
      <c:pieChart>
        <c:varyColors val="1"/>
        <c:ser>
          <c:idx val="0"/>
          <c:order val="0"/>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idx val="0"/>
            <c:bubble3D val="0"/>
            <c:spPr>
              <a:solidFill>
                <a:schemeClr val="accent2"/>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1"/>
            <c:bubble3D val="0"/>
            <c:spPr>
              <a:solidFill>
                <a:srgbClr val="9257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2"/>
            <c:bubble3D val="0"/>
            <c:spPr>
              <a:solidFill>
                <a:srgbClr val="899BAD"/>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3"/>
            <c:bubble3D val="0"/>
            <c:spPr>
              <a:solidFill>
                <a:srgbClr val="25629F"/>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Lbls>
            <c:dLbl>
              <c:idx val="0"/>
              <c:layout>
                <c:manualLayout>
                  <c:x val="-0.17385057471264367"/>
                  <c:y val="-0.23589743589743589"/>
                </c:manualLayout>
              </c:layout>
              <c:tx>
                <c:rich>
                  <a:bodyPr/>
                  <a:lstStyle/>
                  <a:p>
                    <a:pPr>
                      <a:defRPr b="1">
                        <a:solidFill>
                          <a:schemeClr val="accent1"/>
                        </a:solidFill>
                      </a:defRPr>
                    </a:pPr>
                    <a:r>
                      <a:rPr lang="en-US" b="1" dirty="0" smtClean="0">
                        <a:solidFill>
                          <a:schemeClr val="bg1"/>
                        </a:solidFill>
                      </a:rPr>
                      <a:t>44,195 </a:t>
                    </a:r>
                    <a:r>
                      <a:rPr lang="en-US" b="1" dirty="0" smtClean="0">
                        <a:solidFill>
                          <a:schemeClr val="tx2"/>
                        </a:solidFill>
                      </a:rPr>
                      <a:t>(82.0%)</a:t>
                    </a:r>
                    <a:endParaRPr lang="en-US" b="1" dirty="0">
                      <a:solidFill>
                        <a:schemeClr val="tx2"/>
                      </a:solidFill>
                    </a:endParaRPr>
                  </a:p>
                </c:rich>
              </c:tx>
              <c:spPr/>
              <c:dLblPos val="bestFit"/>
              <c:showLegendKey val="0"/>
              <c:showVal val="1"/>
              <c:showCatName val="0"/>
              <c:showSerName val="0"/>
              <c:showPercent val="0"/>
              <c:showBubbleSize val="0"/>
            </c:dLbl>
            <c:dLbl>
              <c:idx val="1"/>
              <c:layout>
                <c:manualLayout>
                  <c:x val="8.6206896551724137E-3"/>
                  <c:y val="-0.12307692307692308"/>
                </c:manualLayout>
              </c:layout>
              <c:tx>
                <c:rich>
                  <a:bodyPr/>
                  <a:lstStyle/>
                  <a:p>
                    <a:pPr>
                      <a:defRPr b="1">
                        <a:solidFill>
                          <a:srgbClr val="14385C"/>
                        </a:solidFill>
                      </a:defRPr>
                    </a:pPr>
                    <a:r>
                      <a:rPr lang="en-US" b="1" dirty="0" smtClean="0">
                        <a:solidFill>
                          <a:srgbClr val="14385C"/>
                        </a:solidFill>
                      </a:rPr>
                      <a:t>865 (1.6%)</a:t>
                    </a:r>
                    <a:endParaRPr lang="en-US" b="1" dirty="0">
                      <a:solidFill>
                        <a:srgbClr val="14385C"/>
                      </a:solidFill>
                    </a:endParaRPr>
                  </a:p>
                </c:rich>
              </c:tx>
              <c:spPr/>
              <c:dLblPos val="bestFit"/>
              <c:showLegendKey val="0"/>
              <c:showVal val="1"/>
              <c:showCatName val="0"/>
              <c:showSerName val="0"/>
              <c:showPercent val="0"/>
              <c:showBubbleSize val="0"/>
            </c:dLbl>
            <c:dLbl>
              <c:idx val="2"/>
              <c:layout>
                <c:manualLayout>
                  <c:x val="0.10344816272965876"/>
                  <c:y val="0.18461538461538463"/>
                </c:manualLayout>
              </c:layout>
              <c:tx>
                <c:rich>
                  <a:bodyPr/>
                  <a:lstStyle/>
                  <a:p>
                    <a:pPr>
                      <a:defRPr b="1">
                        <a:solidFill>
                          <a:srgbClr val="FAFAFA"/>
                        </a:solidFill>
                      </a:defRPr>
                    </a:pPr>
                    <a:r>
                      <a:rPr lang="en-US" b="1" dirty="0" smtClean="0">
                        <a:solidFill>
                          <a:srgbClr val="FAFAFA"/>
                        </a:solidFill>
                      </a:rPr>
                      <a:t>7,783</a:t>
                    </a:r>
                  </a:p>
                  <a:p>
                    <a:pPr>
                      <a:defRPr b="1">
                        <a:solidFill>
                          <a:srgbClr val="FAFAFA"/>
                        </a:solidFill>
                      </a:defRPr>
                    </a:pPr>
                    <a:r>
                      <a:rPr lang="en-US" b="1" dirty="0" smtClean="0">
                        <a:solidFill>
                          <a:srgbClr val="FAFAFA"/>
                        </a:solidFill>
                      </a:rPr>
                      <a:t>(14.4%)</a:t>
                    </a:r>
                    <a:endParaRPr lang="en-US" b="1" dirty="0">
                      <a:solidFill>
                        <a:srgbClr val="FAFAFA"/>
                      </a:solidFill>
                    </a:endParaRPr>
                  </a:p>
                </c:rich>
              </c:tx>
              <c:spPr/>
              <c:dLblPos val="bestFit"/>
              <c:showLegendKey val="0"/>
              <c:showVal val="1"/>
              <c:showCatName val="0"/>
              <c:showSerName val="0"/>
              <c:showPercent val="0"/>
              <c:showBubbleSize val="0"/>
            </c:dLbl>
            <c:dLbl>
              <c:idx val="3"/>
              <c:layout>
                <c:manualLayout>
                  <c:x val="0.1336206896551724"/>
                  <c:y val="2.5641025641025641E-3"/>
                </c:manualLayout>
              </c:layout>
              <c:tx>
                <c:rich>
                  <a:bodyPr/>
                  <a:lstStyle/>
                  <a:p>
                    <a:pPr>
                      <a:defRPr b="1">
                        <a:solidFill>
                          <a:srgbClr val="14385C"/>
                        </a:solidFill>
                      </a:defRPr>
                    </a:pPr>
                    <a:r>
                      <a:rPr lang="en-US" b="1" dirty="0" smtClean="0">
                        <a:solidFill>
                          <a:srgbClr val="14385C"/>
                        </a:solidFill>
                      </a:rPr>
                      <a:t>1,032 (1.9%)</a:t>
                    </a:r>
                    <a:endParaRPr lang="en-US" b="1" dirty="0">
                      <a:solidFill>
                        <a:srgbClr val="14385C"/>
                      </a:solidFill>
                    </a:endParaRPr>
                  </a:p>
                </c:rich>
              </c:tx>
              <c:spPr/>
              <c:dLblPos val="bestFit"/>
              <c:showLegendKey val="0"/>
              <c:showVal val="1"/>
              <c:showCatName val="0"/>
              <c:showSerName val="0"/>
              <c:showPercent val="0"/>
              <c:showBubbleSize val="0"/>
            </c:dLbl>
            <c:txPr>
              <a:bodyPr/>
              <a:lstStyle/>
              <a:p>
                <a:pPr>
                  <a:defRPr>
                    <a:solidFill>
                      <a:schemeClr val="accent1"/>
                    </a:solidFill>
                  </a:defRPr>
                </a:pPr>
                <a:endParaRPr lang="en-US"/>
              </a:p>
            </c:txPr>
            <c:dLblPos val="outEnd"/>
            <c:showLegendKey val="0"/>
            <c:showVal val="1"/>
            <c:showCatName val="0"/>
            <c:showSerName val="0"/>
            <c:showPercent val="0"/>
            <c:showBubbleSize val="0"/>
            <c:showLeaderLines val="1"/>
            <c:leaderLines>
              <c:spPr>
                <a:ln w="22225">
                  <a:solidFill>
                    <a:schemeClr val="tx1"/>
                  </a:solidFill>
                </a:ln>
              </c:spPr>
            </c:leaderLines>
          </c:dLbls>
          <c:cat>
            <c:strRef>
              <c:f>'[Chart in Microsoft PowerPoint]Sheet2'!$A$16:$A$19</c:f>
              <c:strCache>
                <c:ptCount val="4"/>
                <c:pt idx="0">
                  <c:v>"Good or Better" Bridges</c:v>
                </c:pt>
                <c:pt idx="1">
                  <c:v>Structurally Deficient Bridges</c:v>
                </c:pt>
                <c:pt idx="2">
                  <c:v>Functionally Obsolete Bridges</c:v>
                </c:pt>
                <c:pt idx="3">
                  <c:v>Sub-Standard for Load Only Bridges</c:v>
                </c:pt>
              </c:strCache>
            </c:strRef>
          </c:cat>
          <c:val>
            <c:numRef>
              <c:f>'[Chart in Microsoft PowerPoint]Sheet2'!$B$16:$B$19</c:f>
              <c:numCache>
                <c:formatCode>#,##0</c:formatCode>
                <c:ptCount val="4"/>
                <c:pt idx="0">
                  <c:v>42356</c:v>
                </c:pt>
                <c:pt idx="1">
                  <c:v>1249</c:v>
                </c:pt>
                <c:pt idx="2">
                  <c:v>7446</c:v>
                </c:pt>
                <c:pt idx="3">
                  <c:v>1117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043456738960264"/>
          <c:y val="0.12032422634934346"/>
          <c:w val="0.41956543261039736"/>
          <c:h val="0.5723822598510423"/>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288600778350983E-2"/>
          <c:y val="0.14628618815169961"/>
          <c:w val="0.4635447778079464"/>
          <c:h val="0.81914255789214629"/>
        </c:manualLayout>
      </c:layout>
      <c:pieChart>
        <c:varyColors val="1"/>
        <c:ser>
          <c:idx val="0"/>
          <c:order val="0"/>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idx val="0"/>
            <c:bubble3D val="0"/>
            <c:spPr>
              <a:solidFill>
                <a:schemeClr val="accent2"/>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1"/>
            <c:bubble3D val="0"/>
            <c:spPr>
              <a:solidFill>
                <a:schemeClr val="accent4"/>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3"/>
            <c:bubble3D val="0"/>
            <c:spPr>
              <a:solidFill>
                <a:srgbClr val="25629F"/>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Lbls>
            <c:dLbl>
              <c:idx val="0"/>
              <c:layout>
                <c:manualLayout>
                  <c:x val="-0.18581319576432256"/>
                  <c:y val="-9.5625624623026984E-2"/>
                </c:manualLayout>
              </c:layout>
              <c:tx>
                <c:rich>
                  <a:bodyPr/>
                  <a:lstStyle/>
                  <a:p>
                    <a:r>
                      <a:rPr lang="en-US" b="1" dirty="0" smtClean="0">
                        <a:solidFill>
                          <a:srgbClr val="FAFAFA"/>
                        </a:solidFill>
                      </a:rPr>
                      <a:t>12,612 (68.6%)</a:t>
                    </a:r>
                    <a:endParaRPr lang="en-US" dirty="0">
                      <a:solidFill>
                        <a:srgbClr val="FAFAFA"/>
                      </a:solidFill>
                    </a:endParaRPr>
                  </a:p>
                </c:rich>
              </c:tx>
              <c:dLblPos val="bestFit"/>
              <c:showLegendKey val="0"/>
              <c:showVal val="1"/>
              <c:showCatName val="0"/>
              <c:showSerName val="0"/>
              <c:showPercent val="1"/>
              <c:showBubbleSize val="0"/>
              <c:separator>, </c:separator>
            </c:dLbl>
            <c:dLbl>
              <c:idx val="1"/>
              <c:layout>
                <c:manualLayout>
                  <c:x val="0"/>
                  <c:y val="0.10917595841837412"/>
                </c:manualLayout>
              </c:layout>
              <c:tx>
                <c:rich>
                  <a:bodyPr/>
                  <a:lstStyle/>
                  <a:p>
                    <a:r>
                      <a:rPr lang="en-US" dirty="0" smtClean="0">
                        <a:solidFill>
                          <a:srgbClr val="14385C"/>
                        </a:solidFill>
                      </a:rPr>
                      <a:t>678</a:t>
                    </a:r>
                  </a:p>
                  <a:p>
                    <a:r>
                      <a:rPr lang="en-US" dirty="0" smtClean="0">
                        <a:solidFill>
                          <a:srgbClr val="14385C"/>
                        </a:solidFill>
                      </a:rPr>
                      <a:t>(3.7%)</a:t>
                    </a:r>
                    <a:endParaRPr lang="en-US" dirty="0">
                      <a:solidFill>
                        <a:srgbClr val="14385C"/>
                      </a:solidFill>
                    </a:endParaRPr>
                  </a:p>
                </c:rich>
              </c:tx>
              <c:dLblPos val="bestFit"/>
              <c:showLegendKey val="0"/>
              <c:showVal val="1"/>
              <c:showCatName val="0"/>
              <c:showSerName val="0"/>
              <c:showPercent val="1"/>
              <c:showBubbleSize val="0"/>
            </c:dLbl>
            <c:dLbl>
              <c:idx val="2"/>
              <c:layout>
                <c:manualLayout>
                  <c:x val="0.11570877454973301"/>
                  <c:y val="0.11769412219110811"/>
                </c:manualLayout>
              </c:layout>
              <c:tx>
                <c:rich>
                  <a:bodyPr/>
                  <a:lstStyle/>
                  <a:p>
                    <a:pPr>
                      <a:defRPr sz="1600" b="1">
                        <a:solidFill>
                          <a:srgbClr val="FAFAFA"/>
                        </a:solidFill>
                      </a:defRPr>
                    </a:pPr>
                    <a:r>
                      <a:rPr lang="en-US" b="1" dirty="0" smtClean="0">
                        <a:solidFill>
                          <a:srgbClr val="FAFAFA"/>
                        </a:solidFill>
                      </a:rPr>
                      <a:t>4,144 (22.5%)</a:t>
                    </a:r>
                    <a:endParaRPr lang="en-US" dirty="0">
                      <a:solidFill>
                        <a:srgbClr val="FAFAFA"/>
                      </a:solidFill>
                    </a:endParaRPr>
                  </a:p>
                </c:rich>
              </c:tx>
              <c:spPr/>
              <c:dLblPos val="bestFit"/>
              <c:showLegendKey val="0"/>
              <c:showVal val="1"/>
              <c:showCatName val="0"/>
              <c:showSerName val="0"/>
              <c:showPercent val="1"/>
              <c:showBubbleSize val="0"/>
            </c:dLbl>
            <c:dLbl>
              <c:idx val="3"/>
              <c:layout>
                <c:manualLayout>
                  <c:x val="0.05"/>
                  <c:y val="-6.4814814814814797E-2"/>
                </c:manualLayout>
              </c:layout>
              <c:tx>
                <c:rich>
                  <a:bodyPr/>
                  <a:lstStyle/>
                  <a:p>
                    <a:r>
                      <a:rPr lang="en-US" b="1" dirty="0" smtClean="0">
                        <a:solidFill>
                          <a:srgbClr val="14385C"/>
                        </a:solidFill>
                      </a:rPr>
                      <a:t>952 (5.2%)</a:t>
                    </a:r>
                    <a:endParaRPr lang="en-US" b="1" dirty="0">
                      <a:solidFill>
                        <a:srgbClr val="14385C"/>
                      </a:solidFill>
                    </a:endParaRPr>
                  </a:p>
                </c:rich>
              </c:tx>
              <c:dLblPos val="bestFit"/>
              <c:showLegendKey val="0"/>
              <c:showVal val="1"/>
              <c:showCatName val="0"/>
              <c:showSerName val="0"/>
              <c:showPercent val="1"/>
              <c:showBubbleSize val="0"/>
            </c:dLbl>
            <c:txPr>
              <a:bodyPr/>
              <a:lstStyle/>
              <a:p>
                <a:pPr>
                  <a:defRPr sz="1600" b="1"/>
                </a:pPr>
                <a:endParaRPr lang="en-US"/>
              </a:p>
            </c:txPr>
            <c:dLblPos val="outEnd"/>
            <c:showLegendKey val="0"/>
            <c:showVal val="1"/>
            <c:showCatName val="0"/>
            <c:showSerName val="0"/>
            <c:showPercent val="1"/>
            <c:showBubbleSize val="0"/>
            <c:showLeaderLines val="1"/>
          </c:dLbls>
          <c:cat>
            <c:strRef>
              <c:f>'[Chart in Microsoft PowerPoint]Sheet2'!$A$9:$A$12</c:f>
              <c:strCache>
                <c:ptCount val="4"/>
                <c:pt idx="0">
                  <c:v>"Good or Better" Bridges</c:v>
                </c:pt>
                <c:pt idx="1">
                  <c:v>Structurally Deficient Bridges</c:v>
                </c:pt>
                <c:pt idx="2">
                  <c:v>Functionally Obsolete Bridges</c:v>
                </c:pt>
                <c:pt idx="3">
                  <c:v>Sub-Standard for Load Only Bridges</c:v>
                </c:pt>
              </c:strCache>
            </c:strRef>
          </c:cat>
          <c:val>
            <c:numRef>
              <c:f>'[Chart in Microsoft PowerPoint]Sheet2'!$B$9:$B$12</c:f>
              <c:numCache>
                <c:formatCode>#,##0</c:formatCode>
                <c:ptCount val="4"/>
                <c:pt idx="0">
                  <c:v>11888</c:v>
                </c:pt>
                <c:pt idx="1">
                  <c:v>998</c:v>
                </c:pt>
                <c:pt idx="2">
                  <c:v>4019</c:v>
                </c:pt>
                <c:pt idx="3">
                  <c:v>1025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5431479051229704"/>
          <c:y val="0.17153909047227858"/>
          <c:w val="0.44414199961115963"/>
          <c:h val="0.63694706478521901"/>
        </c:manualLayout>
      </c:layout>
      <c:overlay val="0"/>
      <c:txPr>
        <a:bodyPr/>
        <a:lstStyle/>
        <a:p>
          <a:pPr>
            <a:defRPr sz="2000"/>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2288252819749"/>
          <c:y val="7.8966343143092227E-2"/>
          <c:w val="0.80484212066397109"/>
          <c:h val="0.75364787763525265"/>
        </c:manualLayout>
      </c:layout>
      <c:scatterChart>
        <c:scatterStyle val="lineMarker"/>
        <c:varyColors val="0"/>
        <c:ser>
          <c:idx val="0"/>
          <c:order val="0"/>
          <c:spPr>
            <a:ln>
              <a:solidFill>
                <a:srgbClr val="042A45"/>
              </a:solidFill>
            </a:ln>
          </c:spPr>
          <c:marker>
            <c:spPr>
              <a:solidFill>
                <a:srgbClr val="14385C"/>
              </a:solidFill>
              <a:ln>
                <a:solidFill>
                  <a:srgbClr val="042A45"/>
                </a:solidFill>
              </a:ln>
            </c:spPr>
          </c:marker>
          <c:dLbls>
            <c:dLbl>
              <c:idx val="0"/>
              <c:layout>
                <c:manualLayout>
                  <c:x val="-5.3171552457969784E-2"/>
                  <c:y val="-3.5372410569917211E-2"/>
                </c:manualLayout>
              </c:layout>
              <c:tx>
                <c:rich>
                  <a:bodyPr/>
                  <a:lstStyle/>
                  <a:p>
                    <a:r>
                      <a:rPr lang="en-US" sz="1200" dirty="0" smtClean="0">
                        <a:latin typeface="Franklin Gothic Book" panose="020B0503020102020204" pitchFamily="34" charset="0"/>
                      </a:rPr>
                      <a:t>70.5%</a:t>
                    </a:r>
                    <a:endParaRPr lang="en-US" dirty="0"/>
                  </a:p>
                </c:rich>
              </c:tx>
              <c:dLblPos val="r"/>
              <c:showLegendKey val="0"/>
              <c:showVal val="1"/>
              <c:showCatName val="0"/>
              <c:showSerName val="0"/>
              <c:showPercent val="0"/>
              <c:showBubbleSize val="0"/>
            </c:dLbl>
            <c:dLbl>
              <c:idx val="1"/>
              <c:delete val="1"/>
            </c:dLbl>
            <c:dLbl>
              <c:idx val="2"/>
              <c:delete val="1"/>
            </c:dLbl>
            <c:dLbl>
              <c:idx val="3"/>
              <c:delete val="1"/>
            </c:dLbl>
            <c:dLbl>
              <c:idx val="4"/>
              <c:delete val="1"/>
            </c:dLbl>
            <c:dLbl>
              <c:idx val="5"/>
              <c:layout>
                <c:manualLayout>
                  <c:x val="-7.7429345722028649E-3"/>
                  <c:y val="2.7210884353741496E-2"/>
                </c:manualLayout>
              </c:layout>
              <c:showLegendKey val="0"/>
              <c:showVal val="1"/>
              <c:showCatName val="0"/>
              <c:showSerName val="0"/>
              <c:showPercent val="0"/>
              <c:showBubbleSize val="0"/>
            </c:dLbl>
            <c:dLbl>
              <c:idx val="6"/>
              <c:layout>
                <c:manualLayout>
                  <c:x val="1.5485869144406014E-3"/>
                  <c:y val="1.9789734075448363E-2"/>
                </c:manualLayout>
              </c:layout>
              <c:showLegendKey val="0"/>
              <c:showVal val="1"/>
              <c:showCatName val="0"/>
              <c:showSerName val="0"/>
              <c:showPercent val="0"/>
              <c:showBubbleSize val="0"/>
            </c:dLbl>
            <c:dLbl>
              <c:idx val="7"/>
              <c:layout>
                <c:manualLayout>
                  <c:x val="-4.6457607433217189E-3"/>
                  <c:y val="1.9789734075448363E-2"/>
                </c:manualLayout>
              </c:layout>
              <c:showLegendKey val="0"/>
              <c:showVal val="1"/>
              <c:showCatName val="0"/>
              <c:showSerName val="0"/>
              <c:showPercent val="0"/>
              <c:showBubbleSize val="0"/>
            </c:dLbl>
            <c:dLbl>
              <c:idx val="8"/>
              <c:layout>
                <c:manualLayout>
                  <c:x val="-2.1680216802168077E-2"/>
                  <c:y val="3.9579468150896725E-2"/>
                </c:manualLayout>
              </c:layout>
              <c:showLegendKey val="0"/>
              <c:showVal val="1"/>
              <c:showCatName val="0"/>
              <c:showSerName val="0"/>
              <c:showPercent val="0"/>
              <c:showBubbleSize val="0"/>
            </c:dLbl>
            <c:dLbl>
              <c:idx val="9"/>
              <c:layout>
                <c:manualLayout>
                  <c:x val="-2.0131629887727449E-2"/>
                  <c:y val="4.7000618429189858E-2"/>
                </c:manualLayout>
              </c:layout>
              <c:showLegendKey val="0"/>
              <c:showVal val="1"/>
              <c:showCatName val="0"/>
              <c:showSerName val="0"/>
              <c:showPercent val="0"/>
              <c:showBubbleSize val="0"/>
            </c:dLbl>
            <c:dLbl>
              <c:idx val="10"/>
              <c:layout>
                <c:manualLayout>
                  <c:x val="-2.4777390631049168E-2"/>
                  <c:y val="3.9579468150896725E-2"/>
                </c:manualLayout>
              </c:layout>
              <c:showLegendKey val="0"/>
              <c:showVal val="1"/>
              <c:showCatName val="0"/>
              <c:showSerName val="0"/>
              <c:showPercent val="0"/>
              <c:showBubbleSize val="0"/>
            </c:dLbl>
            <c:dLbl>
              <c:idx val="11"/>
              <c:layout>
                <c:manualLayout>
                  <c:x val="-2.7874564459930314E-2"/>
                  <c:y val="3.7105751391465679E-2"/>
                </c:manualLayout>
              </c:layout>
              <c:showLegendKey val="0"/>
              <c:showVal val="1"/>
              <c:showCatName val="0"/>
              <c:showSerName val="0"/>
              <c:showPercent val="0"/>
              <c:showBubbleSize val="0"/>
            </c:dLbl>
            <c:numFmt formatCode="0.0%" sourceLinked="0"/>
            <c:txPr>
              <a:bodyPr/>
              <a:lstStyle/>
              <a:p>
                <a:pPr>
                  <a:defRPr sz="1200">
                    <a:latin typeface="Franklin Gothic Book" panose="020B0503020102020204" pitchFamily="34" charset="0"/>
                  </a:defRPr>
                </a:pPr>
                <a:endParaRPr lang="en-US"/>
              </a:p>
            </c:txPr>
            <c:dLblPos val="b"/>
            <c:showLegendKey val="0"/>
            <c:showVal val="1"/>
            <c:showCatName val="0"/>
            <c:showSerName val="0"/>
            <c:showPercent val="0"/>
            <c:showBubbleSize val="0"/>
            <c:showLeaderLines val="0"/>
          </c:dLbls>
          <c:xVal>
            <c:numRef>
              <c:f>'Precent Good or Better'!$A$4:$A$19</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xVal>
          <c:yVal>
            <c:numRef>
              <c:f>'Precent Good or Better'!$B$4:$B$19</c:f>
              <c:numCache>
                <c:formatCode>0.00%</c:formatCode>
                <c:ptCount val="16"/>
                <c:pt idx="0">
                  <c:v>0.70479999999999998</c:v>
                </c:pt>
                <c:pt idx="1">
                  <c:v>0.71020000000000005</c:v>
                </c:pt>
                <c:pt idx="2">
                  <c:v>0.75260000000000005</c:v>
                </c:pt>
                <c:pt idx="3">
                  <c:v>0.75939999999999996</c:v>
                </c:pt>
                <c:pt idx="4">
                  <c:v>0.76239999999999997</c:v>
                </c:pt>
                <c:pt idx="5">
                  <c:v>0.77249999999999996</c:v>
                </c:pt>
                <c:pt idx="6">
                  <c:v>0.77659999999999996</c:v>
                </c:pt>
                <c:pt idx="7">
                  <c:v>0.78490000000000004</c:v>
                </c:pt>
                <c:pt idx="8">
                  <c:v>0.79690000000000005</c:v>
                </c:pt>
                <c:pt idx="9">
                  <c:v>0.8034</c:v>
                </c:pt>
                <c:pt idx="10">
                  <c:v>0.80510000000000004</c:v>
                </c:pt>
                <c:pt idx="11">
                  <c:v>0.81</c:v>
                </c:pt>
                <c:pt idx="12">
                  <c:v>0.81399999999999995</c:v>
                </c:pt>
                <c:pt idx="13">
                  <c:v>0.81799999999999995</c:v>
                </c:pt>
                <c:pt idx="14">
                  <c:v>0.82</c:v>
                </c:pt>
                <c:pt idx="15">
                  <c:v>0.82</c:v>
                </c:pt>
              </c:numCache>
            </c:numRef>
          </c:yVal>
          <c:smooth val="0"/>
        </c:ser>
        <c:dLbls>
          <c:dLblPos val="r"/>
          <c:showLegendKey val="0"/>
          <c:showVal val="1"/>
          <c:showCatName val="0"/>
          <c:showSerName val="0"/>
          <c:showPercent val="0"/>
          <c:showBubbleSize val="0"/>
        </c:dLbls>
        <c:axId val="83643008"/>
        <c:axId val="83650432"/>
      </c:scatterChart>
      <c:valAx>
        <c:axId val="83643008"/>
        <c:scaling>
          <c:orientation val="minMax"/>
          <c:max val="2016"/>
          <c:min val="2006"/>
        </c:scaling>
        <c:delete val="0"/>
        <c:axPos val="b"/>
        <c:majorGridlines>
          <c:spPr>
            <a:ln>
              <a:solidFill>
                <a:sysClr val="window" lastClr="FFFFFF">
                  <a:lumMod val="75000"/>
                  <a:alpha val="20000"/>
                </a:sysClr>
              </a:solidFill>
            </a:ln>
          </c:spPr>
        </c:majorGridlines>
        <c:title>
          <c:tx>
            <c:rich>
              <a:bodyPr/>
              <a:lstStyle/>
              <a:p>
                <a:pPr>
                  <a:defRPr sz="1600">
                    <a:solidFill>
                      <a:srgbClr val="CC7A00"/>
                    </a:solidFill>
                    <a:latin typeface="Franklin Gothic Book" panose="020B0503020102020204" pitchFamily="34" charset="0"/>
                  </a:defRPr>
                </a:pPr>
                <a:r>
                  <a:rPr lang="en-US" sz="1600" dirty="0">
                    <a:solidFill>
                      <a:srgbClr val="CC7A00"/>
                    </a:solidFill>
                    <a:latin typeface="Franklin Gothic Book" panose="020B0503020102020204" pitchFamily="34" charset="0"/>
                  </a:rPr>
                  <a:t>Fiscal </a:t>
                </a:r>
                <a:r>
                  <a:rPr lang="en-US" sz="1600" dirty="0" smtClean="0">
                    <a:solidFill>
                      <a:srgbClr val="CC7A00"/>
                    </a:solidFill>
                    <a:latin typeface="Franklin Gothic Book" panose="020B0503020102020204" pitchFamily="34" charset="0"/>
                  </a:rPr>
                  <a:t>Year</a:t>
                </a:r>
                <a:endParaRPr lang="en-US" sz="1600" dirty="0">
                  <a:solidFill>
                    <a:srgbClr val="CC7A00"/>
                  </a:solidFill>
                  <a:latin typeface="Franklin Gothic Book" panose="020B0503020102020204" pitchFamily="34" charset="0"/>
                </a:endParaRPr>
              </a:p>
            </c:rich>
          </c:tx>
          <c:layout>
            <c:manualLayout>
              <c:xMode val="edge"/>
              <c:yMode val="edge"/>
              <c:x val="0.44315878378378398"/>
              <c:y val="0.91840790815659401"/>
            </c:manualLayout>
          </c:layout>
          <c:overlay val="0"/>
        </c:title>
        <c:numFmt formatCode="General" sourceLinked="1"/>
        <c:majorTickMark val="out"/>
        <c:minorTickMark val="none"/>
        <c:tickLblPos val="nextTo"/>
        <c:spPr>
          <a:ln>
            <a:solidFill>
              <a:sysClr val="window" lastClr="FFFFFF">
                <a:lumMod val="50000"/>
              </a:sysClr>
            </a:solidFill>
          </a:ln>
        </c:spPr>
        <c:txPr>
          <a:bodyPr/>
          <a:lstStyle/>
          <a:p>
            <a:pPr>
              <a:defRPr sz="1400" b="1">
                <a:solidFill>
                  <a:srgbClr val="14385C"/>
                </a:solidFill>
                <a:latin typeface="Franklin Gothic Book" panose="020B0503020102020204" pitchFamily="34" charset="0"/>
              </a:defRPr>
            </a:pPr>
            <a:endParaRPr lang="en-US"/>
          </a:p>
        </c:txPr>
        <c:crossAx val="83650432"/>
        <c:crosses val="autoZero"/>
        <c:crossBetween val="midCat"/>
        <c:majorUnit val="1"/>
      </c:valAx>
      <c:valAx>
        <c:axId val="83650432"/>
        <c:scaling>
          <c:orientation val="minMax"/>
          <c:min val="0.70000000000000007"/>
        </c:scaling>
        <c:delete val="0"/>
        <c:axPos val="l"/>
        <c:majorGridlines>
          <c:spPr>
            <a:ln>
              <a:solidFill>
                <a:sysClr val="window" lastClr="FFFFFF">
                  <a:lumMod val="75000"/>
                  <a:alpha val="21000"/>
                </a:sysClr>
              </a:solidFill>
            </a:ln>
          </c:spPr>
        </c:majorGridlines>
        <c:title>
          <c:tx>
            <c:rich>
              <a:bodyPr rot="-5400000" vert="horz"/>
              <a:lstStyle/>
              <a:p>
                <a:pPr>
                  <a:defRPr sz="1600">
                    <a:solidFill>
                      <a:srgbClr val="CC7A00"/>
                    </a:solidFill>
                    <a:latin typeface="Franklin Gothic Book" panose="020B0503020102020204" pitchFamily="34" charset="0"/>
                  </a:defRPr>
                </a:pPr>
                <a:r>
                  <a:rPr lang="en-US" sz="1600" dirty="0">
                    <a:solidFill>
                      <a:srgbClr val="CC7A00"/>
                    </a:solidFill>
                    <a:latin typeface="Franklin Gothic Book" panose="020B0503020102020204" pitchFamily="34" charset="0"/>
                  </a:rPr>
                  <a:t>Percent Good or </a:t>
                </a:r>
                <a:r>
                  <a:rPr lang="en-US" sz="1600" dirty="0" smtClean="0">
                    <a:solidFill>
                      <a:srgbClr val="CC7A00"/>
                    </a:solidFill>
                    <a:latin typeface="Franklin Gothic Book" panose="020B0503020102020204" pitchFamily="34" charset="0"/>
                  </a:rPr>
                  <a:t>Better Bridges</a:t>
                </a:r>
                <a:endParaRPr lang="en-US" sz="1600" dirty="0">
                  <a:solidFill>
                    <a:srgbClr val="CC7A00"/>
                  </a:solidFill>
                  <a:latin typeface="Franklin Gothic Book" panose="020B0503020102020204" pitchFamily="34" charset="0"/>
                </a:endParaRPr>
              </a:p>
            </c:rich>
          </c:tx>
          <c:layout>
            <c:manualLayout>
              <c:xMode val="edge"/>
              <c:yMode val="edge"/>
              <c:x val="0"/>
              <c:y val="0.15763969381962101"/>
            </c:manualLayout>
          </c:layout>
          <c:overlay val="0"/>
        </c:title>
        <c:numFmt formatCode="0%" sourceLinked="0"/>
        <c:majorTickMark val="out"/>
        <c:minorTickMark val="none"/>
        <c:tickLblPos val="nextTo"/>
        <c:spPr>
          <a:noFill/>
          <a:ln>
            <a:solidFill>
              <a:sysClr val="window" lastClr="FFFFFF">
                <a:lumMod val="50000"/>
              </a:sysClr>
            </a:solidFill>
          </a:ln>
        </c:spPr>
        <c:txPr>
          <a:bodyPr/>
          <a:lstStyle/>
          <a:p>
            <a:pPr>
              <a:defRPr sz="1400" b="1">
                <a:solidFill>
                  <a:srgbClr val="14385C"/>
                </a:solidFill>
                <a:latin typeface="Franklin Gothic Book" panose="020B0503020102020204" pitchFamily="34" charset="0"/>
              </a:defRPr>
            </a:pPr>
            <a:endParaRPr lang="en-US"/>
          </a:p>
        </c:txPr>
        <c:crossAx val="83643008"/>
        <c:crosses val="autoZero"/>
        <c:crossBetween val="midCat"/>
      </c:valAx>
      <c:spPr>
        <a:effectLst>
          <a:glow rad="139700">
            <a:schemeClr val="accent1">
              <a:satMod val="175000"/>
              <a:alpha val="40000"/>
            </a:schemeClr>
          </a:glow>
        </a:effectLst>
      </c:spPr>
    </c:plotArea>
    <c:plotVisOnly val="1"/>
    <c:dispBlanksAs val="gap"/>
    <c:showDLblsOverMax val="0"/>
  </c:chart>
  <c:spPr>
    <a:ln w="44450" cmpd="sng">
      <a:solidFill>
        <a:sysClr val="window" lastClr="FFFFFF">
          <a:lumMod val="85000"/>
        </a:sysClr>
      </a:solidFill>
      <a:miter lim="800000"/>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422152876052"/>
          <c:y val="8.2399843423013805E-2"/>
          <c:w val="0.839424749325689"/>
          <c:h val="0.76458650125713257"/>
        </c:manualLayout>
      </c:layout>
      <c:scatterChart>
        <c:scatterStyle val="lineMarker"/>
        <c:varyColors val="0"/>
        <c:ser>
          <c:idx val="0"/>
          <c:order val="0"/>
          <c:spPr>
            <a:ln>
              <a:solidFill>
                <a:srgbClr val="042A45"/>
              </a:solidFill>
            </a:ln>
          </c:spPr>
          <c:marker>
            <c:spPr>
              <a:solidFill>
                <a:srgbClr val="14385C"/>
              </a:solidFill>
              <a:ln>
                <a:solidFill>
                  <a:srgbClr val="042A45"/>
                </a:solidFill>
              </a:ln>
            </c:spPr>
          </c:marker>
          <c:dLbls>
            <c:dLbl>
              <c:idx val="1"/>
              <c:delete val="1"/>
            </c:dLbl>
            <c:dLbl>
              <c:idx val="2"/>
              <c:delete val="1"/>
            </c:dLbl>
            <c:dLbl>
              <c:idx val="3"/>
              <c:delete val="1"/>
            </c:dLbl>
            <c:dLbl>
              <c:idx val="4"/>
              <c:delete val="1"/>
            </c:dLbl>
            <c:dLbl>
              <c:idx val="5"/>
              <c:layout>
                <c:manualLayout>
                  <c:x val="1.5457146946592757E-3"/>
                  <c:y val="-9.803927244824328E-3"/>
                </c:manualLayout>
              </c:layout>
              <c:showLegendKey val="0"/>
              <c:showVal val="1"/>
              <c:showCatName val="0"/>
              <c:showSerName val="0"/>
              <c:showPercent val="0"/>
              <c:showBubbleSize val="0"/>
            </c:dLbl>
            <c:dLbl>
              <c:idx val="6"/>
              <c:layout>
                <c:manualLayout>
                  <c:x val="-1.5457146946592757E-3"/>
                  <c:y val="-1.470589086723649E-2"/>
                </c:manualLayout>
              </c:layout>
              <c:showLegendKey val="0"/>
              <c:showVal val="1"/>
              <c:showCatName val="0"/>
              <c:showSerName val="0"/>
              <c:showPercent val="0"/>
              <c:showBubbleSize val="0"/>
            </c:dLbl>
            <c:dLbl>
              <c:idx val="7"/>
              <c:layout>
                <c:manualLayout>
                  <c:x val="-1.5457146946592757E-3"/>
                  <c:y val="-1.9607854489648656E-2"/>
                </c:manualLayout>
              </c:layout>
              <c:showLegendKey val="0"/>
              <c:showVal val="1"/>
              <c:showCatName val="0"/>
              <c:showSerName val="0"/>
              <c:showPercent val="0"/>
              <c:showBubbleSize val="0"/>
            </c:dLbl>
            <c:dLbl>
              <c:idx val="8"/>
              <c:layout>
                <c:manualLayout>
                  <c:x val="4.6371440839778275E-3"/>
                  <c:y val="-1.9607854489648656E-2"/>
                </c:manualLayout>
              </c:layout>
              <c:showLegendKey val="0"/>
              <c:showVal val="1"/>
              <c:showCatName val="0"/>
              <c:showSerName val="0"/>
              <c:showPercent val="0"/>
              <c:showBubbleSize val="0"/>
            </c:dLbl>
            <c:dLbl>
              <c:idx val="9"/>
              <c:layout>
                <c:manualLayout>
                  <c:x val="-3.0914293893186083E-3"/>
                  <c:y val="-3.1862763545679067E-2"/>
                </c:manualLayout>
              </c:layout>
              <c:showLegendKey val="0"/>
              <c:showVal val="1"/>
              <c:showCatName val="0"/>
              <c:showSerName val="0"/>
              <c:showPercent val="0"/>
              <c:showBubbleSize val="0"/>
            </c:dLbl>
            <c:dLbl>
              <c:idx val="10"/>
              <c:layout>
                <c:manualLayout>
                  <c:x val="-1.7002861641252035E-2"/>
                  <c:y val="-2.2058836300854735E-2"/>
                </c:manualLayout>
              </c:layout>
              <c:showLegendKey val="0"/>
              <c:showVal val="1"/>
              <c:showCatName val="0"/>
              <c:showSerName val="0"/>
              <c:showPercent val="0"/>
              <c:showBubbleSize val="0"/>
            </c:dLbl>
            <c:dLbl>
              <c:idx val="11"/>
              <c:layout>
                <c:manualLayout>
                  <c:x val="-1.2365717557274206E-2"/>
                  <c:y val="-3.1862763545679067E-2"/>
                </c:manualLayout>
              </c:layout>
              <c:showLegendKey val="0"/>
              <c:showVal val="1"/>
              <c:showCatName val="0"/>
              <c:showSerName val="0"/>
              <c:showPercent val="0"/>
              <c:showBubbleSize val="0"/>
            </c:dLbl>
            <c:dLbl>
              <c:idx val="12"/>
              <c:layout>
                <c:manualLayout>
                  <c:x val="-1.854857633591131E-2"/>
                  <c:y val="-2.2058836300854735E-2"/>
                </c:manualLayout>
              </c:layout>
              <c:dLblPos val="r"/>
              <c:showLegendKey val="0"/>
              <c:showVal val="1"/>
              <c:showCatName val="0"/>
              <c:showSerName val="0"/>
              <c:showPercent val="0"/>
              <c:showBubbleSize val="0"/>
            </c:dLbl>
            <c:dLbl>
              <c:idx val="13"/>
              <c:layout>
                <c:manualLayout>
                  <c:x val="-1.2365717557274206E-2"/>
                  <c:y val="-2.941178173447298E-2"/>
                </c:manualLayout>
              </c:layout>
              <c:dLblPos val="r"/>
              <c:showLegendKey val="0"/>
              <c:showVal val="1"/>
              <c:showCatName val="0"/>
              <c:showSerName val="0"/>
              <c:showPercent val="0"/>
              <c:showBubbleSize val="0"/>
            </c:dLbl>
            <c:dLbl>
              <c:idx val="14"/>
              <c:layout>
                <c:manualLayout>
                  <c:x val="-4.6371440839778275E-3"/>
                  <c:y val="-3.4313745356885146E-2"/>
                </c:manualLayout>
              </c:layout>
              <c:dLblPos val="r"/>
              <c:showLegendKey val="0"/>
              <c:showVal val="1"/>
              <c:showCatName val="0"/>
              <c:showSerName val="0"/>
              <c:showPercent val="0"/>
              <c:showBubbleSize val="0"/>
            </c:dLbl>
            <c:dLbl>
              <c:idx val="15"/>
              <c:layout>
                <c:manualLayout>
                  <c:x val="-9.2742881679556549E-3"/>
                  <c:y val="-2.2058836300854735E-2"/>
                </c:manualLayout>
              </c:layout>
              <c:dLblPos val="r"/>
              <c:showLegendKey val="0"/>
              <c:showVal val="1"/>
              <c:showCatName val="0"/>
              <c:showSerName val="0"/>
              <c:showPercent val="0"/>
              <c:showBubbleSize val="0"/>
            </c:dLbl>
            <c:txPr>
              <a:bodyPr/>
              <a:lstStyle/>
              <a:p>
                <a:pPr>
                  <a:defRPr sz="1200">
                    <a:latin typeface="Franklin Gothic Book" panose="020B0503020102020204" pitchFamily="34" charset="0"/>
                  </a:defRPr>
                </a:pPr>
                <a:endParaRPr lang="en-US"/>
              </a:p>
            </c:txPr>
            <c:dLblPos val="r"/>
            <c:showLegendKey val="0"/>
            <c:showVal val="1"/>
            <c:showCatName val="0"/>
            <c:showSerName val="0"/>
            <c:showPercent val="0"/>
            <c:showBubbleSize val="0"/>
            <c:showLeaderLines val="0"/>
          </c:dLbls>
          <c:xVal>
            <c:numRef>
              <c:f>'SD Count All Bridges'!$A$4:$A$19</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xVal>
          <c:yVal>
            <c:numRef>
              <c:f>'SD Count All Bridges'!$B$4:$B$19</c:f>
              <c:numCache>
                <c:formatCode>0</c:formatCode>
                <c:ptCount val="16"/>
                <c:pt idx="0">
                  <c:v>3196</c:v>
                </c:pt>
                <c:pt idx="1">
                  <c:v>2928</c:v>
                </c:pt>
                <c:pt idx="2">
                  <c:v>2678</c:v>
                </c:pt>
                <c:pt idx="3">
                  <c:v>2416</c:v>
                </c:pt>
                <c:pt idx="4">
                  <c:v>2247</c:v>
                </c:pt>
                <c:pt idx="5">
                  <c:v>2125</c:v>
                </c:pt>
                <c:pt idx="6">
                  <c:v>1969</c:v>
                </c:pt>
                <c:pt idx="7">
                  <c:v>1814</c:v>
                </c:pt>
                <c:pt idx="8">
                  <c:v>1676</c:v>
                </c:pt>
                <c:pt idx="9">
                  <c:v>1553</c:v>
                </c:pt>
                <c:pt idx="10">
                  <c:v>1469</c:v>
                </c:pt>
                <c:pt idx="11" formatCode="General">
                  <c:v>1283</c:v>
                </c:pt>
                <c:pt idx="12" formatCode="General">
                  <c:v>1194</c:v>
                </c:pt>
                <c:pt idx="13" formatCode="General">
                  <c:v>1025</c:v>
                </c:pt>
                <c:pt idx="14" formatCode="General">
                  <c:v>942</c:v>
                </c:pt>
                <c:pt idx="15" formatCode="General">
                  <c:v>865</c:v>
                </c:pt>
              </c:numCache>
            </c:numRef>
          </c:yVal>
          <c:smooth val="0"/>
        </c:ser>
        <c:dLbls>
          <c:dLblPos val="r"/>
          <c:showLegendKey val="0"/>
          <c:showVal val="1"/>
          <c:showCatName val="0"/>
          <c:showSerName val="0"/>
          <c:showPercent val="0"/>
          <c:showBubbleSize val="0"/>
        </c:dLbls>
        <c:axId val="85397888"/>
        <c:axId val="85400960"/>
      </c:scatterChart>
      <c:valAx>
        <c:axId val="85397888"/>
        <c:scaling>
          <c:orientation val="minMax"/>
          <c:max val="2016"/>
          <c:min val="2006"/>
        </c:scaling>
        <c:delete val="0"/>
        <c:axPos val="b"/>
        <c:majorGridlines>
          <c:spPr>
            <a:ln>
              <a:solidFill>
                <a:sysClr val="window" lastClr="FFFFFF">
                  <a:lumMod val="75000"/>
                  <a:alpha val="20000"/>
                </a:sysClr>
              </a:solidFill>
            </a:ln>
          </c:spPr>
        </c:majorGridlines>
        <c:title>
          <c:tx>
            <c:rich>
              <a:bodyPr/>
              <a:lstStyle/>
              <a:p>
                <a:pPr>
                  <a:defRPr sz="1400">
                    <a:solidFill>
                      <a:srgbClr val="CC7A00"/>
                    </a:solidFill>
                    <a:latin typeface="Franklin Gothic Book" panose="020B0503020102020204" pitchFamily="34" charset="0"/>
                  </a:defRPr>
                </a:pPr>
                <a:r>
                  <a:rPr lang="en-US" sz="1400" dirty="0">
                    <a:solidFill>
                      <a:srgbClr val="CC7A00"/>
                    </a:solidFill>
                    <a:latin typeface="Franklin Gothic Book" panose="020B0503020102020204" pitchFamily="34" charset="0"/>
                  </a:rPr>
                  <a:t>Fiscal Year</a:t>
                </a:r>
              </a:p>
            </c:rich>
          </c:tx>
          <c:layout>
            <c:manualLayout>
              <c:xMode val="edge"/>
              <c:yMode val="edge"/>
              <c:x val="0.48892206543488997"/>
              <c:y val="0.916908290800582"/>
            </c:manualLayout>
          </c:layout>
          <c:overlay val="0"/>
        </c:title>
        <c:numFmt formatCode="General" sourceLinked="1"/>
        <c:majorTickMark val="out"/>
        <c:minorTickMark val="none"/>
        <c:tickLblPos val="nextTo"/>
        <c:txPr>
          <a:bodyPr/>
          <a:lstStyle/>
          <a:p>
            <a:pPr>
              <a:defRPr sz="1400" b="1">
                <a:solidFill>
                  <a:srgbClr val="042A43"/>
                </a:solidFill>
                <a:latin typeface="Franklin Gothic Book" panose="020B0503020102020204" pitchFamily="34" charset="0"/>
              </a:defRPr>
            </a:pPr>
            <a:endParaRPr lang="en-US"/>
          </a:p>
        </c:txPr>
        <c:crossAx val="85400960"/>
        <c:crosses val="autoZero"/>
        <c:crossBetween val="midCat"/>
        <c:majorUnit val="1"/>
      </c:valAx>
      <c:valAx>
        <c:axId val="85400960"/>
        <c:scaling>
          <c:orientation val="minMax"/>
        </c:scaling>
        <c:delete val="0"/>
        <c:axPos val="l"/>
        <c:majorGridlines>
          <c:spPr>
            <a:ln>
              <a:solidFill>
                <a:sysClr val="window" lastClr="FFFFFF">
                  <a:lumMod val="75000"/>
                  <a:alpha val="20000"/>
                </a:sysClr>
              </a:solidFill>
            </a:ln>
          </c:spPr>
        </c:majorGridlines>
        <c:title>
          <c:tx>
            <c:rich>
              <a:bodyPr rot="-5400000" vert="horz"/>
              <a:lstStyle/>
              <a:p>
                <a:pPr>
                  <a:defRPr sz="1400" b="1">
                    <a:solidFill>
                      <a:srgbClr val="CC7A00"/>
                    </a:solidFill>
                    <a:latin typeface="Franklin Gothic Book" panose="020B0503020102020204" pitchFamily="34" charset="0"/>
                  </a:defRPr>
                </a:pPr>
                <a:r>
                  <a:rPr lang="en-US" sz="1400" b="1" dirty="0">
                    <a:solidFill>
                      <a:srgbClr val="CC7A00"/>
                    </a:solidFill>
                    <a:latin typeface="Franklin Gothic Book" panose="020B0503020102020204" pitchFamily="34" charset="0"/>
                  </a:rPr>
                  <a:t>Number of Structurally Deficient Bridges</a:t>
                </a:r>
              </a:p>
            </c:rich>
          </c:tx>
          <c:layout>
            <c:manualLayout>
              <c:xMode val="edge"/>
              <c:yMode val="edge"/>
              <c:x val="0"/>
              <c:y val="0.120589979860974"/>
            </c:manualLayout>
          </c:layout>
          <c:overlay val="0"/>
          <c:spPr>
            <a:ln>
              <a:noFill/>
            </a:ln>
          </c:spPr>
        </c:title>
        <c:numFmt formatCode="0" sourceLinked="1"/>
        <c:majorTickMark val="out"/>
        <c:minorTickMark val="none"/>
        <c:tickLblPos val="nextTo"/>
        <c:txPr>
          <a:bodyPr/>
          <a:lstStyle/>
          <a:p>
            <a:pPr>
              <a:defRPr sz="1400" b="1">
                <a:solidFill>
                  <a:srgbClr val="042A43"/>
                </a:solidFill>
                <a:latin typeface="Franklin Gothic Book" panose="020B0503020102020204" pitchFamily="34" charset="0"/>
              </a:defRPr>
            </a:pPr>
            <a:endParaRPr lang="en-US"/>
          </a:p>
        </c:txPr>
        <c:crossAx val="85397888"/>
        <c:crosses val="autoZero"/>
        <c:crossBetween val="midCat"/>
      </c:valAx>
      <c:spPr>
        <a:effectLst>
          <a:glow rad="139700">
            <a:schemeClr val="accent1">
              <a:satMod val="175000"/>
              <a:alpha val="40000"/>
            </a:schemeClr>
          </a:glow>
        </a:effectLst>
      </c:spPr>
    </c:plotArea>
    <c:plotVisOnly val="1"/>
    <c:dispBlanksAs val="gap"/>
    <c:showDLblsOverMax val="0"/>
  </c:chart>
  <c:spPr>
    <a:ln w="44450" cmpd="sng">
      <a:solidFill>
        <a:sysClr val="window" lastClr="FFFFFF">
          <a:lumMod val="85000"/>
        </a:sysClr>
      </a:solid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84871649108401"/>
          <c:y val="8.9227157647628536E-2"/>
          <c:w val="0.81146259943313503"/>
          <c:h val="0.72506803097054007"/>
        </c:manualLayout>
      </c:layout>
      <c:scatterChart>
        <c:scatterStyle val="lineMarker"/>
        <c:varyColors val="0"/>
        <c:ser>
          <c:idx val="0"/>
          <c:order val="0"/>
          <c:spPr>
            <a:ln>
              <a:solidFill>
                <a:srgbClr val="042A45"/>
              </a:solidFill>
            </a:ln>
          </c:spPr>
          <c:marker>
            <c:spPr>
              <a:solidFill>
                <a:srgbClr val="14385C"/>
              </a:solidFill>
              <a:ln>
                <a:solidFill>
                  <a:srgbClr val="042A45"/>
                </a:solidFill>
              </a:ln>
            </c:spPr>
          </c:marker>
          <c:dLbls>
            <c:dLbl>
              <c:idx val="0"/>
              <c:spPr/>
              <c:txPr>
                <a:bodyPr/>
                <a:lstStyle/>
                <a:p>
                  <a:pPr>
                    <a:defRPr sz="1200">
                      <a:latin typeface="Franklin Gothic Book" panose="020B0503020102020204" pitchFamily="34" charset="0"/>
                    </a:defRPr>
                  </a:pPr>
                  <a:endParaRPr lang="en-US"/>
                </a:p>
              </c:txPr>
              <c:dLblPos val="r"/>
              <c:showLegendKey val="0"/>
              <c:showVal val="1"/>
              <c:showCatName val="0"/>
              <c:showSerName val="0"/>
              <c:showPercent val="0"/>
              <c:showBubbleSize val="0"/>
            </c:dLbl>
            <c:dLbl>
              <c:idx val="1"/>
              <c:delete val="1"/>
            </c:dLbl>
            <c:dLbl>
              <c:idx val="2"/>
              <c:delete val="1"/>
            </c:dLbl>
            <c:dLbl>
              <c:idx val="3"/>
              <c:delete val="1"/>
            </c:dLbl>
            <c:dLbl>
              <c:idx val="4"/>
              <c:delete val="1"/>
            </c:dLbl>
            <c:dLbl>
              <c:idx val="5"/>
              <c:layout>
                <c:manualLayout>
                  <c:x val="-3.1152651795895185E-3"/>
                  <c:y val="-1.7201140344665234E-2"/>
                </c:manualLayout>
              </c:layout>
              <c:showLegendKey val="0"/>
              <c:showVal val="1"/>
              <c:showCatName val="0"/>
              <c:showSerName val="0"/>
              <c:showPercent val="0"/>
              <c:showBubbleSize val="0"/>
            </c:dLbl>
            <c:dLbl>
              <c:idx val="6"/>
              <c:layout>
                <c:manualLayout>
                  <c:x val="2.8556267595130526E-17"/>
                  <c:y val="-2.4573057635236029E-2"/>
                </c:manualLayout>
              </c:layout>
              <c:showLegendKey val="0"/>
              <c:showVal val="1"/>
              <c:showCatName val="0"/>
              <c:showSerName val="0"/>
              <c:showPercent val="0"/>
              <c:showBubbleSize val="0"/>
            </c:dLbl>
            <c:dLbl>
              <c:idx val="7"/>
              <c:layout>
                <c:manualLayout>
                  <c:x val="-4.6728977693842773E-3"/>
                  <c:y val="-1.7201140344665189E-2"/>
                </c:manualLayout>
              </c:layout>
              <c:showLegendKey val="0"/>
              <c:showVal val="1"/>
              <c:showCatName val="0"/>
              <c:showSerName val="0"/>
              <c:showPercent val="0"/>
              <c:showBubbleSize val="0"/>
            </c:dLbl>
            <c:dLbl>
              <c:idx val="8"/>
              <c:layout>
                <c:manualLayout>
                  <c:x val="-6.230530359179037E-3"/>
                  <c:y val="-3.1944974925806779E-2"/>
                </c:manualLayout>
              </c:layout>
              <c:showLegendKey val="0"/>
              <c:showVal val="1"/>
              <c:showCatName val="0"/>
              <c:showSerName val="0"/>
              <c:showPercent val="0"/>
              <c:showBubbleSize val="0"/>
            </c:dLbl>
            <c:dLbl>
              <c:idx val="9"/>
              <c:layout>
                <c:manualLayout>
                  <c:x val="0"/>
                  <c:y val="-2.4573057635235984E-2"/>
                </c:manualLayout>
              </c:layout>
              <c:showLegendKey val="0"/>
              <c:showVal val="1"/>
              <c:showCatName val="0"/>
              <c:showSerName val="0"/>
              <c:showPercent val="0"/>
              <c:showBubbleSize val="0"/>
            </c:dLbl>
            <c:dLbl>
              <c:idx val="10"/>
              <c:layout>
                <c:manualLayout>
                  <c:x val="-9.3457955387685546E-3"/>
                  <c:y val="-2.4573057635235984E-2"/>
                </c:manualLayout>
              </c:layout>
              <c:showLegendKey val="0"/>
              <c:showVal val="1"/>
              <c:showCatName val="0"/>
              <c:showSerName val="0"/>
              <c:showPercent val="0"/>
              <c:showBubbleSize val="0"/>
            </c:dLbl>
            <c:dLbl>
              <c:idx val="11"/>
              <c:layout>
                <c:manualLayout>
                  <c:x val="-3.1152651795895185E-3"/>
                  <c:y val="-1.9658446108188787E-2"/>
                </c:manualLayout>
              </c:layout>
              <c:showLegendKey val="0"/>
              <c:showVal val="1"/>
              <c:showCatName val="0"/>
              <c:showSerName val="0"/>
              <c:showPercent val="0"/>
              <c:showBubbleSize val="0"/>
            </c:dLbl>
            <c:dLbl>
              <c:idx val="12"/>
              <c:layout>
                <c:manualLayout>
                  <c:x val="0"/>
                  <c:y val="-1.9658446108188787E-2"/>
                </c:manualLayout>
              </c:layout>
              <c:dLblPos val="r"/>
              <c:showLegendKey val="0"/>
              <c:showVal val="1"/>
              <c:showCatName val="0"/>
              <c:showSerName val="0"/>
              <c:showPercent val="0"/>
              <c:showBubbleSize val="0"/>
            </c:dLbl>
            <c:dLbl>
              <c:idx val="13"/>
              <c:layout>
                <c:manualLayout>
                  <c:x val="3.1152651795895185E-3"/>
                  <c:y val="-1.9658446108188787E-2"/>
                </c:manualLayout>
              </c:layout>
              <c:dLblPos val="r"/>
              <c:showLegendKey val="0"/>
              <c:showVal val="1"/>
              <c:showCatName val="0"/>
              <c:showSerName val="0"/>
              <c:showPercent val="0"/>
              <c:showBubbleSize val="0"/>
            </c:dLbl>
            <c:dLbl>
              <c:idx val="14"/>
              <c:layout>
                <c:manualLayout>
                  <c:x val="-3.1152651795895185E-3"/>
                  <c:y val="-2.4573057635235984E-2"/>
                </c:manualLayout>
              </c:layout>
              <c:dLblPos val="r"/>
              <c:showLegendKey val="0"/>
              <c:showVal val="1"/>
              <c:showCatName val="0"/>
              <c:showSerName val="0"/>
              <c:showPercent val="0"/>
              <c:showBubbleSize val="0"/>
            </c:dLbl>
            <c:dLbl>
              <c:idx val="15"/>
              <c:layout>
                <c:manualLayout>
                  <c:x val="0"/>
                  <c:y val="-1.4743834581141591E-2"/>
                </c:manualLayout>
              </c:layout>
              <c:dLblPos val="r"/>
              <c:showLegendKey val="0"/>
              <c:showVal val="1"/>
              <c:showCatName val="0"/>
              <c:showSerName val="0"/>
              <c:showPercent val="0"/>
              <c:showBubbleSize val="0"/>
            </c:dLbl>
            <c:txPr>
              <a:bodyPr/>
              <a:lstStyle/>
              <a:p>
                <a:pPr>
                  <a:defRPr sz="1200"/>
                </a:pPr>
                <a:endParaRPr lang="en-US"/>
              </a:p>
            </c:txPr>
            <c:dLblPos val="r"/>
            <c:showLegendKey val="0"/>
            <c:showVal val="1"/>
            <c:showCatName val="0"/>
            <c:showSerName val="0"/>
            <c:showPercent val="0"/>
            <c:showBubbleSize val="0"/>
            <c:showLeaderLines val="0"/>
          </c:dLbls>
          <c:xVal>
            <c:numRef>
              <c:f>'SD Count Off-System'!$A$4:$A$19</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xVal>
          <c:yVal>
            <c:numRef>
              <c:f>'SD Count Off-System'!$B$4:$B$19</c:f>
              <c:numCache>
                <c:formatCode>0</c:formatCode>
                <c:ptCount val="16"/>
                <c:pt idx="0">
                  <c:v>2433</c:v>
                </c:pt>
                <c:pt idx="1">
                  <c:v>2117</c:v>
                </c:pt>
                <c:pt idx="2">
                  <c:v>2033</c:v>
                </c:pt>
                <c:pt idx="3">
                  <c:v>1851</c:v>
                </c:pt>
                <c:pt idx="4">
                  <c:v>1719</c:v>
                </c:pt>
                <c:pt idx="5">
                  <c:v>1642</c:v>
                </c:pt>
                <c:pt idx="6">
                  <c:v>1548</c:v>
                </c:pt>
                <c:pt idx="7">
                  <c:v>1460</c:v>
                </c:pt>
                <c:pt idx="8">
                  <c:v>1347</c:v>
                </c:pt>
                <c:pt idx="9">
                  <c:v>1248</c:v>
                </c:pt>
                <c:pt idx="10">
                  <c:v>1178</c:v>
                </c:pt>
                <c:pt idx="11" formatCode="General">
                  <c:v>1025</c:v>
                </c:pt>
                <c:pt idx="12" formatCode="General">
                  <c:v>973</c:v>
                </c:pt>
                <c:pt idx="13" formatCode="General">
                  <c:v>832</c:v>
                </c:pt>
                <c:pt idx="14" formatCode="General">
                  <c:v>759</c:v>
                </c:pt>
                <c:pt idx="15" formatCode="General">
                  <c:v>678</c:v>
                </c:pt>
              </c:numCache>
            </c:numRef>
          </c:yVal>
          <c:smooth val="0"/>
        </c:ser>
        <c:dLbls>
          <c:dLblPos val="r"/>
          <c:showLegendKey val="0"/>
          <c:showVal val="1"/>
          <c:showCatName val="0"/>
          <c:showSerName val="0"/>
          <c:showPercent val="0"/>
          <c:showBubbleSize val="0"/>
        </c:dLbls>
        <c:axId val="85567744"/>
        <c:axId val="85467520"/>
      </c:scatterChart>
      <c:valAx>
        <c:axId val="85567744"/>
        <c:scaling>
          <c:orientation val="minMax"/>
          <c:max val="2016"/>
          <c:min val="2006"/>
        </c:scaling>
        <c:delete val="0"/>
        <c:axPos val="b"/>
        <c:majorGridlines>
          <c:spPr>
            <a:ln>
              <a:solidFill>
                <a:sysClr val="window" lastClr="FFFFFF">
                  <a:lumMod val="75000"/>
                  <a:alpha val="20000"/>
                </a:sysClr>
              </a:solidFill>
            </a:ln>
          </c:spPr>
        </c:majorGridlines>
        <c:title>
          <c:tx>
            <c:rich>
              <a:bodyPr/>
              <a:lstStyle/>
              <a:p>
                <a:pPr>
                  <a:defRPr sz="1400">
                    <a:solidFill>
                      <a:srgbClr val="CC7A00"/>
                    </a:solidFill>
                    <a:latin typeface="Franklin Gothic Book" panose="020B0503020102020204" pitchFamily="34" charset="0"/>
                  </a:defRPr>
                </a:pPr>
                <a:r>
                  <a:rPr lang="en-US" sz="1400" dirty="0">
                    <a:solidFill>
                      <a:srgbClr val="CC7A00"/>
                    </a:solidFill>
                    <a:latin typeface="Franklin Gothic Book" panose="020B0503020102020204" pitchFamily="34" charset="0"/>
                  </a:rPr>
                  <a:t>Fiscal Year</a:t>
                </a:r>
              </a:p>
            </c:rich>
          </c:tx>
          <c:layout/>
          <c:overlay val="0"/>
          <c:spPr>
            <a:noFill/>
          </c:spPr>
        </c:title>
        <c:numFmt formatCode="General" sourceLinked="1"/>
        <c:majorTickMark val="out"/>
        <c:minorTickMark val="none"/>
        <c:tickLblPos val="nextTo"/>
        <c:txPr>
          <a:bodyPr/>
          <a:lstStyle/>
          <a:p>
            <a:pPr>
              <a:defRPr sz="1400" b="1">
                <a:solidFill>
                  <a:srgbClr val="14385C"/>
                </a:solidFill>
                <a:latin typeface="Franklin Gothic Book" panose="020B0503020102020204" pitchFamily="34" charset="0"/>
              </a:defRPr>
            </a:pPr>
            <a:endParaRPr lang="en-US"/>
          </a:p>
        </c:txPr>
        <c:crossAx val="85467520"/>
        <c:crosses val="autoZero"/>
        <c:crossBetween val="midCat"/>
        <c:majorUnit val="1"/>
      </c:valAx>
      <c:valAx>
        <c:axId val="85467520"/>
        <c:scaling>
          <c:orientation val="minMax"/>
        </c:scaling>
        <c:delete val="0"/>
        <c:axPos val="l"/>
        <c:majorGridlines>
          <c:spPr>
            <a:ln>
              <a:solidFill>
                <a:sysClr val="window" lastClr="FFFFFF">
                  <a:lumMod val="75000"/>
                  <a:alpha val="20000"/>
                </a:sysClr>
              </a:solidFill>
            </a:ln>
          </c:spPr>
        </c:majorGridlines>
        <c:title>
          <c:tx>
            <c:rich>
              <a:bodyPr rot="-5400000" vert="horz"/>
              <a:lstStyle/>
              <a:p>
                <a:pPr>
                  <a:defRPr sz="1400">
                    <a:solidFill>
                      <a:srgbClr val="CC7A00"/>
                    </a:solidFill>
                    <a:latin typeface="Franklin Gothic Book" panose="020B0503020102020204" pitchFamily="34" charset="0"/>
                  </a:defRPr>
                </a:pPr>
                <a:r>
                  <a:rPr lang="en-US" sz="1400" dirty="0">
                    <a:solidFill>
                      <a:srgbClr val="CC7A00"/>
                    </a:solidFill>
                    <a:latin typeface="Franklin Gothic Book" panose="020B0503020102020204" pitchFamily="34" charset="0"/>
                  </a:rPr>
                  <a:t>Number of Structurally Deficient Bridges</a:t>
                </a:r>
              </a:p>
            </c:rich>
          </c:tx>
          <c:layout>
            <c:manualLayout>
              <c:xMode val="edge"/>
              <c:yMode val="edge"/>
              <c:x val="1.01480958605333E-2"/>
              <c:y val="0.13934492223813699"/>
            </c:manualLayout>
          </c:layout>
          <c:overlay val="0"/>
        </c:title>
        <c:numFmt formatCode="0" sourceLinked="1"/>
        <c:majorTickMark val="out"/>
        <c:minorTickMark val="none"/>
        <c:tickLblPos val="nextTo"/>
        <c:txPr>
          <a:bodyPr/>
          <a:lstStyle/>
          <a:p>
            <a:pPr>
              <a:defRPr sz="1400" b="1">
                <a:solidFill>
                  <a:srgbClr val="14385C"/>
                </a:solidFill>
                <a:latin typeface="Franklin Gothic Book" panose="020B0503020102020204" pitchFamily="34" charset="0"/>
              </a:defRPr>
            </a:pPr>
            <a:endParaRPr lang="en-US"/>
          </a:p>
        </c:txPr>
        <c:crossAx val="85567744"/>
        <c:crosses val="autoZero"/>
        <c:crossBetween val="midCat"/>
      </c:valAx>
      <c:spPr>
        <a:effectLst>
          <a:glow rad="139700">
            <a:schemeClr val="accent1">
              <a:satMod val="175000"/>
              <a:alpha val="40000"/>
            </a:schemeClr>
          </a:glow>
          <a:softEdge rad="0"/>
        </a:effectLst>
      </c:spPr>
    </c:plotArea>
    <c:plotVisOnly val="1"/>
    <c:dispBlanksAs val="gap"/>
    <c:showDLblsOverMax val="0"/>
  </c:chart>
  <c:spPr>
    <a:noFill/>
    <a:ln w="44450" cmpd="sng">
      <a:solidFill>
        <a:sysClr val="window" lastClr="FFFFFF">
          <a:lumMod val="85000"/>
        </a:sysClr>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A790463-911A-4750-AD2E-671879DD54F4}" type="datetimeFigureOut">
              <a:rPr lang="en-US" smtClean="0"/>
              <a:pPr/>
              <a:t>9/4/2018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a:t>
            </a:fld>
            <a:endParaRPr lang="en-US" dirty="0"/>
          </a:p>
        </p:txBody>
      </p:sp>
    </p:spTree>
    <p:extLst>
      <p:ext uri="{BB962C8B-B14F-4D97-AF65-F5344CB8AC3E}">
        <p14:creationId xmlns:p14="http://schemas.microsoft.com/office/powerpoint/2010/main" val="384834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buAutoNum type="arabicParenR"/>
            </a:pPr>
            <a:r>
              <a:rPr lang="en-US" sz="2400" baseline="0" dirty="0" smtClean="0">
                <a:latin typeface="Franklin Gothic Book" panose="020B0503020102020204" pitchFamily="34" charset="0"/>
              </a:rPr>
              <a:t>How do bridges become eligible for the HBP funds?.....See slide 9</a:t>
            </a:r>
          </a:p>
          <a:p>
            <a:pPr marL="971550" lvl="1" indent="-514350">
              <a:buAutoNum type="arabicParenR"/>
            </a:pPr>
            <a:endParaRPr lang="en-US" sz="2400" baseline="0" dirty="0" smtClean="0">
              <a:latin typeface="Franklin Gothic Book" panose="020B0503020102020204" pitchFamily="34" charset="0"/>
            </a:endParaRPr>
          </a:p>
          <a:p>
            <a:pPr marL="514350" marR="0" indent="-514350" algn="l" defTabSz="914400" rtl="0" eaLnBrk="1" fontAlgn="auto" latinLnBrk="0" hangingPunct="1">
              <a:lnSpc>
                <a:spcPct val="100000"/>
              </a:lnSpc>
              <a:spcBef>
                <a:spcPts val="0"/>
              </a:spcBef>
              <a:spcAft>
                <a:spcPts val="0"/>
              </a:spcAft>
              <a:buClrTx/>
              <a:buSzTx/>
              <a:buFontTx/>
              <a:buAutoNum type="arabicParenR"/>
              <a:tabLst/>
              <a:defRPr/>
            </a:pPr>
            <a:r>
              <a:rPr lang="en-US" sz="2400" dirty="0" smtClean="0">
                <a:latin typeface="Franklin Gothic Book" panose="020B0503020102020204" pitchFamily="34" charset="0"/>
              </a:rPr>
              <a:t>How do the funds get distributed?...See</a:t>
            </a:r>
            <a:r>
              <a:rPr lang="en-US" sz="2400" baseline="0" dirty="0" smtClean="0">
                <a:latin typeface="Franklin Gothic Book" panose="020B0503020102020204" pitchFamily="34" charset="0"/>
              </a:rPr>
              <a:t> slide 14</a:t>
            </a:r>
            <a:endParaRPr lang="en-US" sz="2400" dirty="0" smtClean="0">
              <a:latin typeface="Franklin Gothic Book" panose="020B0503020102020204" pitchFamily="34" charset="0"/>
            </a:endParaRPr>
          </a:p>
          <a:p>
            <a:pPr marL="514350" indent="-514350">
              <a:buAutoNum type="arabicParenR"/>
            </a:pPr>
            <a:endParaRPr lang="en-US" sz="2400" baseline="0" dirty="0" smtClean="0">
              <a:latin typeface="Franklin Gothic Book" panose="020B0503020102020204" pitchFamily="34" charset="0"/>
            </a:endParaRPr>
          </a:p>
          <a:p>
            <a:pPr marL="0" indent="0">
              <a:buNone/>
            </a:pPr>
            <a:r>
              <a:rPr lang="en-US" sz="2400" baseline="0" dirty="0" smtClean="0">
                <a:latin typeface="Franklin Gothic Book" panose="020B0503020102020204" pitchFamily="34" charset="0"/>
              </a:rPr>
              <a:t>The programming process is on-going  and continuous…  Beginning with the inspection of the existing bridge</a:t>
            </a:r>
          </a:p>
          <a:p>
            <a:pPr marL="0" indent="0">
              <a:buNone/>
            </a:pPr>
            <a:endParaRPr lang="en-US" sz="3200" baseline="0"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11</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latin typeface="Franklin Gothic Book" panose="020B0503020102020204" pitchFamily="34" charset="0"/>
              </a:rPr>
              <a:t>Just</a:t>
            </a:r>
            <a:r>
              <a:rPr lang="en-US" sz="2400" baseline="0" dirty="0" smtClean="0">
                <a:latin typeface="Franklin Gothic Book" panose="020B0503020102020204" pitchFamily="34" charset="0"/>
              </a:rPr>
              <a:t> as there are requirements for funding the rehabilitation/replacement of the nation’s bridges; there is federal law and requirements that outline how bridges are to be inspected</a:t>
            </a:r>
            <a:r>
              <a:rPr lang="en-US" sz="3200" baseline="0" dirty="0" smtClean="0">
                <a:latin typeface="Franklin Gothic Book" panose="020B0503020102020204" pitchFamily="34" charset="0"/>
              </a:rPr>
              <a:t>.</a:t>
            </a:r>
            <a:endParaRPr lang="en-US" sz="3200"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12</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Franklin Gothic Book" panose="020B0503020102020204" pitchFamily="34" charset="0"/>
              </a:rPr>
              <a:t>To answer the first question……</a:t>
            </a:r>
            <a:r>
              <a:rPr lang="en-US" sz="1200" b="1" baseline="0" dirty="0" smtClean="0">
                <a:latin typeface="Franklin Gothic Book" panose="020B0503020102020204" pitchFamily="34" charset="0"/>
              </a:rPr>
              <a:t>How do bridges become eligible for the HBP funds?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Franklin Gothic Book" panose="020B05030201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Franklin Gothic Book" panose="020B0503020102020204" pitchFamily="34" charset="0"/>
              </a:rPr>
              <a:t>All publicly owned vehicular bridges are required</a:t>
            </a:r>
            <a:r>
              <a:rPr lang="en-US" baseline="0" dirty="0" smtClean="0">
                <a:latin typeface="Franklin Gothic Book" panose="020B0503020102020204" pitchFamily="34" charset="0"/>
              </a:rPr>
              <a:t> to have routine inspections</a:t>
            </a:r>
            <a:r>
              <a:rPr lang="en-US" dirty="0" smtClean="0">
                <a:latin typeface="Franklin Gothic Book" panose="020B0503020102020204" pitchFamily="34" charset="0"/>
              </a:rPr>
              <a:t> at most every 24 months</a:t>
            </a:r>
            <a:r>
              <a:rPr lang="en-US" baseline="0" dirty="0" smtClean="0">
                <a:latin typeface="Franklin Gothic Book" panose="020B0503020102020204" pitchFamily="34" charset="0"/>
              </a:rPr>
              <a:t>. Depending on the condition</a:t>
            </a:r>
            <a:r>
              <a:rPr lang="en-US" dirty="0" smtClean="0">
                <a:latin typeface="Franklin Gothic Book" panose="020B0503020102020204" pitchFamily="34" charset="0"/>
              </a:rPr>
              <a:t> and type, a bridge may be inspected on a more frequent basis.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Franklin Gothic Book" panose="020B05030201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Franklin Gothic Book" panose="020B0503020102020204" pitchFamily="34" charset="0"/>
              </a:rPr>
              <a:t>Example: Some bridges require special inspections because they are classified as fracture critical (thus requiring fracture critical inspections) and/or scour critical bridges (thus requiring underwater inspections)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Franklin Gothic Book" panose="020B05030201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Franklin Gothic Book" panose="020B0503020102020204" pitchFamily="34" charset="0"/>
              </a:rPr>
              <a:t>Each inspection, which must meet federal standards, evaluates numerous elements of the bridge including its surroundings. It is the combination of the element scores that result in the Sufficiency Rating and bridge condition status of Structurally Deficient or Functional Obsolete. </a:t>
            </a:r>
            <a:endParaRPr lang="en-US" baseline="0" dirty="0" smtClean="0">
              <a:latin typeface="Franklin Gothic Book" panose="020B05030201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Franklin Gothic Book" panose="020B0503020102020204" pitchFamily="34" charset="0"/>
              </a:rPr>
              <a:t> </a:t>
            </a:r>
            <a:endParaRPr lang="en-US" sz="1200" baseline="0" dirty="0" smtClean="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13</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accent4"/>
                </a:solidFill>
              </a:rPr>
              <a:t>Structurally Deficient (SD)</a:t>
            </a:r>
          </a:p>
          <a:p>
            <a:pPr lvl="1"/>
            <a:r>
              <a:rPr lang="en-US" dirty="0" smtClean="0"/>
              <a:t>Has extreme restriction on load carrying capacity</a:t>
            </a:r>
          </a:p>
          <a:p>
            <a:pPr lvl="1"/>
            <a:r>
              <a:rPr lang="en-US" dirty="0" smtClean="0"/>
              <a:t>Has deterioration sever enough to reduce the load carrying capacity from original as-built levels</a:t>
            </a:r>
          </a:p>
          <a:p>
            <a:pPr lvl="1"/>
            <a:r>
              <a:rPr lang="en-US" dirty="0" smtClean="0"/>
              <a:t>Requires immediate rehabilitation to remain open</a:t>
            </a:r>
          </a:p>
          <a:p>
            <a:pPr lvl="1"/>
            <a:r>
              <a:rPr lang="en-US" dirty="0" smtClean="0"/>
              <a:t>Is closed</a:t>
            </a:r>
          </a:p>
          <a:p>
            <a:pPr lvl="1"/>
            <a:r>
              <a:rPr lang="en-US" dirty="0" smtClean="0"/>
              <a:t>Is frequently overtopped during flooding and creates severs traffic delays</a:t>
            </a:r>
          </a:p>
          <a:p>
            <a:pPr lvl="1"/>
            <a:endParaRPr lang="en-US" dirty="0" smtClean="0"/>
          </a:p>
          <a:p>
            <a:r>
              <a:rPr lang="en-US" b="1" dirty="0" smtClean="0">
                <a:solidFill>
                  <a:schemeClr val="accent4"/>
                </a:solidFill>
              </a:rPr>
              <a:t>Functionally Obsolete (FO)</a:t>
            </a:r>
          </a:p>
          <a:p>
            <a:pPr lvl="1"/>
            <a:r>
              <a:rPr lang="en-US" dirty="0" smtClean="0"/>
              <a:t>Bridge Width</a:t>
            </a:r>
          </a:p>
          <a:p>
            <a:pPr lvl="1"/>
            <a:r>
              <a:rPr lang="en-US" dirty="0" smtClean="0"/>
              <a:t>Load</a:t>
            </a:r>
            <a:r>
              <a:rPr lang="en-US" baseline="0" dirty="0" smtClean="0"/>
              <a:t> Carrying Capacity</a:t>
            </a:r>
          </a:p>
          <a:p>
            <a:pPr lvl="1"/>
            <a:r>
              <a:rPr lang="en-US" baseline="0" dirty="0" smtClean="0"/>
              <a:t>Vertical Horizontal Clearances</a:t>
            </a:r>
          </a:p>
          <a:p>
            <a:pPr lvl="1"/>
            <a:r>
              <a:rPr lang="en-US" baseline="0" dirty="0" smtClean="0"/>
              <a:t>Alignment between bridge </a:t>
            </a:r>
            <a:r>
              <a:rPr lang="en-US" baseline="0" smtClean="0"/>
              <a:t>and approaches</a:t>
            </a:r>
            <a:endParaRPr lang="en-US" dirty="0" smtClean="0"/>
          </a:p>
          <a:p>
            <a:pPr lvl="0"/>
            <a:endParaRPr lang="en-US" dirty="0" smtClean="0"/>
          </a:p>
          <a:p>
            <a:pPr lvl="0"/>
            <a:r>
              <a:rPr lang="en-US" dirty="0" smtClean="0"/>
              <a:t>The formula for determining is fairly complex with the individual elements of the formula based on the following:</a:t>
            </a:r>
          </a:p>
          <a:p>
            <a:pPr algn="ctr"/>
            <a:r>
              <a:rPr lang="cs-CZ" dirty="0"/>
              <a:t>SR = S</a:t>
            </a:r>
            <a:r>
              <a:rPr lang="cs-CZ" baseline="-25000" dirty="0"/>
              <a:t>1</a:t>
            </a:r>
            <a:r>
              <a:rPr lang="cs-CZ" dirty="0"/>
              <a:t> + S</a:t>
            </a:r>
            <a:r>
              <a:rPr lang="cs-CZ" baseline="-25000" dirty="0"/>
              <a:t>2</a:t>
            </a:r>
            <a:r>
              <a:rPr lang="cs-CZ" dirty="0"/>
              <a:t> + S</a:t>
            </a:r>
            <a:r>
              <a:rPr lang="cs-CZ" baseline="-25000" dirty="0"/>
              <a:t>3</a:t>
            </a:r>
            <a:r>
              <a:rPr lang="cs-CZ" dirty="0"/>
              <a:t> + S</a:t>
            </a:r>
            <a:r>
              <a:rPr lang="en-US" baseline="-25000" dirty="0"/>
              <a:t>4</a:t>
            </a:r>
            <a:r>
              <a:rPr lang="en-US" dirty="0"/>
              <a:t> </a:t>
            </a:r>
            <a:r>
              <a:rPr lang="cs-CZ" dirty="0"/>
              <a:t> </a:t>
            </a:r>
            <a:r>
              <a:rPr lang="en-US" dirty="0"/>
              <a:t>(# between 0 – 100)</a:t>
            </a:r>
          </a:p>
          <a:p>
            <a:pPr>
              <a:tabLst>
                <a:tab pos="630238" algn="l"/>
              </a:tabLst>
            </a:pPr>
            <a:r>
              <a:rPr lang="en-US" dirty="0">
                <a:solidFill>
                  <a:srgbClr val="25629F"/>
                </a:solidFill>
              </a:rPr>
              <a:t>	S</a:t>
            </a:r>
            <a:r>
              <a:rPr lang="en-US" baseline="-25000" dirty="0">
                <a:solidFill>
                  <a:srgbClr val="25629F"/>
                </a:solidFill>
              </a:rPr>
              <a:t>1</a:t>
            </a:r>
            <a:r>
              <a:rPr lang="en-US" dirty="0">
                <a:solidFill>
                  <a:srgbClr val="25629F"/>
                </a:solidFill>
              </a:rPr>
              <a:t> = Structural Adequacy and Safety (55% - 0%)</a:t>
            </a:r>
          </a:p>
          <a:p>
            <a:pPr>
              <a:tabLst>
                <a:tab pos="630238" algn="l"/>
              </a:tabLst>
            </a:pPr>
            <a:r>
              <a:rPr lang="en-US" dirty="0">
                <a:solidFill>
                  <a:srgbClr val="25629F"/>
                </a:solidFill>
              </a:rPr>
              <a:t>	S</a:t>
            </a:r>
            <a:r>
              <a:rPr lang="en-US" baseline="-25000" dirty="0">
                <a:solidFill>
                  <a:srgbClr val="25629F"/>
                </a:solidFill>
              </a:rPr>
              <a:t>2</a:t>
            </a:r>
            <a:r>
              <a:rPr lang="en-US" dirty="0">
                <a:solidFill>
                  <a:srgbClr val="25629F"/>
                </a:solidFill>
              </a:rPr>
              <a:t> = Serviceability and Functional Obsolescence (30% - 0%)</a:t>
            </a:r>
          </a:p>
          <a:p>
            <a:pPr>
              <a:tabLst>
                <a:tab pos="630238" algn="l"/>
              </a:tabLst>
            </a:pPr>
            <a:r>
              <a:rPr lang="en-US" dirty="0">
                <a:solidFill>
                  <a:srgbClr val="25629F"/>
                </a:solidFill>
              </a:rPr>
              <a:t>	S</a:t>
            </a:r>
            <a:r>
              <a:rPr lang="en-US" baseline="-25000" dirty="0">
                <a:solidFill>
                  <a:srgbClr val="25629F"/>
                </a:solidFill>
              </a:rPr>
              <a:t>3</a:t>
            </a:r>
            <a:r>
              <a:rPr lang="en-US" dirty="0">
                <a:solidFill>
                  <a:srgbClr val="25629F"/>
                </a:solidFill>
              </a:rPr>
              <a:t> = Essentiality for Public Use (15% - 0%)</a:t>
            </a:r>
          </a:p>
          <a:p>
            <a:pPr>
              <a:tabLst>
                <a:tab pos="630238" algn="l"/>
              </a:tabLst>
            </a:pPr>
            <a:r>
              <a:rPr lang="en-US" dirty="0">
                <a:solidFill>
                  <a:srgbClr val="25629F"/>
                </a:solidFill>
              </a:rPr>
              <a:t>	S</a:t>
            </a:r>
            <a:r>
              <a:rPr lang="en-US" baseline="-25000" dirty="0">
                <a:solidFill>
                  <a:srgbClr val="25629F"/>
                </a:solidFill>
              </a:rPr>
              <a:t>4</a:t>
            </a:r>
            <a:r>
              <a:rPr lang="en-US" dirty="0">
                <a:solidFill>
                  <a:srgbClr val="25629F"/>
                </a:solidFill>
              </a:rPr>
              <a:t> = Special Reduction (If S</a:t>
            </a:r>
            <a:r>
              <a:rPr lang="en-US" baseline="-25000" dirty="0">
                <a:solidFill>
                  <a:srgbClr val="25629F"/>
                </a:solidFill>
              </a:rPr>
              <a:t>1 </a:t>
            </a:r>
            <a:r>
              <a:rPr lang="en-US" dirty="0">
                <a:solidFill>
                  <a:srgbClr val="25629F"/>
                </a:solidFill>
              </a:rPr>
              <a:t>+ S</a:t>
            </a:r>
            <a:r>
              <a:rPr lang="en-US" baseline="-25000" dirty="0">
                <a:solidFill>
                  <a:srgbClr val="25629F"/>
                </a:solidFill>
              </a:rPr>
              <a:t>2 </a:t>
            </a:r>
            <a:r>
              <a:rPr lang="en-US" dirty="0">
                <a:solidFill>
                  <a:srgbClr val="25629F"/>
                </a:solidFill>
              </a:rPr>
              <a:t>+ S</a:t>
            </a:r>
            <a:r>
              <a:rPr lang="en-US" baseline="-25000" dirty="0">
                <a:solidFill>
                  <a:srgbClr val="25629F"/>
                </a:solidFill>
              </a:rPr>
              <a:t>1  </a:t>
            </a:r>
            <a:r>
              <a:rPr lang="en-US" u="sng" dirty="0">
                <a:solidFill>
                  <a:srgbClr val="25629F"/>
                </a:solidFill>
              </a:rPr>
              <a:t>&gt;</a:t>
            </a:r>
            <a:r>
              <a:rPr lang="en-US" dirty="0">
                <a:solidFill>
                  <a:srgbClr val="25629F"/>
                </a:solidFill>
              </a:rPr>
              <a:t> 50)</a:t>
            </a:r>
            <a:endParaRPr lang="en-US" u="sng" dirty="0">
              <a:solidFill>
                <a:srgbClr val="25629F"/>
              </a:solidFill>
            </a:endParaRP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14</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once again…. </a:t>
            </a:r>
            <a:r>
              <a:rPr lang="en-US" b="1" dirty="0" smtClean="0"/>
              <a:t>How do bridge become eligible for HBP funds?</a:t>
            </a:r>
          </a:p>
          <a:p>
            <a:endParaRPr lang="en-US" dirty="0"/>
          </a:p>
          <a:p>
            <a:r>
              <a:rPr lang="en-US" dirty="0" smtClean="0"/>
              <a:t>Bridges have to meet the program requirements:  SD/FO and have a SR &lt;80….</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15</a:t>
            </a:fld>
            <a:endParaRPr lang="en-US" dirty="0"/>
          </a:p>
        </p:txBody>
      </p:sp>
    </p:spTree>
    <p:extLst>
      <p:ext uri="{BB962C8B-B14F-4D97-AF65-F5344CB8AC3E}">
        <p14:creationId xmlns:p14="http://schemas.microsoft.com/office/powerpoint/2010/main" val="64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solidFill>
                <a:srgbClr val="FF0000"/>
              </a:solidFill>
              <a:latin typeface="Franklin Gothic Book" panose="020B0503020102020204" pitchFamily="34" charset="0"/>
            </a:endParaRPr>
          </a:p>
          <a:p>
            <a:r>
              <a:rPr lang="en-US" sz="1400" dirty="0" smtClean="0">
                <a:solidFill>
                  <a:srgbClr val="FF0000"/>
                </a:solidFill>
                <a:latin typeface="Franklin Gothic Book" panose="020B0503020102020204" pitchFamily="34" charset="0"/>
              </a:rPr>
              <a:t>Beginning of the selection process = </a:t>
            </a:r>
            <a:r>
              <a:rPr lang="en-US" sz="1600" b="1" dirty="0" smtClean="0">
                <a:solidFill>
                  <a:srgbClr val="FF0000"/>
                </a:solidFill>
                <a:latin typeface="Franklin Gothic Book" panose="020B0503020102020204" pitchFamily="34" charset="0"/>
              </a:rPr>
              <a:t>COMMUNICATION!!!!!</a:t>
            </a:r>
          </a:p>
          <a:p>
            <a:endParaRPr lang="en-US" sz="1400" dirty="0">
              <a:latin typeface="Franklin Gothic Book" panose="020B0503020102020204" pitchFamily="34" charset="0"/>
            </a:endParaRPr>
          </a:p>
          <a:p>
            <a:r>
              <a:rPr lang="en-US" sz="1400" dirty="0" smtClean="0">
                <a:latin typeface="Franklin Gothic Book" panose="020B0503020102020204" pitchFamily="34" charset="0"/>
              </a:rPr>
              <a:t>Since the funds are for statewide use, the Bridge Division is responsible for managing the funds.  An annual program call for new candidate projects is conducted.  It begins with each TxDOT district receiving a listing of bridges under their purview that meet the eligibility requirements.  </a:t>
            </a:r>
            <a:endParaRPr lang="en-US" sz="1400" dirty="0">
              <a:latin typeface="Franklin Gothic Book" panose="020B0503020102020204" pitchFamily="34" charset="0"/>
            </a:endParaRPr>
          </a:p>
          <a:p>
            <a:endParaRPr lang="en-US" sz="1400"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16</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Franklin Gothic Book" panose="020B0503020102020204" pitchFamily="34" charset="0"/>
              </a:rPr>
              <a:t>The districts are given approximately 2 months to coordinate with local officials to select the bridges they believe are best candidates for submitting for funding consideration.</a:t>
            </a:r>
          </a:p>
          <a:p>
            <a:endParaRPr lang="en-US" sz="1200" dirty="0" smtClean="0">
              <a:latin typeface="Franklin Gothic Book" panose="020B0503020102020204" pitchFamily="34" charset="0"/>
            </a:endParaRPr>
          </a:p>
          <a:p>
            <a:r>
              <a:rPr lang="en-US" sz="1200" dirty="0" smtClean="0">
                <a:latin typeface="Franklin Gothic Book" panose="020B0503020102020204" pitchFamily="34" charset="0"/>
              </a:rPr>
              <a:t>New in</a:t>
            </a:r>
            <a:r>
              <a:rPr lang="en-US" sz="1200" baseline="0" dirty="0" smtClean="0">
                <a:latin typeface="Franklin Gothic Book" panose="020B0503020102020204" pitchFamily="34" charset="0"/>
              </a:rPr>
              <a:t> FY 14 Bridge Division rolled out the Bridge Portfolio Management Application…  Which makes the programming process more transparent.</a:t>
            </a:r>
          </a:p>
          <a:p>
            <a:endParaRPr lang="en-US" sz="1200" dirty="0" smtClean="0">
              <a:latin typeface="Franklin Gothic Book" panose="020B0503020102020204" pitchFamily="34" charset="0"/>
            </a:endParaRPr>
          </a:p>
          <a:p>
            <a:endParaRPr lang="en-US" sz="1200"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17</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Franklin Gothic Book" panose="020B0503020102020204" pitchFamily="34" charset="0"/>
              </a:rPr>
              <a:t>Second Question:  How do the funds get distributed?</a:t>
            </a:r>
          </a:p>
          <a:p>
            <a:endParaRPr lang="en-US" sz="1200" dirty="0" smtClean="0">
              <a:latin typeface="Franklin Gothic Book" panose="020B0503020102020204" pitchFamily="34" charset="0"/>
            </a:endParaRPr>
          </a:p>
          <a:p>
            <a:r>
              <a:rPr lang="en-US" sz="1200" dirty="0" smtClean="0">
                <a:latin typeface="Franklin Gothic Book" panose="020B0503020102020204" pitchFamily="34" charset="0"/>
              </a:rPr>
              <a:t>Bridge Division:</a:t>
            </a:r>
          </a:p>
          <a:p>
            <a:pPr marL="285750" indent="-285750">
              <a:buFont typeface="Arial" panose="020B0604020202020204" pitchFamily="34" charset="0"/>
              <a:buChar char="•"/>
            </a:pPr>
            <a:r>
              <a:rPr lang="en-US" sz="1200" dirty="0" smtClean="0">
                <a:latin typeface="Franklin Gothic Book" panose="020B0503020102020204" pitchFamily="34" charset="0"/>
              </a:rPr>
              <a:t>reviews the candidate bridges</a:t>
            </a:r>
          </a:p>
          <a:p>
            <a:pPr marL="285750" indent="-285750">
              <a:buFont typeface="Arial" panose="020B0604020202020204" pitchFamily="34" charset="0"/>
              <a:buChar char="•"/>
            </a:pPr>
            <a:r>
              <a:rPr lang="en-US" sz="1200" dirty="0" smtClean="0">
                <a:latin typeface="Franklin Gothic Book" panose="020B0503020102020204" pitchFamily="34" charset="0"/>
              </a:rPr>
              <a:t>prioritizes/ranks the bridges on a STATEWIDE basis</a:t>
            </a:r>
          </a:p>
          <a:p>
            <a:pPr marL="285750" indent="-285750">
              <a:buFont typeface="Arial" panose="020B0604020202020204" pitchFamily="34" charset="0"/>
              <a:buChar char="•"/>
            </a:pPr>
            <a:r>
              <a:rPr lang="en-US" sz="1200" dirty="0" smtClean="0">
                <a:latin typeface="Franklin Gothic Book" panose="020B0503020102020204" pitchFamily="34" charset="0"/>
              </a:rPr>
              <a:t>distributes the available funds to the highest prioritized/ranked bridges</a:t>
            </a:r>
          </a:p>
          <a:p>
            <a:pPr marL="285750" indent="-285750">
              <a:buFont typeface="Arial" panose="020B0604020202020204" pitchFamily="34" charset="0"/>
              <a:buChar char="•"/>
            </a:pPr>
            <a:endParaRPr lang="en-US" sz="1200" dirty="0" smtClean="0">
              <a:latin typeface="Franklin Gothic Book" panose="020B0503020102020204" pitchFamily="34" charset="0"/>
            </a:endParaRPr>
          </a:p>
          <a:p>
            <a:r>
              <a:rPr lang="en-US" sz="1200" dirty="0" smtClean="0">
                <a:latin typeface="Franklin Gothic Book" panose="020B0503020102020204" pitchFamily="34" charset="0"/>
              </a:rPr>
              <a:t>Bridge Division is currently in the programming process for FY 14-FY 19.  Districts have submitted their candidate bridges for consideration.</a:t>
            </a:r>
          </a:p>
          <a:p>
            <a:endParaRPr lang="en-US" sz="1200" dirty="0" smtClean="0">
              <a:latin typeface="Franklin Gothic Book" panose="020B0503020102020204" pitchFamily="34" charset="0"/>
            </a:endParaRPr>
          </a:p>
          <a:p>
            <a:r>
              <a:rPr lang="en-US" sz="1200" dirty="0" smtClean="0">
                <a:latin typeface="Franklin Gothic Book" panose="020B0503020102020204" pitchFamily="34" charset="0"/>
              </a:rPr>
              <a:t>Depending on the available funds and the number of eligible bridges submitted for consideration, the process could take up to 3 months to develop the statewide program listing of potential projects.  Not all of the bridges submitted during the program call will be selected, and those that are selected may not get funded in their originally requested fiscal year.</a:t>
            </a:r>
            <a:endParaRPr lang="en-US"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18</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Franklin Gothic Book" panose="020B0503020102020204" pitchFamily="34" charset="0"/>
              </a:rPr>
              <a:t>As previously mentioned the HBP is part of the UTP (which contains 10 years worth of projects) but the HBP only programs projects out for 5 years. </a:t>
            </a:r>
          </a:p>
          <a:p>
            <a:endParaRPr lang="en-US" sz="1400" dirty="0" smtClean="0">
              <a:latin typeface="Franklin Gothic Book" panose="020B0503020102020204" pitchFamily="34" charset="0"/>
            </a:endParaRPr>
          </a:p>
          <a:p>
            <a:r>
              <a:rPr lang="en-US" sz="1400" dirty="0" smtClean="0">
                <a:latin typeface="Franklin Gothic Book" panose="020B0503020102020204" pitchFamily="34" charset="0"/>
              </a:rPr>
              <a:t>Since bridge conditions can change rapidly (example: Eagle Ford Shale oil drilling) bridges that were once in satisfactory condition have had their service lives reduced due to the increased traffic demands.</a:t>
            </a:r>
          </a:p>
          <a:p>
            <a:endParaRPr lang="en-US" sz="1400" dirty="0">
              <a:latin typeface="Franklin Gothic Book" panose="020B0503020102020204" pitchFamily="34" charset="0"/>
            </a:endParaRPr>
          </a:p>
          <a:p>
            <a:endParaRPr lang="en-US" sz="1400" dirty="0" smtClean="0">
              <a:latin typeface="Franklin Gothic Book" panose="020B0503020102020204" pitchFamily="34" charset="0"/>
            </a:endParaRPr>
          </a:p>
          <a:p>
            <a:endParaRPr lang="en-US" sz="1400" dirty="0">
              <a:latin typeface="Franklin Gothic Book" panose="020B0503020102020204" pitchFamily="34" charset="0"/>
            </a:endParaRPr>
          </a:p>
          <a:p>
            <a:endParaRPr lang="en-US" sz="1400" b="1"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19</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Bridge</a:t>
            </a:r>
            <a:r>
              <a:rPr lang="en-US" baseline="0" dirty="0" smtClean="0"/>
              <a:t> Division notifies the Districts as well as Finance and Transportation Planning and Programming Divisions of the approved project lists. </a:t>
            </a:r>
          </a:p>
          <a:p>
            <a:endParaRPr lang="en-US" baseline="0" dirty="0" smtClean="0"/>
          </a:p>
          <a:p>
            <a:r>
              <a:rPr lang="en-US" baseline="0" dirty="0" smtClean="0"/>
              <a:t>Although once a bridge is approved for funding within any of the program years, project development is restricted to district/division/consultant availability.  For the Off-system bridges, local entity resources (personnel, finances, etc.) are also a potential constraint as to whether or not projects are able to move forward.</a:t>
            </a:r>
          </a:p>
          <a:p>
            <a:endParaRPr lang="en-US" dirty="0"/>
          </a:p>
          <a:p>
            <a:r>
              <a:rPr lang="en-US" dirty="0" smtClean="0"/>
              <a:t>This is where COMMUNICATION between TxDOT and the Locals is critical.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9541898-D043-4569-A9A6-59B778BECE00}" type="slidenum">
              <a:rPr lang="en-US" smtClean="0"/>
              <a:pPr/>
              <a:t>20</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latin typeface="Franklin Gothic Book" panose="020B0503020102020204" pitchFamily="34" charset="0"/>
              </a:rPr>
              <a:t>Current</a:t>
            </a:r>
            <a:r>
              <a:rPr lang="en-US" sz="1800" baseline="0" dirty="0" smtClean="0">
                <a:latin typeface="Franklin Gothic Book" panose="020B0503020102020204" pitchFamily="34" charset="0"/>
              </a:rPr>
              <a:t> federal legislation, Moving Ahead for Progress in the 21</a:t>
            </a:r>
            <a:r>
              <a:rPr lang="en-US" sz="1800" baseline="30000" dirty="0" smtClean="0">
                <a:latin typeface="Franklin Gothic Book" panose="020B0503020102020204" pitchFamily="34" charset="0"/>
              </a:rPr>
              <a:t>st</a:t>
            </a:r>
            <a:r>
              <a:rPr lang="en-US" sz="1800" baseline="0" dirty="0" smtClean="0">
                <a:latin typeface="Franklin Gothic Book" panose="020B0503020102020204" pitchFamily="34" charset="0"/>
              </a:rPr>
              <a:t> Century Act </a:t>
            </a:r>
            <a:r>
              <a:rPr lang="en-US" sz="1800" b="1" baseline="0" dirty="0" smtClean="0">
                <a:latin typeface="Franklin Gothic Book" panose="020B0503020102020204" pitchFamily="34" charset="0"/>
              </a:rPr>
              <a:t>(</a:t>
            </a:r>
            <a:r>
              <a:rPr lang="en-US" sz="1800" b="1" dirty="0" smtClean="0">
                <a:latin typeface="Franklin Gothic Book" panose="020B0503020102020204" pitchFamily="34" charset="0"/>
              </a:rPr>
              <a:t>MAP-21)</a:t>
            </a:r>
            <a:r>
              <a:rPr lang="en-US" sz="1800" dirty="0" smtClean="0">
                <a:latin typeface="Franklin Gothic Book" panose="020B0503020102020204" pitchFamily="34" charset="0"/>
              </a:rPr>
              <a:t>, no longer</a:t>
            </a:r>
            <a:r>
              <a:rPr lang="en-US" sz="1800" baseline="0" dirty="0" smtClean="0">
                <a:latin typeface="Franklin Gothic Book" panose="020B0503020102020204" pitchFamily="34" charset="0"/>
              </a:rPr>
              <a:t> has a specific highway bridge program; HOWEVER, it  does require the States to meet specific performance standards concerning bridges and bridge conditions. </a:t>
            </a:r>
          </a:p>
          <a:p>
            <a:endParaRPr lang="en-US" sz="1800" baseline="0" dirty="0" smtClean="0">
              <a:latin typeface="Franklin Gothic Book" panose="020B0503020102020204" pitchFamily="34" charset="0"/>
            </a:endParaRPr>
          </a:p>
          <a:p>
            <a:r>
              <a:rPr lang="en-US" sz="1800" baseline="0" dirty="0" smtClean="0">
                <a:latin typeface="Franklin Gothic Book" panose="020B0503020102020204" pitchFamily="34" charset="0"/>
              </a:rPr>
              <a:t>http://www.dot.gov/map21</a:t>
            </a:r>
          </a:p>
          <a:p>
            <a:endParaRPr lang="en-US" sz="1800" baseline="0" dirty="0" smtClean="0">
              <a:latin typeface="Franklin Gothic Book" panose="020B0503020102020204" pitchFamily="34" charset="0"/>
            </a:endParaRPr>
          </a:p>
          <a:p>
            <a:endParaRPr lang="en-US" sz="1800" baseline="0" dirty="0" smtClean="0">
              <a:latin typeface="Franklin Gothic Book" panose="020B0503020102020204" pitchFamily="34" charset="0"/>
            </a:endParaRPr>
          </a:p>
          <a:p>
            <a:r>
              <a:rPr lang="en-US" sz="1800" baseline="0" dirty="0" smtClean="0">
                <a:latin typeface="Franklin Gothic Book" panose="020B0503020102020204" pitchFamily="34" charset="0"/>
              </a:rPr>
              <a:t>TxDOT has continued the highway bridge program as a state program as a means of meeting the performance standards outline in the federal legislation and until FHWA develops further guidance on how the performance measures are to be implemented and evaluated.</a:t>
            </a:r>
          </a:p>
        </p:txBody>
      </p:sp>
      <p:sp>
        <p:nvSpPr>
          <p:cNvPr id="4" name="Slide Number Placeholder 3"/>
          <p:cNvSpPr>
            <a:spLocks noGrp="1"/>
          </p:cNvSpPr>
          <p:nvPr>
            <p:ph type="sldNum" sz="quarter" idx="10"/>
          </p:nvPr>
        </p:nvSpPr>
        <p:spPr/>
        <p:txBody>
          <a:bodyPr/>
          <a:lstStyle/>
          <a:p>
            <a:fld id="{09541898-D043-4569-A9A6-59B778BECE00}" type="slidenum">
              <a:rPr lang="en-US" smtClean="0"/>
              <a:pPr/>
              <a:t>3</a:t>
            </a:fld>
            <a:endParaRPr lang="en-US" dirty="0"/>
          </a:p>
        </p:txBody>
      </p:sp>
    </p:spTree>
    <p:extLst>
      <p:ext uri="{BB962C8B-B14F-4D97-AF65-F5344CB8AC3E}">
        <p14:creationId xmlns:p14="http://schemas.microsoft.com/office/powerpoint/2010/main" val="249794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200" dirty="0" smtClean="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21</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22</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entire process is constantly in motion.  Although the program call occurs only once a FY, the process remains fluid to allow for emergencies and other safety concerns that develop mid-cycle.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23</a:t>
            </a:fld>
            <a:endParaRPr lang="en-US" dirty="0"/>
          </a:p>
        </p:txBody>
      </p:sp>
    </p:spTree>
    <p:extLst>
      <p:ext uri="{BB962C8B-B14F-4D97-AF65-F5344CB8AC3E}">
        <p14:creationId xmlns:p14="http://schemas.microsoft.com/office/powerpoint/2010/main" val="769661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a:t>
            </a:r>
            <a:r>
              <a:rPr lang="en-US" baseline="0" dirty="0" smtClean="0"/>
              <a:t> does this program work to meet the performance measures?</a:t>
            </a:r>
          </a:p>
          <a:p>
            <a:endParaRPr lang="en-US" baseline="0" dirty="0" smtClean="0"/>
          </a:p>
          <a:p>
            <a:r>
              <a:rPr lang="en-US" baseline="0" dirty="0" smtClean="0"/>
              <a:t>The current performance measure that we have is 80% good or better.  </a:t>
            </a:r>
          </a:p>
          <a:p>
            <a:endParaRPr lang="en-US" baseline="0" dirty="0" smtClean="0"/>
          </a:p>
          <a:p>
            <a:r>
              <a:rPr lang="en-US" baseline="0" dirty="0" smtClean="0"/>
              <a:t>Good or Better is defined as:</a:t>
            </a:r>
          </a:p>
          <a:p>
            <a:pPr marL="228600" indent="-228600">
              <a:buFont typeface="+mj-lt"/>
              <a:buAutoNum type="arabicPeriod"/>
            </a:pPr>
            <a:r>
              <a:rPr lang="en-US" baseline="0" dirty="0" smtClean="0"/>
              <a:t>Meets current federal and state requirements </a:t>
            </a:r>
          </a:p>
          <a:p>
            <a:pPr marL="228600" indent="-228600">
              <a:buFont typeface="+mj-lt"/>
              <a:buAutoNum type="arabicPeriod"/>
            </a:pPr>
            <a:r>
              <a:rPr lang="en-US" dirty="0" smtClean="0"/>
              <a:t>Not SD/FO</a:t>
            </a:r>
          </a:p>
          <a:p>
            <a:pPr marL="228600" indent="-228600">
              <a:buFont typeface="+mj-lt"/>
              <a:buAutoNum type="arabicPeriod"/>
            </a:pPr>
            <a:r>
              <a:rPr lang="en-US" dirty="0" smtClean="0"/>
              <a:t>Not sub-standard for load only… this is a state not federal requirement</a:t>
            </a:r>
          </a:p>
          <a:p>
            <a:pPr marL="228600" indent="-228600">
              <a:buFont typeface="+mj-lt"/>
              <a:buAutoNum type="arabicPeriod"/>
            </a:pPr>
            <a:endParaRPr lang="en-US" dirty="0"/>
          </a:p>
          <a:p>
            <a:r>
              <a:rPr lang="en-US" dirty="0" smtClean="0"/>
              <a:t>At the end of FY 12 Texas had 81.8% of its bridges in “Good or Better” condition… up from</a:t>
            </a:r>
            <a:r>
              <a:rPr lang="en-US" baseline="0" dirty="0" smtClean="0"/>
              <a:t> 81.2% in 2012</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24</a:t>
            </a:fld>
            <a:endParaRPr lang="en-US" dirty="0"/>
          </a:p>
        </p:txBody>
      </p:sp>
    </p:spTree>
    <p:extLst>
      <p:ext uri="{BB962C8B-B14F-4D97-AF65-F5344CB8AC3E}">
        <p14:creationId xmlns:p14="http://schemas.microsoft.com/office/powerpoint/2010/main" val="262108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September 2016 = 53,875 publically owned vehicular bridges (off- and on-system)</a:t>
            </a:r>
          </a:p>
          <a:p>
            <a:endParaRPr lang="en-US" dirty="0"/>
          </a:p>
          <a:p>
            <a:r>
              <a:rPr lang="en-US" dirty="0" smtClean="0"/>
              <a:t>This number varies each year (generally increases) based on the number of new bridges added and/or removed from the inspection inventory.</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25</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September 2016 = 18,386 publically owned off-system bridges</a:t>
            </a:r>
          </a:p>
          <a:p>
            <a:endParaRPr lang="en-US" dirty="0"/>
          </a:p>
          <a:p>
            <a:r>
              <a:rPr lang="en-US" dirty="0" smtClean="0"/>
              <a:t>This is where we need the local entities to assist.  TxDOT can only provide recommendations to the local entities.  It is up to the local entities to follow the recommendations provided in the routine inspections.</a:t>
            </a:r>
          </a:p>
          <a:p>
            <a:endParaRPr lang="en-US"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26</a:t>
            </a:fld>
            <a:endParaRPr lang="en-US" dirty="0"/>
          </a:p>
        </p:txBody>
      </p:sp>
    </p:spTree>
    <p:extLst>
      <p:ext uri="{BB962C8B-B14F-4D97-AF65-F5344CB8AC3E}">
        <p14:creationId xmlns:p14="http://schemas.microsoft.com/office/powerpoint/2010/main" val="3865642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2011 There were 1178 off-system SD bridges  since then we</a:t>
            </a:r>
            <a:r>
              <a:rPr lang="en-US" baseline="0" dirty="0" smtClean="0"/>
              <a:t> have reduced this number to 832  a change of 346 (average of 115/year)</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27</a:t>
            </a:fld>
            <a:endParaRPr lang="en-US" dirty="0"/>
          </a:p>
        </p:txBody>
      </p:sp>
    </p:spTree>
    <p:extLst>
      <p:ext uri="{BB962C8B-B14F-4D97-AF65-F5344CB8AC3E}">
        <p14:creationId xmlns:p14="http://schemas.microsoft.com/office/powerpoint/2010/main" val="1629282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28</a:t>
            </a:fld>
            <a:endParaRPr lang="en-US" dirty="0"/>
          </a:p>
        </p:txBody>
      </p:sp>
    </p:spTree>
    <p:extLst>
      <p:ext uri="{BB962C8B-B14F-4D97-AF65-F5344CB8AC3E}">
        <p14:creationId xmlns:p14="http://schemas.microsoft.com/office/powerpoint/2010/main" val="1152573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30</a:t>
            </a:fld>
            <a:endParaRPr lang="en-US" dirty="0"/>
          </a:p>
        </p:txBody>
      </p:sp>
    </p:spTree>
    <p:extLst>
      <p:ext uri="{BB962C8B-B14F-4D97-AF65-F5344CB8AC3E}">
        <p14:creationId xmlns:p14="http://schemas.microsoft.com/office/powerpoint/2010/main" val="1649226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652010"/>
          </a:xfrm>
        </p:spPr>
        <p:txBody>
          <a:bodyPr>
            <a:normAutofit/>
          </a:bodyPr>
          <a:lstStyle/>
          <a:p>
            <a:r>
              <a:rPr lang="en-US" sz="1400" b="1" dirty="0">
                <a:latin typeface="Franklin Gothic Book" panose="020B0503020102020204" pitchFamily="34" charset="0"/>
              </a:rPr>
              <a:t>Highway Bridge Program (HBP) Funds </a:t>
            </a:r>
            <a:r>
              <a:rPr lang="en-US" sz="1400" b="1" dirty="0" smtClean="0">
                <a:latin typeface="Franklin Gothic Book" panose="020B0503020102020204" pitchFamily="34" charset="0"/>
              </a:rPr>
              <a:t>:</a:t>
            </a:r>
          </a:p>
          <a:p>
            <a:pPr marL="285750" indent="-285750">
              <a:buFont typeface="Arial" panose="020B0604020202020204" pitchFamily="34" charset="0"/>
              <a:buChar char="•"/>
            </a:pPr>
            <a:r>
              <a:rPr lang="en-US" sz="1400" dirty="0" smtClean="0">
                <a:latin typeface="Franklin Gothic Book" panose="020B0503020102020204" pitchFamily="34" charset="0"/>
              </a:rPr>
              <a:t>are </a:t>
            </a:r>
            <a:r>
              <a:rPr lang="en-US" sz="1400" dirty="0">
                <a:latin typeface="Franklin Gothic Book" panose="020B0503020102020204" pitchFamily="34" charset="0"/>
              </a:rPr>
              <a:t>a subset to TxDOT’s CATEGORY 6 FUNDING category outlined in the Unified Transportation Plan (UTP) which is TxDOT’s 10-year plan to guide transportation project development.</a:t>
            </a:r>
          </a:p>
          <a:p>
            <a:endParaRPr lang="en-US" sz="1400" dirty="0" smtClean="0">
              <a:latin typeface="Franklin Gothic Book" panose="020B0503020102020204" pitchFamily="34" charset="0"/>
            </a:endParaRPr>
          </a:p>
          <a:p>
            <a:pPr marL="285750" indent="-285750">
              <a:buFont typeface="Arial" panose="020B0604020202020204" pitchFamily="34" charset="0"/>
              <a:buChar char="•"/>
            </a:pPr>
            <a:r>
              <a:rPr lang="en-US" sz="1400" dirty="0" smtClean="0">
                <a:latin typeface="Franklin Gothic Book" panose="020B0503020102020204" pitchFamily="34" charset="0"/>
              </a:rPr>
              <a:t>http</a:t>
            </a:r>
            <a:r>
              <a:rPr lang="en-US" sz="1400" dirty="0">
                <a:latin typeface="Franklin Gothic Book" panose="020B0503020102020204" pitchFamily="34" charset="0"/>
              </a:rPr>
              <a:t>://www.txdot.gov/inside-txdot/division/transportation-planning/utp.html </a:t>
            </a:r>
          </a:p>
          <a:p>
            <a:endParaRPr lang="en-US" sz="1400" dirty="0">
              <a:latin typeface="Franklin Gothic Book" panose="020B0503020102020204" pitchFamily="34" charset="0"/>
            </a:endParaRPr>
          </a:p>
          <a:p>
            <a:r>
              <a:rPr lang="en-US" sz="1400" dirty="0" smtClean="0">
                <a:latin typeface="Franklin Gothic Book" panose="020B0503020102020204" pitchFamily="34" charset="0"/>
              </a:rPr>
              <a:t>Federal </a:t>
            </a:r>
            <a:r>
              <a:rPr lang="en-US" sz="1400" dirty="0">
                <a:latin typeface="Franklin Gothic Book" panose="020B0503020102020204" pitchFamily="34" charset="0"/>
              </a:rPr>
              <a:t>legislation requires a 20% State or </a:t>
            </a:r>
            <a:r>
              <a:rPr lang="en-US" sz="1400" dirty="0" smtClean="0">
                <a:latin typeface="Franklin Gothic Book" panose="020B0503020102020204" pitchFamily="34" charset="0"/>
              </a:rPr>
              <a:t>Local </a:t>
            </a:r>
            <a:r>
              <a:rPr lang="en-US" sz="1400" dirty="0">
                <a:latin typeface="Franklin Gothic Book" panose="020B0503020102020204" pitchFamily="34" charset="0"/>
              </a:rPr>
              <a:t>funding match for </a:t>
            </a:r>
            <a:r>
              <a:rPr lang="en-US" sz="1400" dirty="0" smtClean="0">
                <a:latin typeface="Franklin Gothic Book" panose="020B0503020102020204" pitchFamily="34" charset="0"/>
              </a:rPr>
              <a:t>rehabilitating/replacing bridges</a:t>
            </a:r>
            <a:r>
              <a:rPr lang="en-US" sz="1400" dirty="0">
                <a:latin typeface="Franklin Gothic Book" panose="020B0503020102020204" pitchFamily="34" charset="0"/>
              </a:rPr>
              <a:t>.  To assist the local governments in the State has elected to pay 10% of the local government match thereby leaving the local government responsible for the remaining 10% (or Economically Disadvantage Amount – for more information on how to apply for EDC status please contact the local TxDOT district office).   </a:t>
            </a:r>
            <a:endParaRPr lang="en-US" sz="1400" dirty="0" smtClean="0">
              <a:latin typeface="Franklin Gothic Book" panose="020B0503020102020204" pitchFamily="34" charset="0"/>
            </a:endParaRPr>
          </a:p>
          <a:p>
            <a:endParaRPr lang="en-US" sz="1400" dirty="0">
              <a:latin typeface="Franklin Gothic Book" panose="020B0503020102020204" pitchFamily="34" charset="0"/>
            </a:endParaRPr>
          </a:p>
          <a:p>
            <a:endParaRPr lang="en-US" sz="1400" dirty="0" smtClean="0">
              <a:solidFill>
                <a:schemeClr val="tx2"/>
              </a:solidFill>
              <a:latin typeface="Franklin Gothic Demi" panose="020B0703020102020204" pitchFamily="34" charset="0"/>
            </a:endParaRPr>
          </a:p>
          <a:p>
            <a:endParaRPr lang="en-US" sz="1400" dirty="0" smtClean="0">
              <a:latin typeface="Franklin Gothic Demi" panose="020B0703020102020204" pitchFamily="34" charset="0"/>
            </a:endParaRPr>
          </a:p>
          <a:p>
            <a:endParaRPr lang="en-US" sz="1400" dirty="0">
              <a:latin typeface="Franklin Gothic Demi" panose="020B07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34</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latin typeface="Franklin Gothic Book" panose="020B0503020102020204" pitchFamily="34" charset="0"/>
              </a:rPr>
              <a:t>Current</a:t>
            </a:r>
            <a:r>
              <a:rPr lang="en-US" sz="1800" baseline="0" dirty="0" smtClean="0">
                <a:latin typeface="Franklin Gothic Book" panose="020B0503020102020204" pitchFamily="34" charset="0"/>
              </a:rPr>
              <a:t> federal legislation, Moving Ahead for Progress in the 21</a:t>
            </a:r>
            <a:r>
              <a:rPr lang="en-US" sz="1800" baseline="30000" dirty="0" smtClean="0">
                <a:latin typeface="Franklin Gothic Book" panose="020B0503020102020204" pitchFamily="34" charset="0"/>
              </a:rPr>
              <a:t>st</a:t>
            </a:r>
            <a:r>
              <a:rPr lang="en-US" sz="1800" baseline="0" dirty="0" smtClean="0">
                <a:latin typeface="Franklin Gothic Book" panose="020B0503020102020204" pitchFamily="34" charset="0"/>
              </a:rPr>
              <a:t> Century Act </a:t>
            </a:r>
            <a:r>
              <a:rPr lang="en-US" sz="1800" b="1" baseline="0" dirty="0" smtClean="0">
                <a:latin typeface="Franklin Gothic Book" panose="020B0503020102020204" pitchFamily="34" charset="0"/>
              </a:rPr>
              <a:t>(</a:t>
            </a:r>
            <a:r>
              <a:rPr lang="en-US" sz="1800" b="1" dirty="0" smtClean="0">
                <a:latin typeface="Franklin Gothic Book" panose="020B0503020102020204" pitchFamily="34" charset="0"/>
              </a:rPr>
              <a:t>MAP-21)</a:t>
            </a:r>
            <a:r>
              <a:rPr lang="en-US" sz="1800" dirty="0" smtClean="0">
                <a:latin typeface="Franklin Gothic Book" panose="020B0503020102020204" pitchFamily="34" charset="0"/>
              </a:rPr>
              <a:t>, no longer</a:t>
            </a:r>
            <a:r>
              <a:rPr lang="en-US" sz="1800" baseline="0" dirty="0" smtClean="0">
                <a:latin typeface="Franklin Gothic Book" panose="020B0503020102020204" pitchFamily="34" charset="0"/>
              </a:rPr>
              <a:t> has a specific highway bridge program; HOWEVER, it  does require the States to meet specific performance standards concerning bridges and bridge conditions. </a:t>
            </a:r>
          </a:p>
          <a:p>
            <a:endParaRPr lang="en-US" sz="1800" baseline="0" dirty="0" smtClean="0">
              <a:latin typeface="Franklin Gothic Book" panose="020B0503020102020204" pitchFamily="34" charset="0"/>
            </a:endParaRPr>
          </a:p>
          <a:p>
            <a:r>
              <a:rPr lang="en-US" sz="1800" baseline="0" dirty="0" smtClean="0">
                <a:latin typeface="Franklin Gothic Book" panose="020B0503020102020204" pitchFamily="34" charset="0"/>
              </a:rPr>
              <a:t>http://www.dot.gov/map21</a:t>
            </a:r>
          </a:p>
          <a:p>
            <a:endParaRPr lang="en-US" sz="1800" baseline="0" dirty="0" smtClean="0">
              <a:latin typeface="Franklin Gothic Book" panose="020B0503020102020204" pitchFamily="34" charset="0"/>
            </a:endParaRPr>
          </a:p>
          <a:p>
            <a:endParaRPr lang="en-US" sz="1800" baseline="0" dirty="0" smtClean="0">
              <a:latin typeface="Franklin Gothic Book" panose="020B0503020102020204" pitchFamily="34" charset="0"/>
            </a:endParaRPr>
          </a:p>
          <a:p>
            <a:r>
              <a:rPr lang="en-US" sz="1800" baseline="0" dirty="0" smtClean="0">
                <a:latin typeface="Franklin Gothic Book" panose="020B0503020102020204" pitchFamily="34" charset="0"/>
              </a:rPr>
              <a:t>TxDOT has continued the highway bridge program as a state program as a means of meeting the performance standards outline in the federal legislation and until FHWA develops further guidance on how the performance measures are to be implemented and evaluated.</a:t>
            </a:r>
          </a:p>
        </p:txBody>
      </p:sp>
      <p:sp>
        <p:nvSpPr>
          <p:cNvPr id="4" name="Slide Number Placeholder 3"/>
          <p:cNvSpPr>
            <a:spLocks noGrp="1"/>
          </p:cNvSpPr>
          <p:nvPr>
            <p:ph type="sldNum" sz="quarter" idx="10"/>
          </p:nvPr>
        </p:nvSpPr>
        <p:spPr/>
        <p:txBody>
          <a:bodyPr/>
          <a:lstStyle/>
          <a:p>
            <a:fld id="{09541898-D043-4569-A9A6-59B778BECE00}" type="slidenum">
              <a:rPr lang="en-US" smtClean="0"/>
              <a:pPr/>
              <a:t>4</a:t>
            </a:fld>
            <a:endParaRPr lang="en-US" dirty="0"/>
          </a:p>
        </p:txBody>
      </p:sp>
    </p:spTree>
    <p:extLst>
      <p:ext uri="{BB962C8B-B14F-4D97-AF65-F5344CB8AC3E}">
        <p14:creationId xmlns:p14="http://schemas.microsoft.com/office/powerpoint/2010/main" val="2497948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be something</a:t>
            </a:r>
            <a:r>
              <a:rPr lang="en-US" baseline="0" dirty="0" smtClean="0"/>
              <a:t> grand, like this masonry bridge</a:t>
            </a:r>
          </a:p>
          <a:p>
            <a:endParaRPr lang="en-US" baseline="0" dirty="0" smtClean="0"/>
          </a:p>
          <a:p>
            <a:r>
              <a:rPr lang="en-US" baseline="0" dirty="0" smtClean="0"/>
              <a:t>Or, a smaller metal truss bridge</a:t>
            </a:r>
          </a:p>
          <a:p>
            <a:endParaRPr lang="en-US" baseline="0" dirty="0" smtClean="0"/>
          </a:p>
          <a:p>
            <a:r>
              <a:rPr lang="en-US" baseline="0" dirty="0" smtClean="0"/>
              <a:t>Or, even a concrete box culvert</a:t>
            </a:r>
          </a:p>
          <a:p>
            <a:endParaRPr lang="en-US" baseline="0" dirty="0" smtClean="0"/>
          </a:p>
          <a:p>
            <a:r>
              <a:rPr lang="en-US" baseline="0" dirty="0" smtClean="0"/>
              <a:t>Or, the Regency Suspension bridge, one of only a couple of suspension bridges remaining in Texas.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35</a:t>
            </a:fld>
            <a:endParaRPr lang="en-US" dirty="0"/>
          </a:p>
        </p:txBody>
      </p:sp>
    </p:spTree>
    <p:extLst>
      <p:ext uri="{BB962C8B-B14F-4D97-AF65-F5344CB8AC3E}">
        <p14:creationId xmlns:p14="http://schemas.microsoft.com/office/powerpoint/2010/main" val="3619914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a:buFont typeface="Arial" panose="020B0604020202020204" pitchFamily="34" charset="0"/>
              <a:buChar char="•"/>
            </a:pPr>
            <a:r>
              <a:rPr lang="en-US" dirty="0" smtClean="0"/>
              <a:t>Must be at least 50 years old</a:t>
            </a:r>
          </a:p>
          <a:p>
            <a:pPr marL="171176" indent="-171176">
              <a:buFont typeface="Arial" panose="020B0604020202020204" pitchFamily="34" charset="0"/>
              <a:buChar char="•"/>
            </a:pPr>
            <a:r>
              <a:rPr lang="en-US" dirty="0" smtClean="0"/>
              <a:t>In TxDOT land, must still carry vehicular traffic</a:t>
            </a:r>
          </a:p>
          <a:p>
            <a:pPr marL="171176" indent="-171176">
              <a:buFont typeface="Arial" panose="020B0604020202020204" pitchFamily="34" charset="0"/>
              <a:buChar char="•"/>
            </a:pPr>
            <a:r>
              <a:rPr lang="en-US" dirty="0" smtClean="0"/>
              <a:t>Must be eligible for the National Register of Historic Places</a:t>
            </a:r>
          </a:p>
          <a:p>
            <a:pPr marL="627644" lvl="1" indent="-171176">
              <a:buFont typeface="Arial" panose="020B0604020202020204" pitchFamily="34" charset="0"/>
              <a:buChar char="•"/>
            </a:pPr>
            <a:r>
              <a:rPr lang="en-US" dirty="0" smtClean="0"/>
              <a:t>Significance—transportation, engineering,</a:t>
            </a:r>
            <a:r>
              <a:rPr lang="en-US" baseline="0" dirty="0" smtClean="0"/>
              <a:t> design</a:t>
            </a:r>
          </a:p>
          <a:p>
            <a:pPr marL="627644" lvl="1" indent="-171176">
              <a:buFont typeface="Arial" panose="020B0604020202020204" pitchFamily="34" charset="0"/>
              <a:buChar char="•"/>
            </a:pPr>
            <a:r>
              <a:rPr lang="en-US" baseline="0" dirty="0" smtClean="0"/>
              <a:t>Integrity—same location, not widened, not changed much</a:t>
            </a:r>
          </a:p>
          <a:p>
            <a:pPr marL="171176" indent="-171176">
              <a:buFont typeface="Arial" panose="020B0604020202020204" pitchFamily="34" charset="0"/>
              <a:buChar char="•"/>
            </a:pPr>
            <a:r>
              <a:rPr lang="en-US" baseline="0" dirty="0" smtClean="0"/>
              <a:t>Texas has close to 600 historic vehicular bridges</a:t>
            </a:r>
          </a:p>
          <a:p>
            <a:pPr marL="627644" lvl="1" indent="-171176">
              <a:buFont typeface="Arial" panose="020B0604020202020204" pitchFamily="34" charset="0"/>
              <a:buChar char="•"/>
            </a:pPr>
            <a:r>
              <a:rPr lang="en-US" baseline="0" dirty="0" smtClean="0"/>
              <a:t>Doesn’t include railroad bridges</a:t>
            </a:r>
          </a:p>
          <a:p>
            <a:pPr marL="627644" lvl="1" indent="-171176">
              <a:buFont typeface="Arial" panose="020B0604020202020204" pitchFamily="34" charset="0"/>
              <a:buChar char="•"/>
            </a:pPr>
            <a:r>
              <a:rPr lang="en-US" baseline="0" dirty="0" smtClean="0"/>
              <a:t>Bypassed bridges</a:t>
            </a:r>
          </a:p>
          <a:p>
            <a:pPr marL="627644" lvl="1" indent="-171176">
              <a:buFont typeface="Arial" panose="020B0604020202020204" pitchFamily="34" charset="0"/>
              <a:buChar char="•"/>
            </a:pPr>
            <a:r>
              <a:rPr lang="en-US" baseline="0" dirty="0" smtClean="0"/>
              <a:t>Moved bridges</a:t>
            </a:r>
          </a:p>
        </p:txBody>
      </p:sp>
      <p:sp>
        <p:nvSpPr>
          <p:cNvPr id="4" name="Slide Number Placeholder 3"/>
          <p:cNvSpPr>
            <a:spLocks noGrp="1"/>
          </p:cNvSpPr>
          <p:nvPr>
            <p:ph type="sldNum" sz="quarter" idx="10"/>
          </p:nvPr>
        </p:nvSpPr>
        <p:spPr/>
        <p:txBody>
          <a:bodyPr/>
          <a:lstStyle/>
          <a:p>
            <a:fld id="{09541898-D043-4569-A9A6-59B778BECE00}" type="slidenum">
              <a:rPr lang="en-US" smtClean="0"/>
              <a:pPr/>
              <a:t>36</a:t>
            </a:fld>
            <a:endParaRPr lang="en-US" dirty="0"/>
          </a:p>
        </p:txBody>
      </p:sp>
    </p:spTree>
    <p:extLst>
      <p:ext uri="{BB962C8B-B14F-4D97-AF65-F5344CB8AC3E}">
        <p14:creationId xmlns:p14="http://schemas.microsoft.com/office/powerpoint/2010/main" val="3146620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bridge</a:t>
            </a:r>
            <a:r>
              <a:rPr lang="en-US" baseline="0" dirty="0" smtClean="0"/>
              <a:t> types owned by counties include:</a:t>
            </a:r>
          </a:p>
          <a:p>
            <a:endParaRPr lang="en-US" baseline="0" dirty="0" smtClean="0"/>
          </a:p>
          <a:p>
            <a:r>
              <a:rPr lang="en-US" baseline="0" dirty="0" smtClean="0"/>
              <a:t>1. Metal truss bridges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37</a:t>
            </a:fld>
            <a:endParaRPr lang="en-US" dirty="0"/>
          </a:p>
        </p:txBody>
      </p:sp>
    </p:spTree>
    <p:extLst>
      <p:ext uri="{BB962C8B-B14F-4D97-AF65-F5344CB8AC3E}">
        <p14:creationId xmlns:p14="http://schemas.microsoft.com/office/powerpoint/2010/main" val="3254775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bridge</a:t>
            </a:r>
            <a:r>
              <a:rPr lang="en-US" baseline="0" dirty="0" smtClean="0"/>
              <a:t> types owned by counties include:</a:t>
            </a:r>
          </a:p>
          <a:p>
            <a:endParaRPr lang="en-US" baseline="0" dirty="0" smtClean="0"/>
          </a:p>
          <a:p>
            <a:r>
              <a:rPr lang="en-US" baseline="0" dirty="0" smtClean="0"/>
              <a:t>1. Concrete bridges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38</a:t>
            </a:fld>
            <a:endParaRPr lang="en-US" dirty="0"/>
          </a:p>
        </p:txBody>
      </p:sp>
    </p:spTree>
    <p:extLst>
      <p:ext uri="{BB962C8B-B14F-4D97-AF65-F5344CB8AC3E}">
        <p14:creationId xmlns:p14="http://schemas.microsoft.com/office/powerpoint/2010/main" val="3254775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bridge</a:t>
            </a:r>
            <a:r>
              <a:rPr lang="en-US" baseline="0" dirty="0" smtClean="0"/>
              <a:t> types owned by counties include:</a:t>
            </a:r>
          </a:p>
          <a:p>
            <a:endParaRPr lang="en-US" baseline="0" dirty="0" smtClean="0"/>
          </a:p>
          <a:p>
            <a:r>
              <a:rPr lang="en-US" baseline="0" dirty="0" smtClean="0"/>
              <a:t>1. Depression-era masonry bridges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39</a:t>
            </a:fld>
            <a:endParaRPr lang="en-US" dirty="0"/>
          </a:p>
        </p:txBody>
      </p:sp>
    </p:spTree>
    <p:extLst>
      <p:ext uri="{BB962C8B-B14F-4D97-AF65-F5344CB8AC3E}">
        <p14:creationId xmlns:p14="http://schemas.microsoft.com/office/powerpoint/2010/main" val="3254775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TxDOT has a handy</a:t>
            </a:r>
            <a:r>
              <a:rPr lang="en-US" baseline="0" dirty="0" smtClean="0"/>
              <a:t> GIS map showing the location of historic vehicular bridges across the state. The red dots are those bridges that have gone through the formal listing process to be listed in the National Register of Historic Places. The green dots are those that are historic, but don’t have this formal designation.</a:t>
            </a:r>
          </a:p>
          <a:p>
            <a:endParaRPr lang="en-US" baseline="0" dirty="0" smtClean="0"/>
          </a:p>
          <a:p>
            <a:r>
              <a:rPr lang="en-US" baseline="0" dirty="0" smtClean="0"/>
              <a:t>You may also want to talk with your County Historical Commission to see if they are aware of historic bridges in your county.</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40</a:t>
            </a:fld>
            <a:endParaRPr lang="en-US" dirty="0"/>
          </a:p>
        </p:txBody>
      </p:sp>
    </p:spTree>
    <p:extLst>
      <p:ext uri="{BB962C8B-B14F-4D97-AF65-F5344CB8AC3E}">
        <p14:creationId xmlns:p14="http://schemas.microsoft.com/office/powerpoint/2010/main" val="1185542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TxDOT also has a toolkit</a:t>
            </a:r>
            <a:r>
              <a:rPr lang="en-US" baseline="0" dirty="0" smtClean="0"/>
              <a:t> to assist metal truss bridge owners in maintaining and repairing their metal truss bridges, outside of a large rehabilitation or replacement project. I’ve brought copies of the toolkits for anyone interested.</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41</a:t>
            </a:fld>
            <a:endParaRPr lang="en-US" dirty="0"/>
          </a:p>
        </p:txBody>
      </p:sp>
    </p:spTree>
    <p:extLst>
      <p:ext uri="{BB962C8B-B14F-4D97-AF65-F5344CB8AC3E}">
        <p14:creationId xmlns:p14="http://schemas.microsoft.com/office/powerpoint/2010/main" val="2688757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a historic bridge means something when it comes to spending federal funds. If you are working with TxDOT to rehabilitate or replace a historic</a:t>
            </a:r>
            <a:r>
              <a:rPr lang="en-US" baseline="0" dirty="0" smtClean="0"/>
              <a:t> bridge on your county road, it’s not as simple as replacing a non-historic bridge. Federal money requires:</a:t>
            </a:r>
          </a:p>
          <a:p>
            <a:endParaRPr lang="en-US" baseline="0" dirty="0" smtClean="0"/>
          </a:p>
          <a:p>
            <a:pPr marL="228234" indent="-228234">
              <a:buAutoNum type="arabicPeriod"/>
            </a:pPr>
            <a:r>
              <a:rPr lang="en-US" baseline="0" dirty="0" smtClean="0"/>
              <a:t>Considering alternatives to replacement, such as bypassing, moving, or turning in to a one-way pair</a:t>
            </a:r>
          </a:p>
          <a:p>
            <a:pPr marL="228234" indent="-228234">
              <a:buAutoNum type="arabicPeriod"/>
            </a:pPr>
            <a:r>
              <a:rPr lang="en-US" baseline="0" dirty="0" smtClean="0"/>
              <a:t>Talking to others interested in historic preservation and historic bridges, such as the County Historical Commission or the Historic Bridge Foundation</a:t>
            </a:r>
          </a:p>
          <a:p>
            <a:pPr marL="228234" indent="-228234">
              <a:buAutoNum type="arabicPeriod"/>
            </a:pPr>
            <a:r>
              <a:rPr lang="en-US" baseline="0" dirty="0" smtClean="0"/>
              <a:t>Consulting with the Texas Historical Commission about the plans for the project</a:t>
            </a:r>
          </a:p>
          <a:p>
            <a:pPr marL="228234" indent="-228234">
              <a:buAutoNum type="arabicPeriod"/>
            </a:pPr>
            <a:r>
              <a:rPr lang="en-US" baseline="0" dirty="0" smtClean="0"/>
              <a:t>Looking for new owners that may be willing to take over the historic bridge for a new use</a:t>
            </a:r>
          </a:p>
          <a:p>
            <a:pPr marL="228234" indent="-228234">
              <a:buAutoNum type="arabicPeriod"/>
            </a:pPr>
            <a:endParaRPr lang="en-US" baseline="0" dirty="0" smtClean="0"/>
          </a:p>
          <a:p>
            <a:r>
              <a:rPr lang="en-US" baseline="0" dirty="0" smtClean="0"/>
              <a:t>These things take time and money to work through, and have the potential to impact public relations or political relationships.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42</a:t>
            </a:fld>
            <a:endParaRPr lang="en-US" dirty="0"/>
          </a:p>
        </p:txBody>
      </p:sp>
    </p:spTree>
    <p:extLst>
      <p:ext uri="{BB962C8B-B14F-4D97-AF65-F5344CB8AC3E}">
        <p14:creationId xmlns:p14="http://schemas.microsoft.com/office/powerpoint/2010/main" val="379171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a:t>
            </a:r>
            <a:r>
              <a:rPr lang="en-US" baseline="0" dirty="0" smtClean="0"/>
              <a:t> is one of the more successful states in the nation to find new uses for old bridges. We have historic bridges serving on hike and bike trails, in parks, as artifacts in museums, and in a golf course.</a:t>
            </a:r>
          </a:p>
          <a:p>
            <a:endParaRPr lang="en-US" baseline="0" dirty="0" smtClean="0"/>
          </a:p>
          <a:p>
            <a:r>
              <a:rPr lang="en-US" baseline="0" dirty="0" smtClean="0"/>
              <a:t>TxDOT has a well-established procedure for moving historic bridges, and we often provide lifting details and abutment plans for cities and counties looking to reuse historic bridges.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43</a:t>
            </a:fld>
            <a:endParaRPr lang="en-US" dirty="0"/>
          </a:p>
        </p:txBody>
      </p:sp>
    </p:spTree>
    <p:extLst>
      <p:ext uri="{BB962C8B-B14F-4D97-AF65-F5344CB8AC3E}">
        <p14:creationId xmlns:p14="http://schemas.microsoft.com/office/powerpoint/2010/main" val="2180739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Did you know there is a Historic</a:t>
            </a:r>
            <a:r>
              <a:rPr lang="en-US" baseline="0" dirty="0" smtClean="0"/>
              <a:t> Bridge Foundation? While they serve the entire nation, they are based in Austin, Texas, and can serve as a resource for you.</a:t>
            </a:r>
          </a:p>
          <a:p>
            <a:endParaRPr lang="en-US" baseline="0" dirty="0" smtClean="0"/>
          </a:p>
          <a:p>
            <a:r>
              <a:rPr lang="en-US" baseline="0" dirty="0" smtClean="0"/>
              <a:t>You can also visit the TxDOT or Texas Historical Commission websites, and search keyword “historic bridges” for our historic bridge webpages.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44</a:t>
            </a:fld>
            <a:endParaRPr lang="en-US" dirty="0"/>
          </a:p>
        </p:txBody>
      </p:sp>
    </p:spTree>
    <p:extLst>
      <p:ext uri="{BB962C8B-B14F-4D97-AF65-F5344CB8AC3E}">
        <p14:creationId xmlns:p14="http://schemas.microsoft.com/office/powerpoint/2010/main" val="39499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652010"/>
          </a:xfrm>
        </p:spPr>
        <p:txBody>
          <a:bodyPr>
            <a:normAutofit/>
          </a:bodyPr>
          <a:lstStyle/>
          <a:p>
            <a:r>
              <a:rPr lang="en-US" sz="1400" b="1" dirty="0">
                <a:latin typeface="Franklin Gothic Book" panose="020B0503020102020204" pitchFamily="34" charset="0"/>
              </a:rPr>
              <a:t>Highway Bridge Program (HBP) Funds </a:t>
            </a:r>
            <a:r>
              <a:rPr lang="en-US" sz="1400" b="1" dirty="0" smtClean="0">
                <a:latin typeface="Franklin Gothic Book" panose="020B0503020102020204" pitchFamily="34" charset="0"/>
              </a:rPr>
              <a:t>:</a:t>
            </a:r>
          </a:p>
          <a:p>
            <a:pPr marL="285750" indent="-285750">
              <a:buFont typeface="Arial" panose="020B0604020202020204" pitchFamily="34" charset="0"/>
              <a:buChar char="•"/>
            </a:pPr>
            <a:r>
              <a:rPr lang="en-US" sz="1400" dirty="0" smtClean="0">
                <a:latin typeface="Franklin Gothic Book" panose="020B0503020102020204" pitchFamily="34" charset="0"/>
              </a:rPr>
              <a:t>are </a:t>
            </a:r>
            <a:r>
              <a:rPr lang="en-US" sz="1400" dirty="0">
                <a:latin typeface="Franklin Gothic Book" panose="020B0503020102020204" pitchFamily="34" charset="0"/>
              </a:rPr>
              <a:t>a subset to TxDOT’s CATEGORY 6 FUNDING category outlined in the Unified Transportation Plan (UTP) which is TxDOT’s 10-year plan to guide transportation project development.</a:t>
            </a:r>
          </a:p>
          <a:p>
            <a:endParaRPr lang="en-US" sz="1400" dirty="0" smtClean="0">
              <a:latin typeface="Franklin Gothic Book" panose="020B0503020102020204" pitchFamily="34" charset="0"/>
            </a:endParaRPr>
          </a:p>
          <a:p>
            <a:pPr marL="285750" indent="-285750">
              <a:buFont typeface="Arial" panose="020B0604020202020204" pitchFamily="34" charset="0"/>
              <a:buChar char="•"/>
            </a:pPr>
            <a:r>
              <a:rPr lang="en-US" sz="1400" dirty="0" smtClean="0">
                <a:latin typeface="Franklin Gothic Book" panose="020B0503020102020204" pitchFamily="34" charset="0"/>
              </a:rPr>
              <a:t>http</a:t>
            </a:r>
            <a:r>
              <a:rPr lang="en-US" sz="1400" dirty="0">
                <a:latin typeface="Franklin Gothic Book" panose="020B0503020102020204" pitchFamily="34" charset="0"/>
              </a:rPr>
              <a:t>://www.txdot.gov/inside-txdot/division/transportation-planning/utp.html </a:t>
            </a:r>
          </a:p>
          <a:p>
            <a:endParaRPr lang="en-US" sz="1400" dirty="0">
              <a:latin typeface="Franklin Gothic Book" panose="020B0503020102020204" pitchFamily="34" charset="0"/>
            </a:endParaRPr>
          </a:p>
          <a:p>
            <a:r>
              <a:rPr lang="en-US" sz="1400" dirty="0" smtClean="0">
                <a:latin typeface="Franklin Gothic Book" panose="020B0503020102020204" pitchFamily="34" charset="0"/>
              </a:rPr>
              <a:t>Federal </a:t>
            </a:r>
            <a:r>
              <a:rPr lang="en-US" sz="1400" dirty="0">
                <a:latin typeface="Franklin Gothic Book" panose="020B0503020102020204" pitchFamily="34" charset="0"/>
              </a:rPr>
              <a:t>legislation requires a 20% State or </a:t>
            </a:r>
            <a:r>
              <a:rPr lang="en-US" sz="1400" dirty="0" smtClean="0">
                <a:latin typeface="Franklin Gothic Book" panose="020B0503020102020204" pitchFamily="34" charset="0"/>
              </a:rPr>
              <a:t>Local </a:t>
            </a:r>
            <a:r>
              <a:rPr lang="en-US" sz="1400" dirty="0">
                <a:latin typeface="Franklin Gothic Book" panose="020B0503020102020204" pitchFamily="34" charset="0"/>
              </a:rPr>
              <a:t>funding match for </a:t>
            </a:r>
            <a:r>
              <a:rPr lang="en-US" sz="1400" dirty="0" smtClean="0">
                <a:latin typeface="Franklin Gothic Book" panose="020B0503020102020204" pitchFamily="34" charset="0"/>
              </a:rPr>
              <a:t>rehabilitating/replacing bridges</a:t>
            </a:r>
            <a:r>
              <a:rPr lang="en-US" sz="1400" dirty="0">
                <a:latin typeface="Franklin Gothic Book" panose="020B0503020102020204" pitchFamily="34" charset="0"/>
              </a:rPr>
              <a:t>.  To assist the local governments in the State has elected to pay 10% of the local government match thereby leaving the local government responsible for the remaining 10% (or Economically Disadvantage Amount – for more information on how to apply for EDC status please contact the local TxDOT district office).   </a:t>
            </a:r>
            <a:endParaRPr lang="en-US" sz="1400" dirty="0" smtClean="0">
              <a:latin typeface="Franklin Gothic Book" panose="020B0503020102020204" pitchFamily="34" charset="0"/>
            </a:endParaRPr>
          </a:p>
          <a:p>
            <a:endParaRPr lang="en-US" sz="1400" dirty="0">
              <a:latin typeface="Franklin Gothic Book" panose="020B0503020102020204" pitchFamily="34" charset="0"/>
            </a:endParaRPr>
          </a:p>
          <a:p>
            <a:endParaRPr lang="en-US" sz="1400" dirty="0" smtClean="0">
              <a:solidFill>
                <a:schemeClr val="tx2"/>
              </a:solidFill>
              <a:latin typeface="Franklin Gothic Demi" panose="020B0703020102020204" pitchFamily="34" charset="0"/>
            </a:endParaRPr>
          </a:p>
          <a:p>
            <a:endParaRPr lang="en-US" sz="1400" dirty="0" smtClean="0">
              <a:latin typeface="Franklin Gothic Demi" panose="020B0703020102020204" pitchFamily="34" charset="0"/>
            </a:endParaRPr>
          </a:p>
          <a:p>
            <a:endParaRPr lang="en-US" sz="1400" dirty="0">
              <a:latin typeface="Franklin Gothic Demi" panose="020B0703020102020204"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5</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499609"/>
          </a:xfrm>
        </p:spPr>
        <p:txBody>
          <a:bodyPr>
            <a:normAutofit fontScale="32500" lnSpcReduction="20000"/>
          </a:bodyPr>
          <a:lstStyle/>
          <a:p>
            <a:r>
              <a:rPr lang="en-US" sz="3700" kern="1200" dirty="0" smtClean="0">
                <a:solidFill>
                  <a:schemeClr val="tx1"/>
                </a:solidFill>
                <a:effectLst/>
                <a:latin typeface="+mn-lt"/>
                <a:ea typeface="+mn-ea"/>
                <a:cs typeface="+mn-cs"/>
              </a:rPr>
              <a:t>Local funding participation may be accomplishe</a:t>
            </a:r>
            <a:r>
              <a:rPr lang="en-US" sz="3700" kern="1200" baseline="0" dirty="0" smtClean="0">
                <a:solidFill>
                  <a:schemeClr val="tx1"/>
                </a:solidFill>
                <a:effectLst/>
                <a:latin typeface="+mn-lt"/>
                <a:ea typeface="+mn-ea"/>
                <a:cs typeface="+mn-cs"/>
              </a:rPr>
              <a:t>d in the following ways:</a:t>
            </a:r>
          </a:p>
          <a:p>
            <a:endParaRPr lang="en-US" sz="3700" kern="1200" baseline="0" dirty="0" smtClean="0">
              <a:solidFill>
                <a:schemeClr val="tx1"/>
              </a:solidFill>
              <a:effectLst/>
              <a:latin typeface="+mn-lt"/>
              <a:ea typeface="+mn-ea"/>
              <a:cs typeface="+mn-cs"/>
            </a:endParaRPr>
          </a:p>
          <a:p>
            <a:r>
              <a:rPr lang="en-US" sz="3700" b="1" kern="1200" baseline="0" dirty="0" smtClean="0">
                <a:solidFill>
                  <a:schemeClr val="tx1"/>
                </a:solidFill>
                <a:effectLst/>
                <a:latin typeface="+mn-lt"/>
                <a:ea typeface="+mn-ea"/>
                <a:cs typeface="+mn-cs"/>
              </a:rPr>
              <a:t>-Payment match</a:t>
            </a:r>
          </a:p>
          <a:p>
            <a:pPr marL="282575" indent="-228600">
              <a:buAutoNum type="alphaLcParenR"/>
            </a:pPr>
            <a:r>
              <a:rPr lang="en-US" sz="3700" kern="1200" baseline="0" dirty="0" smtClean="0">
                <a:solidFill>
                  <a:schemeClr val="tx1"/>
                </a:solidFill>
                <a:effectLst/>
                <a:latin typeface="+mn-lt"/>
                <a:ea typeface="+mn-ea"/>
                <a:cs typeface="+mn-cs"/>
              </a:rPr>
              <a:t>10% participation amount using funding on hand</a:t>
            </a:r>
          </a:p>
          <a:p>
            <a:pPr marL="282575" indent="-228600">
              <a:buFont typeface="+mj-lt"/>
              <a:buAutoNum type="alphaLcParenR"/>
            </a:pPr>
            <a:r>
              <a:rPr lang="en-US" sz="3700" kern="1200" baseline="0" dirty="0" smtClean="0">
                <a:solidFill>
                  <a:schemeClr val="tx1"/>
                </a:solidFill>
                <a:effectLst/>
                <a:latin typeface="+mn-lt"/>
                <a:ea typeface="+mn-ea"/>
                <a:cs typeface="+mn-cs"/>
              </a:rPr>
              <a:t>EDC – adjustment to the local participation amount set by Texas Transportation Minute for a county that, in comparison to other counties in the state </a:t>
            </a:r>
            <a:r>
              <a:rPr lang="en-US" sz="3700" kern="1200" baseline="0" dirty="0" smtClean="0">
                <a:solidFill>
                  <a:srgbClr val="FF0000"/>
                </a:solidFill>
                <a:effectLst/>
                <a:latin typeface="+mn-lt"/>
                <a:ea typeface="+mn-ea"/>
                <a:cs typeface="+mn-cs"/>
              </a:rPr>
              <a:t>(must meet all three)</a:t>
            </a:r>
            <a:r>
              <a:rPr lang="en-US" sz="3700" kern="1200" baseline="0" dirty="0" smtClean="0">
                <a:solidFill>
                  <a:schemeClr val="tx1"/>
                </a:solidFill>
                <a:effectLst/>
                <a:latin typeface="+mn-lt"/>
                <a:ea typeface="+mn-ea"/>
                <a:cs typeface="+mn-cs"/>
              </a:rPr>
              <a:t>:</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taxable property value;</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income; AND,</a:t>
            </a:r>
          </a:p>
          <a:p>
            <a:pPr marL="685800" lvl="2" indent="-228600">
              <a:buFont typeface="+mj-lt"/>
              <a:buAutoNum type="arabicPeriod"/>
            </a:pPr>
            <a:r>
              <a:rPr lang="en-US" sz="3700" kern="1200" baseline="0" dirty="0" smtClean="0">
                <a:solidFill>
                  <a:schemeClr val="tx1"/>
                </a:solidFill>
                <a:effectLst/>
                <a:latin typeface="+mn-lt"/>
                <a:ea typeface="+mn-ea"/>
                <a:cs typeface="+mn-cs"/>
              </a:rPr>
              <a:t>Above average unemployment</a:t>
            </a:r>
          </a:p>
          <a:p>
            <a:pPr marL="287338" lvl="1"/>
            <a:r>
              <a:rPr lang="en-US" sz="3700" i="1" kern="1200" baseline="0" dirty="0" smtClean="0">
                <a:solidFill>
                  <a:schemeClr val="tx1"/>
                </a:solidFill>
                <a:effectLst/>
                <a:latin typeface="+mn-lt"/>
                <a:ea typeface="+mn-ea"/>
                <a:cs typeface="+mn-cs"/>
              </a:rPr>
              <a:t>Cities within an EDC may receive higher percentage adjustments beyond their county’s adjustment under </a:t>
            </a:r>
            <a:r>
              <a:rPr lang="en-US" sz="3700" i="1" kern="1200" baseline="0" dirty="0" smtClean="0">
                <a:solidFill>
                  <a:srgbClr val="FF0000"/>
                </a:solidFill>
                <a:effectLst/>
                <a:latin typeface="+mn-lt"/>
                <a:ea typeface="+mn-ea"/>
                <a:cs typeface="+mn-cs"/>
              </a:rPr>
              <a:t>two conditions</a:t>
            </a:r>
            <a:r>
              <a:rPr lang="en-US" sz="3700" i="1" kern="1200" baseline="0" dirty="0" smtClean="0">
                <a:solidFill>
                  <a:schemeClr val="tx1"/>
                </a:solidFill>
                <a:effectLst/>
                <a:latin typeface="+mn-lt"/>
                <a:ea typeface="+mn-ea"/>
                <a:cs typeface="+mn-cs"/>
              </a:rPr>
              <a:t>:</a:t>
            </a:r>
          </a:p>
          <a:p>
            <a:pPr marL="690563" lvl="2" indent="-233363">
              <a:buFont typeface="+mj-lt"/>
              <a:buAutoNum type="arabicPeriod"/>
            </a:pPr>
            <a:r>
              <a:rPr lang="en-US" sz="3700" kern="1200" baseline="0" dirty="0" smtClean="0">
                <a:solidFill>
                  <a:schemeClr val="tx1"/>
                </a:solidFill>
                <a:effectLst/>
                <a:latin typeface="+mn-lt"/>
                <a:ea typeface="+mn-ea"/>
                <a:cs typeface="+mn-cs"/>
              </a:rPr>
              <a:t>Have a local economical development sales tax</a:t>
            </a:r>
          </a:p>
          <a:p>
            <a:pPr marL="1147763" lvl="4" indent="-233363">
              <a:buFont typeface="+mj-lt"/>
              <a:buAutoNum type="romanLcPeriod"/>
            </a:pPr>
            <a:r>
              <a:rPr lang="en-US" sz="3700" kern="1200" baseline="0" dirty="0" smtClean="0">
                <a:solidFill>
                  <a:schemeClr val="tx1"/>
                </a:solidFill>
                <a:effectLst/>
                <a:latin typeface="+mn-lt"/>
                <a:ea typeface="+mn-ea"/>
                <a:cs typeface="+mn-cs"/>
              </a:rPr>
              <a:t>Yes – take an additional 5%</a:t>
            </a:r>
          </a:p>
          <a:p>
            <a:pPr marL="1147763" lvl="4" indent="-233363">
              <a:buFont typeface="+mj-lt"/>
              <a:buAutoNum type="romanLcPeriod"/>
            </a:pPr>
            <a:r>
              <a:rPr lang="en-US" sz="3700" kern="1200" baseline="0" dirty="0" smtClean="0">
                <a:solidFill>
                  <a:schemeClr val="tx1"/>
                </a:solidFill>
                <a:effectLst/>
                <a:latin typeface="+mn-lt"/>
                <a:ea typeface="+mn-ea"/>
                <a:cs typeface="+mn-cs"/>
              </a:rPr>
              <a:t>No – no additional %</a:t>
            </a:r>
          </a:p>
          <a:p>
            <a:pPr marL="690563" lvl="2" indent="-233363">
              <a:buFont typeface="+mj-lt"/>
              <a:buAutoNum type="arabicPeriod"/>
            </a:pPr>
            <a:r>
              <a:rPr lang="en-US" sz="3700" kern="1200" baseline="0" dirty="0" smtClean="0">
                <a:solidFill>
                  <a:schemeClr val="tx1"/>
                </a:solidFill>
                <a:effectLst/>
                <a:latin typeface="+mn-lt"/>
                <a:ea typeface="+mn-ea"/>
                <a:cs typeface="+mn-cs"/>
              </a:rPr>
              <a:t>Population (x) is less than 5000</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x </a:t>
            </a:r>
            <a:r>
              <a:rPr lang="en-US" sz="3700" u="sng" kern="1200" baseline="0" dirty="0" smtClean="0">
                <a:solidFill>
                  <a:schemeClr val="tx1"/>
                </a:solidFill>
                <a:effectLst/>
                <a:latin typeface="+mn-lt"/>
                <a:ea typeface="+mn-ea"/>
                <a:cs typeface="+mn-cs"/>
              </a:rPr>
              <a:t>&lt;</a:t>
            </a:r>
            <a:r>
              <a:rPr lang="en-US" sz="3700" kern="1200" baseline="0" dirty="0" smtClean="0">
                <a:solidFill>
                  <a:schemeClr val="tx1"/>
                </a:solidFill>
                <a:effectLst/>
                <a:latin typeface="+mn-lt"/>
                <a:ea typeface="+mn-ea"/>
                <a:cs typeface="+mn-cs"/>
              </a:rPr>
              <a:t> 1000 	= 5%</a:t>
            </a:r>
          </a:p>
          <a:p>
            <a:pPr marL="1147763" lvl="4" indent="-233363">
              <a:buFont typeface="+mj-lt"/>
              <a:buAutoNum type="romanLcPeriod"/>
              <a:tabLst>
                <a:tab pos="2338388" algn="l"/>
              </a:tabLst>
            </a:pPr>
            <a:r>
              <a:rPr lang="en-US" sz="3700" dirty="0" smtClean="0"/>
              <a:t>1000 &lt; x </a:t>
            </a:r>
            <a:r>
              <a:rPr lang="en-US" sz="3700" u="sng" dirty="0" smtClean="0"/>
              <a:t>&lt;</a:t>
            </a:r>
            <a:r>
              <a:rPr lang="en-US" sz="3700" dirty="0" smtClean="0"/>
              <a:t>  2000 	= 4%</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2000 </a:t>
            </a:r>
            <a:r>
              <a:rPr lang="en-US" sz="3700" dirty="0"/>
              <a:t>&lt; x </a:t>
            </a:r>
            <a:r>
              <a:rPr lang="en-US" sz="3700" u="sng" dirty="0"/>
              <a:t>&lt;</a:t>
            </a:r>
            <a:r>
              <a:rPr lang="en-US" sz="3700" dirty="0"/>
              <a:t>  </a:t>
            </a:r>
            <a:r>
              <a:rPr lang="en-US" sz="3700" dirty="0" smtClean="0"/>
              <a:t>3000 </a:t>
            </a:r>
            <a:r>
              <a:rPr lang="en-US" sz="3700" dirty="0"/>
              <a:t>	= </a:t>
            </a:r>
            <a:r>
              <a:rPr lang="en-US" sz="3700" dirty="0" smtClean="0"/>
              <a:t>3%</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3000 </a:t>
            </a:r>
            <a:r>
              <a:rPr lang="en-US" sz="3700" dirty="0"/>
              <a:t>&lt; x </a:t>
            </a:r>
            <a:r>
              <a:rPr lang="en-US" sz="3700" u="sng" dirty="0"/>
              <a:t>&lt;</a:t>
            </a:r>
            <a:r>
              <a:rPr lang="en-US" sz="3700" dirty="0"/>
              <a:t>  </a:t>
            </a:r>
            <a:r>
              <a:rPr lang="en-US" sz="3700" dirty="0" smtClean="0"/>
              <a:t>4000 </a:t>
            </a:r>
            <a:r>
              <a:rPr lang="en-US" sz="3700" dirty="0"/>
              <a:t>	= </a:t>
            </a:r>
            <a:r>
              <a:rPr lang="en-US" sz="3700" dirty="0" smtClean="0"/>
              <a:t>2%</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4000 </a:t>
            </a:r>
            <a:r>
              <a:rPr lang="en-US" sz="3700" dirty="0"/>
              <a:t>&lt; x </a:t>
            </a:r>
            <a:r>
              <a:rPr lang="en-US" sz="3700" u="sng" dirty="0"/>
              <a:t>&lt;</a:t>
            </a:r>
            <a:r>
              <a:rPr lang="en-US" sz="3700" dirty="0"/>
              <a:t>  </a:t>
            </a:r>
            <a:r>
              <a:rPr lang="en-US" sz="3700" dirty="0" smtClean="0"/>
              <a:t>5000 </a:t>
            </a:r>
            <a:r>
              <a:rPr lang="en-US" sz="3700" dirty="0"/>
              <a:t>	= </a:t>
            </a:r>
            <a:r>
              <a:rPr lang="en-US" sz="3700" dirty="0" smtClean="0"/>
              <a:t>1%</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&gt; 5000</a:t>
            </a:r>
            <a:r>
              <a:rPr lang="en-US" sz="3700" dirty="0" smtClean="0"/>
              <a:t> </a:t>
            </a:r>
            <a:r>
              <a:rPr lang="en-US" sz="3700" dirty="0"/>
              <a:t>	= </a:t>
            </a:r>
            <a:r>
              <a:rPr lang="en-US" sz="3700" dirty="0" smtClean="0"/>
              <a:t>0%</a:t>
            </a:r>
            <a:endParaRPr lang="en-US" sz="3700" dirty="0"/>
          </a:p>
          <a:p>
            <a:pPr marL="287338" lvl="2" indent="-287338">
              <a:buFont typeface="+mj-lt"/>
              <a:buAutoNum type="alphaLcParenR" startAt="3"/>
              <a:tabLst>
                <a:tab pos="2338388" algn="l"/>
              </a:tabLst>
            </a:pPr>
            <a:r>
              <a:rPr lang="en-US" sz="3700" dirty="0" smtClean="0"/>
              <a:t>SIB Loans – revolving account in the State Highway Fund form which loans may be made to local governments for funding critical projects like bridges</a:t>
            </a:r>
          </a:p>
          <a:p>
            <a:pPr marL="0" lvl="2">
              <a:tabLst>
                <a:tab pos="2338388" algn="l"/>
              </a:tabLst>
            </a:pPr>
            <a:endParaRPr lang="en-US" sz="3700" dirty="0" smtClean="0"/>
          </a:p>
          <a:p>
            <a:pPr marL="0" lvl="2">
              <a:tabLst>
                <a:tab pos="2338388" algn="l"/>
              </a:tabLst>
            </a:pPr>
            <a:r>
              <a:rPr lang="en-US" sz="3700" b="1" dirty="0" smtClean="0"/>
              <a:t>- PWP/EMP program </a:t>
            </a:r>
          </a:p>
          <a:p>
            <a:pPr marL="0" lvl="2">
              <a:tabLst>
                <a:tab pos="287338" algn="l"/>
              </a:tabLst>
            </a:pPr>
            <a:r>
              <a:rPr lang="en-US" sz="3700" dirty="0"/>
              <a:t>	</a:t>
            </a:r>
            <a:r>
              <a:rPr lang="en-US" sz="3700" dirty="0" smtClean="0"/>
              <a:t>State provides up to a 10% contribution towards their funding match provided the local 	government does structural improvement work on other deficient bridge(s) or cross-drainage structures in a dollar amount equal to their 10% or EDC match.</a:t>
            </a:r>
          </a:p>
          <a:p>
            <a:pPr marL="0" lvl="2" algn="ctr">
              <a:tabLst>
                <a:tab pos="287338" algn="l"/>
              </a:tabLst>
            </a:pPr>
            <a:r>
              <a:rPr lang="en-US" sz="3700" b="1" i="1" dirty="0" smtClean="0">
                <a:solidFill>
                  <a:srgbClr val="FF0000"/>
                </a:solidFill>
              </a:rPr>
              <a:t>EMP work must be approved in writing by the District PRIOR to the work being performed.</a:t>
            </a:r>
            <a:endParaRPr lang="en-US" sz="3700" b="1" i="1" dirty="0">
              <a:solidFill>
                <a:srgbClr val="FF0000"/>
              </a:solidFill>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6</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499609"/>
          </a:xfrm>
        </p:spPr>
        <p:txBody>
          <a:bodyPr>
            <a:normAutofit fontScale="32500" lnSpcReduction="20000"/>
          </a:bodyPr>
          <a:lstStyle/>
          <a:p>
            <a:r>
              <a:rPr lang="en-US" sz="3700" kern="1200" dirty="0" smtClean="0">
                <a:solidFill>
                  <a:schemeClr val="tx1"/>
                </a:solidFill>
                <a:effectLst/>
                <a:latin typeface="+mn-lt"/>
                <a:ea typeface="+mn-ea"/>
                <a:cs typeface="+mn-cs"/>
              </a:rPr>
              <a:t>Local funding participation may be accomplishe</a:t>
            </a:r>
            <a:r>
              <a:rPr lang="en-US" sz="3700" kern="1200" baseline="0" dirty="0" smtClean="0">
                <a:solidFill>
                  <a:schemeClr val="tx1"/>
                </a:solidFill>
                <a:effectLst/>
                <a:latin typeface="+mn-lt"/>
                <a:ea typeface="+mn-ea"/>
                <a:cs typeface="+mn-cs"/>
              </a:rPr>
              <a:t>d in the following ways:</a:t>
            </a:r>
          </a:p>
          <a:p>
            <a:endParaRPr lang="en-US" sz="3700" kern="1200" baseline="0" dirty="0" smtClean="0">
              <a:solidFill>
                <a:schemeClr val="tx1"/>
              </a:solidFill>
              <a:effectLst/>
              <a:latin typeface="+mn-lt"/>
              <a:ea typeface="+mn-ea"/>
              <a:cs typeface="+mn-cs"/>
            </a:endParaRPr>
          </a:p>
          <a:p>
            <a:r>
              <a:rPr lang="en-US" sz="3700" b="1" kern="1200" baseline="0" dirty="0" smtClean="0">
                <a:solidFill>
                  <a:schemeClr val="tx1"/>
                </a:solidFill>
                <a:effectLst/>
                <a:latin typeface="+mn-lt"/>
                <a:ea typeface="+mn-ea"/>
                <a:cs typeface="+mn-cs"/>
              </a:rPr>
              <a:t>-Payment match</a:t>
            </a:r>
          </a:p>
          <a:p>
            <a:pPr marL="282575" indent="-228600">
              <a:buAutoNum type="alphaLcParenR"/>
            </a:pPr>
            <a:r>
              <a:rPr lang="en-US" sz="3700" kern="1200" baseline="0" dirty="0" smtClean="0">
                <a:solidFill>
                  <a:schemeClr val="tx1"/>
                </a:solidFill>
                <a:effectLst/>
                <a:latin typeface="+mn-lt"/>
                <a:ea typeface="+mn-ea"/>
                <a:cs typeface="+mn-cs"/>
              </a:rPr>
              <a:t>10% participation amount using funding on hand</a:t>
            </a:r>
          </a:p>
          <a:p>
            <a:pPr marL="282575" indent="-228600">
              <a:buFont typeface="+mj-lt"/>
              <a:buAutoNum type="alphaLcParenR"/>
            </a:pPr>
            <a:r>
              <a:rPr lang="en-US" sz="3700" kern="1200" baseline="0" dirty="0" smtClean="0">
                <a:solidFill>
                  <a:schemeClr val="tx1"/>
                </a:solidFill>
                <a:effectLst/>
                <a:latin typeface="+mn-lt"/>
                <a:ea typeface="+mn-ea"/>
                <a:cs typeface="+mn-cs"/>
              </a:rPr>
              <a:t>EDC – adjustment to the local participation amount set by Texas Transportation Minute for a county that, in comparison to other counties in the state </a:t>
            </a:r>
            <a:r>
              <a:rPr lang="en-US" sz="3700" kern="1200" baseline="0" dirty="0" smtClean="0">
                <a:solidFill>
                  <a:srgbClr val="FF0000"/>
                </a:solidFill>
                <a:effectLst/>
                <a:latin typeface="+mn-lt"/>
                <a:ea typeface="+mn-ea"/>
                <a:cs typeface="+mn-cs"/>
              </a:rPr>
              <a:t>(must meet all three)</a:t>
            </a:r>
            <a:r>
              <a:rPr lang="en-US" sz="3700" kern="1200" baseline="0" dirty="0" smtClean="0">
                <a:solidFill>
                  <a:schemeClr val="tx1"/>
                </a:solidFill>
                <a:effectLst/>
                <a:latin typeface="+mn-lt"/>
                <a:ea typeface="+mn-ea"/>
                <a:cs typeface="+mn-cs"/>
              </a:rPr>
              <a:t>:</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taxable property value;</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income; AND,</a:t>
            </a:r>
          </a:p>
          <a:p>
            <a:pPr marL="685800" lvl="2" indent="-228600">
              <a:buFont typeface="+mj-lt"/>
              <a:buAutoNum type="arabicPeriod"/>
            </a:pPr>
            <a:r>
              <a:rPr lang="en-US" sz="3700" kern="1200" baseline="0" dirty="0" smtClean="0">
                <a:solidFill>
                  <a:schemeClr val="tx1"/>
                </a:solidFill>
                <a:effectLst/>
                <a:latin typeface="+mn-lt"/>
                <a:ea typeface="+mn-ea"/>
                <a:cs typeface="+mn-cs"/>
              </a:rPr>
              <a:t>Above average unemployment</a:t>
            </a:r>
          </a:p>
          <a:p>
            <a:pPr marL="287338" lvl="1"/>
            <a:r>
              <a:rPr lang="en-US" sz="3700" i="1" kern="1200" baseline="0" dirty="0" smtClean="0">
                <a:solidFill>
                  <a:schemeClr val="tx1"/>
                </a:solidFill>
                <a:effectLst/>
                <a:latin typeface="+mn-lt"/>
                <a:ea typeface="+mn-ea"/>
                <a:cs typeface="+mn-cs"/>
              </a:rPr>
              <a:t>Cities within an EDC may receive higher percentage adjustments beyond their county’s adjustment under </a:t>
            </a:r>
            <a:r>
              <a:rPr lang="en-US" sz="3700" i="1" kern="1200" baseline="0" dirty="0" smtClean="0">
                <a:solidFill>
                  <a:srgbClr val="FF0000"/>
                </a:solidFill>
                <a:effectLst/>
                <a:latin typeface="+mn-lt"/>
                <a:ea typeface="+mn-ea"/>
                <a:cs typeface="+mn-cs"/>
              </a:rPr>
              <a:t>two conditions</a:t>
            </a:r>
            <a:r>
              <a:rPr lang="en-US" sz="3700" i="1" kern="1200" baseline="0" dirty="0" smtClean="0">
                <a:solidFill>
                  <a:schemeClr val="tx1"/>
                </a:solidFill>
                <a:effectLst/>
                <a:latin typeface="+mn-lt"/>
                <a:ea typeface="+mn-ea"/>
                <a:cs typeface="+mn-cs"/>
              </a:rPr>
              <a:t>:</a:t>
            </a:r>
          </a:p>
          <a:p>
            <a:pPr marL="690563" lvl="2" indent="-233363">
              <a:buFont typeface="+mj-lt"/>
              <a:buAutoNum type="arabicPeriod"/>
            </a:pPr>
            <a:r>
              <a:rPr lang="en-US" sz="3700" kern="1200" baseline="0" dirty="0" smtClean="0">
                <a:solidFill>
                  <a:schemeClr val="tx1"/>
                </a:solidFill>
                <a:effectLst/>
                <a:latin typeface="+mn-lt"/>
                <a:ea typeface="+mn-ea"/>
                <a:cs typeface="+mn-cs"/>
              </a:rPr>
              <a:t>Have a local economical development sales tax</a:t>
            </a:r>
          </a:p>
          <a:p>
            <a:pPr marL="1147763" lvl="4" indent="-233363">
              <a:buFont typeface="+mj-lt"/>
              <a:buAutoNum type="romanLcPeriod"/>
            </a:pPr>
            <a:r>
              <a:rPr lang="en-US" sz="3700" kern="1200" baseline="0" dirty="0" smtClean="0">
                <a:solidFill>
                  <a:schemeClr val="tx1"/>
                </a:solidFill>
                <a:effectLst/>
                <a:latin typeface="+mn-lt"/>
                <a:ea typeface="+mn-ea"/>
                <a:cs typeface="+mn-cs"/>
              </a:rPr>
              <a:t>Yes – take an additional 5%</a:t>
            </a:r>
          </a:p>
          <a:p>
            <a:pPr marL="1147763" lvl="4" indent="-233363">
              <a:buFont typeface="+mj-lt"/>
              <a:buAutoNum type="romanLcPeriod"/>
            </a:pPr>
            <a:r>
              <a:rPr lang="en-US" sz="3700" kern="1200" baseline="0" dirty="0" smtClean="0">
                <a:solidFill>
                  <a:schemeClr val="tx1"/>
                </a:solidFill>
                <a:effectLst/>
                <a:latin typeface="+mn-lt"/>
                <a:ea typeface="+mn-ea"/>
                <a:cs typeface="+mn-cs"/>
              </a:rPr>
              <a:t>No – no additional %</a:t>
            </a:r>
          </a:p>
          <a:p>
            <a:pPr marL="690563" lvl="2" indent="-233363">
              <a:buFont typeface="+mj-lt"/>
              <a:buAutoNum type="arabicPeriod"/>
            </a:pPr>
            <a:r>
              <a:rPr lang="en-US" sz="3700" kern="1200" baseline="0" dirty="0" smtClean="0">
                <a:solidFill>
                  <a:schemeClr val="tx1"/>
                </a:solidFill>
                <a:effectLst/>
                <a:latin typeface="+mn-lt"/>
                <a:ea typeface="+mn-ea"/>
                <a:cs typeface="+mn-cs"/>
              </a:rPr>
              <a:t>Population (x) is less than 5000</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x </a:t>
            </a:r>
            <a:r>
              <a:rPr lang="en-US" sz="3700" u="sng" kern="1200" baseline="0" dirty="0" smtClean="0">
                <a:solidFill>
                  <a:schemeClr val="tx1"/>
                </a:solidFill>
                <a:effectLst/>
                <a:latin typeface="+mn-lt"/>
                <a:ea typeface="+mn-ea"/>
                <a:cs typeface="+mn-cs"/>
              </a:rPr>
              <a:t>&lt;</a:t>
            </a:r>
            <a:r>
              <a:rPr lang="en-US" sz="3700" kern="1200" baseline="0" dirty="0" smtClean="0">
                <a:solidFill>
                  <a:schemeClr val="tx1"/>
                </a:solidFill>
                <a:effectLst/>
                <a:latin typeface="+mn-lt"/>
                <a:ea typeface="+mn-ea"/>
                <a:cs typeface="+mn-cs"/>
              </a:rPr>
              <a:t> 1000 	= 5%</a:t>
            </a:r>
          </a:p>
          <a:p>
            <a:pPr marL="1147763" lvl="4" indent="-233363">
              <a:buFont typeface="+mj-lt"/>
              <a:buAutoNum type="romanLcPeriod"/>
              <a:tabLst>
                <a:tab pos="2338388" algn="l"/>
              </a:tabLst>
            </a:pPr>
            <a:r>
              <a:rPr lang="en-US" sz="3700" dirty="0" smtClean="0"/>
              <a:t>1000 &lt; x </a:t>
            </a:r>
            <a:r>
              <a:rPr lang="en-US" sz="3700" u="sng" dirty="0" smtClean="0"/>
              <a:t>&lt;</a:t>
            </a:r>
            <a:r>
              <a:rPr lang="en-US" sz="3700" dirty="0" smtClean="0"/>
              <a:t>  2000 	= 4%</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2000 </a:t>
            </a:r>
            <a:r>
              <a:rPr lang="en-US" sz="3700" dirty="0"/>
              <a:t>&lt; x </a:t>
            </a:r>
            <a:r>
              <a:rPr lang="en-US" sz="3700" u="sng" dirty="0"/>
              <a:t>&lt;</a:t>
            </a:r>
            <a:r>
              <a:rPr lang="en-US" sz="3700" dirty="0"/>
              <a:t>  </a:t>
            </a:r>
            <a:r>
              <a:rPr lang="en-US" sz="3700" dirty="0" smtClean="0"/>
              <a:t>3000 </a:t>
            </a:r>
            <a:r>
              <a:rPr lang="en-US" sz="3700" dirty="0"/>
              <a:t>	= </a:t>
            </a:r>
            <a:r>
              <a:rPr lang="en-US" sz="3700" dirty="0" smtClean="0"/>
              <a:t>3%</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3000 </a:t>
            </a:r>
            <a:r>
              <a:rPr lang="en-US" sz="3700" dirty="0"/>
              <a:t>&lt; x </a:t>
            </a:r>
            <a:r>
              <a:rPr lang="en-US" sz="3700" u="sng" dirty="0"/>
              <a:t>&lt;</a:t>
            </a:r>
            <a:r>
              <a:rPr lang="en-US" sz="3700" dirty="0"/>
              <a:t>  </a:t>
            </a:r>
            <a:r>
              <a:rPr lang="en-US" sz="3700" dirty="0" smtClean="0"/>
              <a:t>4000 </a:t>
            </a:r>
            <a:r>
              <a:rPr lang="en-US" sz="3700" dirty="0"/>
              <a:t>	= </a:t>
            </a:r>
            <a:r>
              <a:rPr lang="en-US" sz="3700" dirty="0" smtClean="0"/>
              <a:t>2%</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4000 </a:t>
            </a:r>
            <a:r>
              <a:rPr lang="en-US" sz="3700" dirty="0"/>
              <a:t>&lt; x </a:t>
            </a:r>
            <a:r>
              <a:rPr lang="en-US" sz="3700" u="sng" dirty="0"/>
              <a:t>&lt;</a:t>
            </a:r>
            <a:r>
              <a:rPr lang="en-US" sz="3700" dirty="0"/>
              <a:t>  </a:t>
            </a:r>
            <a:r>
              <a:rPr lang="en-US" sz="3700" dirty="0" smtClean="0"/>
              <a:t>5000 </a:t>
            </a:r>
            <a:r>
              <a:rPr lang="en-US" sz="3700" dirty="0"/>
              <a:t>	= </a:t>
            </a:r>
            <a:r>
              <a:rPr lang="en-US" sz="3700" dirty="0" smtClean="0"/>
              <a:t>1%</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&gt; 5000</a:t>
            </a:r>
            <a:r>
              <a:rPr lang="en-US" sz="3700" dirty="0" smtClean="0"/>
              <a:t> </a:t>
            </a:r>
            <a:r>
              <a:rPr lang="en-US" sz="3700" dirty="0"/>
              <a:t>	= </a:t>
            </a:r>
            <a:r>
              <a:rPr lang="en-US" sz="3700" dirty="0" smtClean="0"/>
              <a:t>0%</a:t>
            </a:r>
            <a:endParaRPr lang="en-US" sz="3700" dirty="0"/>
          </a:p>
          <a:p>
            <a:pPr marL="287338" lvl="2" indent="-287338">
              <a:buFont typeface="+mj-lt"/>
              <a:buAutoNum type="alphaLcParenR" startAt="3"/>
              <a:tabLst>
                <a:tab pos="2338388" algn="l"/>
              </a:tabLst>
            </a:pPr>
            <a:r>
              <a:rPr lang="en-US" sz="3700" dirty="0" smtClean="0"/>
              <a:t>SIB Loans – revolving account in the State Highway Fund form which loans may be made to local governments for funding critical projects like bridges</a:t>
            </a:r>
          </a:p>
          <a:p>
            <a:pPr marL="0" lvl="2">
              <a:tabLst>
                <a:tab pos="2338388" algn="l"/>
              </a:tabLst>
            </a:pPr>
            <a:endParaRPr lang="en-US" sz="3700" dirty="0" smtClean="0"/>
          </a:p>
          <a:p>
            <a:pPr marL="0" lvl="2">
              <a:tabLst>
                <a:tab pos="2338388" algn="l"/>
              </a:tabLst>
            </a:pPr>
            <a:r>
              <a:rPr lang="en-US" sz="3700" b="1" dirty="0" smtClean="0"/>
              <a:t>- PWP/EMP program </a:t>
            </a:r>
          </a:p>
          <a:p>
            <a:pPr marL="0" lvl="2">
              <a:tabLst>
                <a:tab pos="287338" algn="l"/>
              </a:tabLst>
            </a:pPr>
            <a:r>
              <a:rPr lang="en-US" sz="3700" dirty="0"/>
              <a:t>	</a:t>
            </a:r>
            <a:r>
              <a:rPr lang="en-US" sz="3700" dirty="0" smtClean="0"/>
              <a:t>State provides up to a 10% contribution towards their funding match provided the local 	government does structural improvement work on other deficient bridge(s) or cross-drainage structures in a dollar amount equal to their 10% or EDC match.</a:t>
            </a:r>
          </a:p>
          <a:p>
            <a:pPr marL="0" lvl="2" algn="ctr">
              <a:tabLst>
                <a:tab pos="287338" algn="l"/>
              </a:tabLst>
            </a:pPr>
            <a:r>
              <a:rPr lang="en-US" sz="3700" b="1" i="1" dirty="0" smtClean="0">
                <a:solidFill>
                  <a:srgbClr val="FF0000"/>
                </a:solidFill>
              </a:rPr>
              <a:t>EMP work must be approved in writing by the District PRIOR to the work being performed.</a:t>
            </a:r>
            <a:endParaRPr lang="en-US" sz="3700" b="1" i="1" dirty="0">
              <a:solidFill>
                <a:srgbClr val="FF0000"/>
              </a:solidFill>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7</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499609"/>
          </a:xfrm>
        </p:spPr>
        <p:txBody>
          <a:bodyPr>
            <a:normAutofit fontScale="32500" lnSpcReduction="20000"/>
          </a:bodyPr>
          <a:lstStyle/>
          <a:p>
            <a:r>
              <a:rPr lang="en-US" sz="3700" kern="1200" dirty="0" smtClean="0">
                <a:solidFill>
                  <a:schemeClr val="tx1"/>
                </a:solidFill>
                <a:effectLst/>
                <a:latin typeface="+mn-lt"/>
                <a:ea typeface="+mn-ea"/>
                <a:cs typeface="+mn-cs"/>
              </a:rPr>
              <a:t>Local funding participation may be accomplishe</a:t>
            </a:r>
            <a:r>
              <a:rPr lang="en-US" sz="3700" kern="1200" baseline="0" dirty="0" smtClean="0">
                <a:solidFill>
                  <a:schemeClr val="tx1"/>
                </a:solidFill>
                <a:effectLst/>
                <a:latin typeface="+mn-lt"/>
                <a:ea typeface="+mn-ea"/>
                <a:cs typeface="+mn-cs"/>
              </a:rPr>
              <a:t>d in the following ways:</a:t>
            </a:r>
          </a:p>
          <a:p>
            <a:endParaRPr lang="en-US" sz="3700" kern="1200" baseline="0" dirty="0" smtClean="0">
              <a:solidFill>
                <a:schemeClr val="tx1"/>
              </a:solidFill>
              <a:effectLst/>
              <a:latin typeface="+mn-lt"/>
              <a:ea typeface="+mn-ea"/>
              <a:cs typeface="+mn-cs"/>
            </a:endParaRPr>
          </a:p>
          <a:p>
            <a:r>
              <a:rPr lang="en-US" sz="3700" b="1" kern="1200" baseline="0" dirty="0" smtClean="0">
                <a:solidFill>
                  <a:schemeClr val="tx1"/>
                </a:solidFill>
                <a:effectLst/>
                <a:latin typeface="+mn-lt"/>
                <a:ea typeface="+mn-ea"/>
                <a:cs typeface="+mn-cs"/>
              </a:rPr>
              <a:t>-Payment match</a:t>
            </a:r>
          </a:p>
          <a:p>
            <a:pPr marL="282575" indent="-228600">
              <a:buAutoNum type="alphaLcParenR"/>
            </a:pPr>
            <a:r>
              <a:rPr lang="en-US" sz="3700" kern="1200" baseline="0" dirty="0" smtClean="0">
                <a:solidFill>
                  <a:schemeClr val="tx1"/>
                </a:solidFill>
                <a:effectLst/>
                <a:latin typeface="+mn-lt"/>
                <a:ea typeface="+mn-ea"/>
                <a:cs typeface="+mn-cs"/>
              </a:rPr>
              <a:t>10% participation amount using funding on hand</a:t>
            </a:r>
          </a:p>
          <a:p>
            <a:pPr marL="282575" indent="-228600">
              <a:buFont typeface="+mj-lt"/>
              <a:buAutoNum type="alphaLcParenR"/>
            </a:pPr>
            <a:r>
              <a:rPr lang="en-US" sz="3700" kern="1200" baseline="0" dirty="0" smtClean="0">
                <a:solidFill>
                  <a:schemeClr val="tx1"/>
                </a:solidFill>
                <a:effectLst/>
                <a:latin typeface="+mn-lt"/>
                <a:ea typeface="+mn-ea"/>
                <a:cs typeface="+mn-cs"/>
              </a:rPr>
              <a:t>EDC – adjustment to the local participation amount set by Texas Transportation Minute for a county that, in comparison to other counties in the state </a:t>
            </a:r>
            <a:r>
              <a:rPr lang="en-US" sz="3700" kern="1200" baseline="0" dirty="0" smtClean="0">
                <a:solidFill>
                  <a:srgbClr val="FF0000"/>
                </a:solidFill>
                <a:effectLst/>
                <a:latin typeface="+mn-lt"/>
                <a:ea typeface="+mn-ea"/>
                <a:cs typeface="+mn-cs"/>
              </a:rPr>
              <a:t>(must meet all three)</a:t>
            </a:r>
            <a:r>
              <a:rPr lang="en-US" sz="3700" kern="1200" baseline="0" dirty="0" smtClean="0">
                <a:solidFill>
                  <a:schemeClr val="tx1"/>
                </a:solidFill>
                <a:effectLst/>
                <a:latin typeface="+mn-lt"/>
                <a:ea typeface="+mn-ea"/>
                <a:cs typeface="+mn-cs"/>
              </a:rPr>
              <a:t>:</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taxable property value;</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income; AND,</a:t>
            </a:r>
          </a:p>
          <a:p>
            <a:pPr marL="685800" lvl="2" indent="-228600">
              <a:buFont typeface="+mj-lt"/>
              <a:buAutoNum type="arabicPeriod"/>
            </a:pPr>
            <a:r>
              <a:rPr lang="en-US" sz="3700" kern="1200" baseline="0" dirty="0" smtClean="0">
                <a:solidFill>
                  <a:schemeClr val="tx1"/>
                </a:solidFill>
                <a:effectLst/>
                <a:latin typeface="+mn-lt"/>
                <a:ea typeface="+mn-ea"/>
                <a:cs typeface="+mn-cs"/>
              </a:rPr>
              <a:t>Above average unemployment</a:t>
            </a:r>
          </a:p>
          <a:p>
            <a:pPr marL="287338" lvl="1"/>
            <a:r>
              <a:rPr lang="en-US" sz="3700" i="1" kern="1200" baseline="0" dirty="0" smtClean="0">
                <a:solidFill>
                  <a:schemeClr val="tx1"/>
                </a:solidFill>
                <a:effectLst/>
                <a:latin typeface="+mn-lt"/>
                <a:ea typeface="+mn-ea"/>
                <a:cs typeface="+mn-cs"/>
              </a:rPr>
              <a:t>Cities within an EDC may receive higher percentage adjustments beyond their county’s adjustment under </a:t>
            </a:r>
            <a:r>
              <a:rPr lang="en-US" sz="3700" i="1" kern="1200" baseline="0" dirty="0" smtClean="0">
                <a:solidFill>
                  <a:srgbClr val="FF0000"/>
                </a:solidFill>
                <a:effectLst/>
                <a:latin typeface="+mn-lt"/>
                <a:ea typeface="+mn-ea"/>
                <a:cs typeface="+mn-cs"/>
              </a:rPr>
              <a:t>two conditions</a:t>
            </a:r>
            <a:r>
              <a:rPr lang="en-US" sz="3700" i="1" kern="1200" baseline="0" dirty="0" smtClean="0">
                <a:solidFill>
                  <a:schemeClr val="tx1"/>
                </a:solidFill>
                <a:effectLst/>
                <a:latin typeface="+mn-lt"/>
                <a:ea typeface="+mn-ea"/>
                <a:cs typeface="+mn-cs"/>
              </a:rPr>
              <a:t>:</a:t>
            </a:r>
          </a:p>
          <a:p>
            <a:pPr marL="690563" lvl="2" indent="-233363">
              <a:buFont typeface="+mj-lt"/>
              <a:buAutoNum type="arabicPeriod"/>
            </a:pPr>
            <a:r>
              <a:rPr lang="en-US" sz="3700" kern="1200" baseline="0" dirty="0" smtClean="0">
                <a:solidFill>
                  <a:schemeClr val="tx1"/>
                </a:solidFill>
                <a:effectLst/>
                <a:latin typeface="+mn-lt"/>
                <a:ea typeface="+mn-ea"/>
                <a:cs typeface="+mn-cs"/>
              </a:rPr>
              <a:t>Have a local economical development sales tax</a:t>
            </a:r>
          </a:p>
          <a:p>
            <a:pPr marL="1147763" lvl="4" indent="-233363">
              <a:buFont typeface="+mj-lt"/>
              <a:buAutoNum type="romanLcPeriod"/>
            </a:pPr>
            <a:r>
              <a:rPr lang="en-US" sz="3700" kern="1200" baseline="0" dirty="0" smtClean="0">
                <a:solidFill>
                  <a:schemeClr val="tx1"/>
                </a:solidFill>
                <a:effectLst/>
                <a:latin typeface="+mn-lt"/>
                <a:ea typeface="+mn-ea"/>
                <a:cs typeface="+mn-cs"/>
              </a:rPr>
              <a:t>Yes – take an additional 5%</a:t>
            </a:r>
          </a:p>
          <a:p>
            <a:pPr marL="1147763" lvl="4" indent="-233363">
              <a:buFont typeface="+mj-lt"/>
              <a:buAutoNum type="romanLcPeriod"/>
            </a:pPr>
            <a:r>
              <a:rPr lang="en-US" sz="3700" kern="1200" baseline="0" dirty="0" smtClean="0">
                <a:solidFill>
                  <a:schemeClr val="tx1"/>
                </a:solidFill>
                <a:effectLst/>
                <a:latin typeface="+mn-lt"/>
                <a:ea typeface="+mn-ea"/>
                <a:cs typeface="+mn-cs"/>
              </a:rPr>
              <a:t>No – no additional %</a:t>
            </a:r>
          </a:p>
          <a:p>
            <a:pPr marL="690563" lvl="2" indent="-233363">
              <a:buFont typeface="+mj-lt"/>
              <a:buAutoNum type="arabicPeriod"/>
            </a:pPr>
            <a:r>
              <a:rPr lang="en-US" sz="3700" kern="1200" baseline="0" dirty="0" smtClean="0">
                <a:solidFill>
                  <a:schemeClr val="tx1"/>
                </a:solidFill>
                <a:effectLst/>
                <a:latin typeface="+mn-lt"/>
                <a:ea typeface="+mn-ea"/>
                <a:cs typeface="+mn-cs"/>
              </a:rPr>
              <a:t>Population (x) is less than 5000</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x </a:t>
            </a:r>
            <a:r>
              <a:rPr lang="en-US" sz="3700" u="sng" kern="1200" baseline="0" dirty="0" smtClean="0">
                <a:solidFill>
                  <a:schemeClr val="tx1"/>
                </a:solidFill>
                <a:effectLst/>
                <a:latin typeface="+mn-lt"/>
                <a:ea typeface="+mn-ea"/>
                <a:cs typeface="+mn-cs"/>
              </a:rPr>
              <a:t>&lt;</a:t>
            </a:r>
            <a:r>
              <a:rPr lang="en-US" sz="3700" kern="1200" baseline="0" dirty="0" smtClean="0">
                <a:solidFill>
                  <a:schemeClr val="tx1"/>
                </a:solidFill>
                <a:effectLst/>
                <a:latin typeface="+mn-lt"/>
                <a:ea typeface="+mn-ea"/>
                <a:cs typeface="+mn-cs"/>
              </a:rPr>
              <a:t> 1000 	= 5%</a:t>
            </a:r>
          </a:p>
          <a:p>
            <a:pPr marL="1147763" lvl="4" indent="-233363">
              <a:buFont typeface="+mj-lt"/>
              <a:buAutoNum type="romanLcPeriod"/>
              <a:tabLst>
                <a:tab pos="2338388" algn="l"/>
              </a:tabLst>
            </a:pPr>
            <a:r>
              <a:rPr lang="en-US" sz="3700" dirty="0" smtClean="0"/>
              <a:t>1000 &lt; x </a:t>
            </a:r>
            <a:r>
              <a:rPr lang="en-US" sz="3700" u="sng" dirty="0" smtClean="0"/>
              <a:t>&lt;</a:t>
            </a:r>
            <a:r>
              <a:rPr lang="en-US" sz="3700" dirty="0" smtClean="0"/>
              <a:t>  2000 	= 4%</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2000 </a:t>
            </a:r>
            <a:r>
              <a:rPr lang="en-US" sz="3700" dirty="0"/>
              <a:t>&lt; x </a:t>
            </a:r>
            <a:r>
              <a:rPr lang="en-US" sz="3700" u="sng" dirty="0"/>
              <a:t>&lt;</a:t>
            </a:r>
            <a:r>
              <a:rPr lang="en-US" sz="3700" dirty="0"/>
              <a:t>  </a:t>
            </a:r>
            <a:r>
              <a:rPr lang="en-US" sz="3700" dirty="0" smtClean="0"/>
              <a:t>3000 </a:t>
            </a:r>
            <a:r>
              <a:rPr lang="en-US" sz="3700" dirty="0"/>
              <a:t>	= </a:t>
            </a:r>
            <a:r>
              <a:rPr lang="en-US" sz="3700" dirty="0" smtClean="0"/>
              <a:t>3%</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3000 </a:t>
            </a:r>
            <a:r>
              <a:rPr lang="en-US" sz="3700" dirty="0"/>
              <a:t>&lt; x </a:t>
            </a:r>
            <a:r>
              <a:rPr lang="en-US" sz="3700" u="sng" dirty="0"/>
              <a:t>&lt;</a:t>
            </a:r>
            <a:r>
              <a:rPr lang="en-US" sz="3700" dirty="0"/>
              <a:t>  </a:t>
            </a:r>
            <a:r>
              <a:rPr lang="en-US" sz="3700" dirty="0" smtClean="0"/>
              <a:t>4000 </a:t>
            </a:r>
            <a:r>
              <a:rPr lang="en-US" sz="3700" dirty="0"/>
              <a:t>	= </a:t>
            </a:r>
            <a:r>
              <a:rPr lang="en-US" sz="3700" dirty="0" smtClean="0"/>
              <a:t>2%</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4000 </a:t>
            </a:r>
            <a:r>
              <a:rPr lang="en-US" sz="3700" dirty="0"/>
              <a:t>&lt; x </a:t>
            </a:r>
            <a:r>
              <a:rPr lang="en-US" sz="3700" u="sng" dirty="0"/>
              <a:t>&lt;</a:t>
            </a:r>
            <a:r>
              <a:rPr lang="en-US" sz="3700" dirty="0"/>
              <a:t>  </a:t>
            </a:r>
            <a:r>
              <a:rPr lang="en-US" sz="3700" dirty="0" smtClean="0"/>
              <a:t>5000 </a:t>
            </a:r>
            <a:r>
              <a:rPr lang="en-US" sz="3700" dirty="0"/>
              <a:t>	= </a:t>
            </a:r>
            <a:r>
              <a:rPr lang="en-US" sz="3700" dirty="0" smtClean="0"/>
              <a:t>1%</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&gt; 5000</a:t>
            </a:r>
            <a:r>
              <a:rPr lang="en-US" sz="3700" dirty="0" smtClean="0"/>
              <a:t> </a:t>
            </a:r>
            <a:r>
              <a:rPr lang="en-US" sz="3700" dirty="0"/>
              <a:t>	= </a:t>
            </a:r>
            <a:r>
              <a:rPr lang="en-US" sz="3700" dirty="0" smtClean="0"/>
              <a:t>0%</a:t>
            </a:r>
            <a:endParaRPr lang="en-US" sz="3700" dirty="0"/>
          </a:p>
          <a:p>
            <a:pPr marL="287338" lvl="2" indent="-287338">
              <a:buFont typeface="+mj-lt"/>
              <a:buAutoNum type="alphaLcParenR" startAt="3"/>
              <a:tabLst>
                <a:tab pos="2338388" algn="l"/>
              </a:tabLst>
            </a:pPr>
            <a:r>
              <a:rPr lang="en-US" sz="3700" dirty="0" smtClean="0"/>
              <a:t>SIB Loans – revolving account in the State Highway Fund form which loans may be made to local governments for funding critical projects like bridges</a:t>
            </a:r>
          </a:p>
          <a:p>
            <a:pPr marL="0" lvl="2">
              <a:tabLst>
                <a:tab pos="2338388" algn="l"/>
              </a:tabLst>
            </a:pPr>
            <a:endParaRPr lang="en-US" sz="3700" dirty="0" smtClean="0"/>
          </a:p>
          <a:p>
            <a:pPr marL="0" lvl="2">
              <a:tabLst>
                <a:tab pos="2338388" algn="l"/>
              </a:tabLst>
            </a:pPr>
            <a:r>
              <a:rPr lang="en-US" sz="3700" b="1" dirty="0" smtClean="0"/>
              <a:t>- PWP/EMP program </a:t>
            </a:r>
          </a:p>
          <a:p>
            <a:pPr marL="0" lvl="2">
              <a:tabLst>
                <a:tab pos="287338" algn="l"/>
              </a:tabLst>
            </a:pPr>
            <a:r>
              <a:rPr lang="en-US" sz="3700" dirty="0"/>
              <a:t>	</a:t>
            </a:r>
            <a:r>
              <a:rPr lang="en-US" sz="3700" dirty="0" smtClean="0"/>
              <a:t>State provides up to a 10% contribution towards their funding match provided the local 	government does structural improvement work on other deficient bridge(s) or cross-drainage structures in a dollar amount equal to their 10% or EDC match.</a:t>
            </a:r>
          </a:p>
          <a:p>
            <a:pPr marL="0" lvl="2" algn="ctr">
              <a:tabLst>
                <a:tab pos="287338" algn="l"/>
              </a:tabLst>
            </a:pPr>
            <a:r>
              <a:rPr lang="en-US" sz="3700" b="1" i="1" dirty="0" smtClean="0">
                <a:solidFill>
                  <a:srgbClr val="FF0000"/>
                </a:solidFill>
              </a:rPr>
              <a:t>EMP work must be approved in writing by the District PRIOR to the work being performed.</a:t>
            </a:r>
            <a:endParaRPr lang="en-US" sz="3700" b="1" i="1" dirty="0">
              <a:solidFill>
                <a:srgbClr val="FF0000"/>
              </a:solidFill>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8</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172200" cy="4499609"/>
          </a:xfrm>
        </p:spPr>
        <p:txBody>
          <a:bodyPr>
            <a:normAutofit fontScale="32500" lnSpcReduction="20000"/>
          </a:bodyPr>
          <a:lstStyle/>
          <a:p>
            <a:r>
              <a:rPr lang="en-US" sz="3700" kern="1200" dirty="0" smtClean="0">
                <a:solidFill>
                  <a:schemeClr val="tx1"/>
                </a:solidFill>
                <a:effectLst/>
                <a:latin typeface="+mn-lt"/>
                <a:ea typeface="+mn-ea"/>
                <a:cs typeface="+mn-cs"/>
              </a:rPr>
              <a:t>Local funding participation may be accomplishe</a:t>
            </a:r>
            <a:r>
              <a:rPr lang="en-US" sz="3700" kern="1200" baseline="0" dirty="0" smtClean="0">
                <a:solidFill>
                  <a:schemeClr val="tx1"/>
                </a:solidFill>
                <a:effectLst/>
                <a:latin typeface="+mn-lt"/>
                <a:ea typeface="+mn-ea"/>
                <a:cs typeface="+mn-cs"/>
              </a:rPr>
              <a:t>d in the following ways:</a:t>
            </a:r>
          </a:p>
          <a:p>
            <a:endParaRPr lang="en-US" sz="3700" kern="1200" baseline="0" dirty="0" smtClean="0">
              <a:solidFill>
                <a:schemeClr val="tx1"/>
              </a:solidFill>
              <a:effectLst/>
              <a:latin typeface="+mn-lt"/>
              <a:ea typeface="+mn-ea"/>
              <a:cs typeface="+mn-cs"/>
            </a:endParaRPr>
          </a:p>
          <a:p>
            <a:r>
              <a:rPr lang="en-US" sz="3700" b="1" kern="1200" baseline="0" dirty="0" smtClean="0">
                <a:solidFill>
                  <a:schemeClr val="tx1"/>
                </a:solidFill>
                <a:effectLst/>
                <a:latin typeface="+mn-lt"/>
                <a:ea typeface="+mn-ea"/>
                <a:cs typeface="+mn-cs"/>
              </a:rPr>
              <a:t>-Payment match</a:t>
            </a:r>
          </a:p>
          <a:p>
            <a:pPr marL="282575" indent="-228600">
              <a:buAutoNum type="alphaLcParenR"/>
            </a:pPr>
            <a:r>
              <a:rPr lang="en-US" sz="3700" kern="1200" baseline="0" dirty="0" smtClean="0">
                <a:solidFill>
                  <a:schemeClr val="tx1"/>
                </a:solidFill>
                <a:effectLst/>
                <a:latin typeface="+mn-lt"/>
                <a:ea typeface="+mn-ea"/>
                <a:cs typeface="+mn-cs"/>
              </a:rPr>
              <a:t>10% participation amount using funding on hand</a:t>
            </a:r>
          </a:p>
          <a:p>
            <a:pPr marL="282575" indent="-228600">
              <a:buFont typeface="+mj-lt"/>
              <a:buAutoNum type="alphaLcParenR"/>
            </a:pPr>
            <a:r>
              <a:rPr lang="en-US" sz="3700" kern="1200" baseline="0" dirty="0" smtClean="0">
                <a:solidFill>
                  <a:schemeClr val="tx1"/>
                </a:solidFill>
                <a:effectLst/>
                <a:latin typeface="+mn-lt"/>
                <a:ea typeface="+mn-ea"/>
                <a:cs typeface="+mn-cs"/>
              </a:rPr>
              <a:t>EDC – adjustment to the local participation amount set by Texas Transportation Minute for a county that, in comparison to other counties in the state </a:t>
            </a:r>
            <a:r>
              <a:rPr lang="en-US" sz="3700" kern="1200" baseline="0" dirty="0" smtClean="0">
                <a:solidFill>
                  <a:srgbClr val="FF0000"/>
                </a:solidFill>
                <a:effectLst/>
                <a:latin typeface="+mn-lt"/>
                <a:ea typeface="+mn-ea"/>
                <a:cs typeface="+mn-cs"/>
              </a:rPr>
              <a:t>(must meet all three)</a:t>
            </a:r>
            <a:r>
              <a:rPr lang="en-US" sz="3700" kern="1200" baseline="0" dirty="0" smtClean="0">
                <a:solidFill>
                  <a:schemeClr val="tx1"/>
                </a:solidFill>
                <a:effectLst/>
                <a:latin typeface="+mn-lt"/>
                <a:ea typeface="+mn-ea"/>
                <a:cs typeface="+mn-cs"/>
              </a:rPr>
              <a:t>:</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taxable property value;</a:t>
            </a:r>
          </a:p>
          <a:p>
            <a:pPr marL="685800" lvl="2" indent="-228600">
              <a:buFont typeface="+mj-lt"/>
              <a:buAutoNum type="arabicPeriod"/>
            </a:pPr>
            <a:r>
              <a:rPr lang="en-US" sz="3700" kern="1200" baseline="0" dirty="0" smtClean="0">
                <a:solidFill>
                  <a:schemeClr val="tx1"/>
                </a:solidFill>
                <a:effectLst/>
                <a:latin typeface="+mn-lt"/>
                <a:ea typeface="+mn-ea"/>
                <a:cs typeface="+mn-cs"/>
              </a:rPr>
              <a:t>Below average per capita income; AND,</a:t>
            </a:r>
          </a:p>
          <a:p>
            <a:pPr marL="685800" lvl="2" indent="-228600">
              <a:buFont typeface="+mj-lt"/>
              <a:buAutoNum type="arabicPeriod"/>
            </a:pPr>
            <a:r>
              <a:rPr lang="en-US" sz="3700" kern="1200" baseline="0" dirty="0" smtClean="0">
                <a:solidFill>
                  <a:schemeClr val="tx1"/>
                </a:solidFill>
                <a:effectLst/>
                <a:latin typeface="+mn-lt"/>
                <a:ea typeface="+mn-ea"/>
                <a:cs typeface="+mn-cs"/>
              </a:rPr>
              <a:t>Above average unemployment</a:t>
            </a:r>
          </a:p>
          <a:p>
            <a:pPr marL="287338" lvl="1"/>
            <a:r>
              <a:rPr lang="en-US" sz="3700" i="1" kern="1200" baseline="0" dirty="0" smtClean="0">
                <a:solidFill>
                  <a:schemeClr val="tx1"/>
                </a:solidFill>
                <a:effectLst/>
                <a:latin typeface="+mn-lt"/>
                <a:ea typeface="+mn-ea"/>
                <a:cs typeface="+mn-cs"/>
              </a:rPr>
              <a:t>Cities within an EDC may receive higher percentage adjustments beyond their county’s adjustment under </a:t>
            </a:r>
            <a:r>
              <a:rPr lang="en-US" sz="3700" i="1" kern="1200" baseline="0" dirty="0" smtClean="0">
                <a:solidFill>
                  <a:srgbClr val="FF0000"/>
                </a:solidFill>
                <a:effectLst/>
                <a:latin typeface="+mn-lt"/>
                <a:ea typeface="+mn-ea"/>
                <a:cs typeface="+mn-cs"/>
              </a:rPr>
              <a:t>two conditions</a:t>
            </a:r>
            <a:r>
              <a:rPr lang="en-US" sz="3700" i="1" kern="1200" baseline="0" dirty="0" smtClean="0">
                <a:solidFill>
                  <a:schemeClr val="tx1"/>
                </a:solidFill>
                <a:effectLst/>
                <a:latin typeface="+mn-lt"/>
                <a:ea typeface="+mn-ea"/>
                <a:cs typeface="+mn-cs"/>
              </a:rPr>
              <a:t>:</a:t>
            </a:r>
          </a:p>
          <a:p>
            <a:pPr marL="690563" lvl="2" indent="-233363">
              <a:buFont typeface="+mj-lt"/>
              <a:buAutoNum type="arabicPeriod"/>
            </a:pPr>
            <a:r>
              <a:rPr lang="en-US" sz="3700" kern="1200" baseline="0" dirty="0" smtClean="0">
                <a:solidFill>
                  <a:schemeClr val="tx1"/>
                </a:solidFill>
                <a:effectLst/>
                <a:latin typeface="+mn-lt"/>
                <a:ea typeface="+mn-ea"/>
                <a:cs typeface="+mn-cs"/>
              </a:rPr>
              <a:t>Have a local economical development sales tax</a:t>
            </a:r>
          </a:p>
          <a:p>
            <a:pPr marL="1147763" lvl="4" indent="-233363">
              <a:buFont typeface="+mj-lt"/>
              <a:buAutoNum type="romanLcPeriod"/>
            </a:pPr>
            <a:r>
              <a:rPr lang="en-US" sz="3700" kern="1200" baseline="0" dirty="0" smtClean="0">
                <a:solidFill>
                  <a:schemeClr val="tx1"/>
                </a:solidFill>
                <a:effectLst/>
                <a:latin typeface="+mn-lt"/>
                <a:ea typeface="+mn-ea"/>
                <a:cs typeface="+mn-cs"/>
              </a:rPr>
              <a:t>Yes – take an additional 5%</a:t>
            </a:r>
          </a:p>
          <a:p>
            <a:pPr marL="1147763" lvl="4" indent="-233363">
              <a:buFont typeface="+mj-lt"/>
              <a:buAutoNum type="romanLcPeriod"/>
            </a:pPr>
            <a:r>
              <a:rPr lang="en-US" sz="3700" kern="1200" baseline="0" dirty="0" smtClean="0">
                <a:solidFill>
                  <a:schemeClr val="tx1"/>
                </a:solidFill>
                <a:effectLst/>
                <a:latin typeface="+mn-lt"/>
                <a:ea typeface="+mn-ea"/>
                <a:cs typeface="+mn-cs"/>
              </a:rPr>
              <a:t>No – no additional %</a:t>
            </a:r>
          </a:p>
          <a:p>
            <a:pPr marL="690563" lvl="2" indent="-233363">
              <a:buFont typeface="+mj-lt"/>
              <a:buAutoNum type="arabicPeriod"/>
            </a:pPr>
            <a:r>
              <a:rPr lang="en-US" sz="3700" kern="1200" baseline="0" dirty="0" smtClean="0">
                <a:solidFill>
                  <a:schemeClr val="tx1"/>
                </a:solidFill>
                <a:effectLst/>
                <a:latin typeface="+mn-lt"/>
                <a:ea typeface="+mn-ea"/>
                <a:cs typeface="+mn-cs"/>
              </a:rPr>
              <a:t>Population (x) is less than 5000</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x </a:t>
            </a:r>
            <a:r>
              <a:rPr lang="en-US" sz="3700" u="sng" kern="1200" baseline="0" dirty="0" smtClean="0">
                <a:solidFill>
                  <a:schemeClr val="tx1"/>
                </a:solidFill>
                <a:effectLst/>
                <a:latin typeface="+mn-lt"/>
                <a:ea typeface="+mn-ea"/>
                <a:cs typeface="+mn-cs"/>
              </a:rPr>
              <a:t>&lt;</a:t>
            </a:r>
            <a:r>
              <a:rPr lang="en-US" sz="3700" kern="1200" baseline="0" dirty="0" smtClean="0">
                <a:solidFill>
                  <a:schemeClr val="tx1"/>
                </a:solidFill>
                <a:effectLst/>
                <a:latin typeface="+mn-lt"/>
                <a:ea typeface="+mn-ea"/>
                <a:cs typeface="+mn-cs"/>
              </a:rPr>
              <a:t> 1000 	= 5%</a:t>
            </a:r>
          </a:p>
          <a:p>
            <a:pPr marL="1147763" lvl="4" indent="-233363">
              <a:buFont typeface="+mj-lt"/>
              <a:buAutoNum type="romanLcPeriod"/>
              <a:tabLst>
                <a:tab pos="2338388" algn="l"/>
              </a:tabLst>
            </a:pPr>
            <a:r>
              <a:rPr lang="en-US" sz="3700" dirty="0" smtClean="0"/>
              <a:t>1000 &lt; x </a:t>
            </a:r>
            <a:r>
              <a:rPr lang="en-US" sz="3700" u="sng" dirty="0" smtClean="0"/>
              <a:t>&lt;</a:t>
            </a:r>
            <a:r>
              <a:rPr lang="en-US" sz="3700" dirty="0" smtClean="0"/>
              <a:t>  2000 	= 4%</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2000 </a:t>
            </a:r>
            <a:r>
              <a:rPr lang="en-US" sz="3700" dirty="0"/>
              <a:t>&lt; x </a:t>
            </a:r>
            <a:r>
              <a:rPr lang="en-US" sz="3700" u="sng" dirty="0"/>
              <a:t>&lt;</a:t>
            </a:r>
            <a:r>
              <a:rPr lang="en-US" sz="3700" dirty="0"/>
              <a:t>  </a:t>
            </a:r>
            <a:r>
              <a:rPr lang="en-US" sz="3700" dirty="0" smtClean="0"/>
              <a:t>3000 </a:t>
            </a:r>
            <a:r>
              <a:rPr lang="en-US" sz="3700" dirty="0"/>
              <a:t>	= </a:t>
            </a:r>
            <a:r>
              <a:rPr lang="en-US" sz="3700" dirty="0" smtClean="0"/>
              <a:t>3%</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3000 </a:t>
            </a:r>
            <a:r>
              <a:rPr lang="en-US" sz="3700" dirty="0"/>
              <a:t>&lt; x </a:t>
            </a:r>
            <a:r>
              <a:rPr lang="en-US" sz="3700" u="sng" dirty="0"/>
              <a:t>&lt;</a:t>
            </a:r>
            <a:r>
              <a:rPr lang="en-US" sz="3700" dirty="0"/>
              <a:t>  </a:t>
            </a:r>
            <a:r>
              <a:rPr lang="en-US" sz="3700" dirty="0" smtClean="0"/>
              <a:t>4000 </a:t>
            </a:r>
            <a:r>
              <a:rPr lang="en-US" sz="3700" dirty="0"/>
              <a:t>	= </a:t>
            </a:r>
            <a:r>
              <a:rPr lang="en-US" sz="3700" dirty="0" smtClean="0"/>
              <a:t>2%</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4000 </a:t>
            </a:r>
            <a:r>
              <a:rPr lang="en-US" sz="3700" dirty="0"/>
              <a:t>&lt; x </a:t>
            </a:r>
            <a:r>
              <a:rPr lang="en-US" sz="3700" u="sng" dirty="0"/>
              <a:t>&lt;</a:t>
            </a:r>
            <a:r>
              <a:rPr lang="en-US" sz="3700" dirty="0"/>
              <a:t>  </a:t>
            </a:r>
            <a:r>
              <a:rPr lang="en-US" sz="3700" dirty="0" smtClean="0"/>
              <a:t>5000 </a:t>
            </a:r>
            <a:r>
              <a:rPr lang="en-US" sz="3700" dirty="0"/>
              <a:t>	= </a:t>
            </a:r>
            <a:r>
              <a:rPr lang="en-US" sz="3700" dirty="0" smtClean="0"/>
              <a:t>1%</a:t>
            </a:r>
          </a:p>
          <a:p>
            <a:pPr marL="1147763" lvl="4" indent="-233363">
              <a:buFont typeface="+mj-lt"/>
              <a:buAutoNum type="romanLcPeriod"/>
              <a:tabLst>
                <a:tab pos="2338388" algn="l"/>
              </a:tabLst>
            </a:pPr>
            <a:r>
              <a:rPr lang="en-US" sz="3700" kern="1200" baseline="0" dirty="0" smtClean="0">
                <a:solidFill>
                  <a:schemeClr val="tx1"/>
                </a:solidFill>
                <a:effectLst/>
                <a:latin typeface="+mn-lt"/>
                <a:ea typeface="+mn-ea"/>
                <a:cs typeface="+mn-cs"/>
              </a:rPr>
              <a:t>&gt; 5000</a:t>
            </a:r>
            <a:r>
              <a:rPr lang="en-US" sz="3700" dirty="0" smtClean="0"/>
              <a:t> </a:t>
            </a:r>
            <a:r>
              <a:rPr lang="en-US" sz="3700" dirty="0"/>
              <a:t>	= </a:t>
            </a:r>
            <a:r>
              <a:rPr lang="en-US" sz="3700" dirty="0" smtClean="0"/>
              <a:t>0%</a:t>
            </a:r>
            <a:endParaRPr lang="en-US" sz="3700" dirty="0"/>
          </a:p>
          <a:p>
            <a:pPr marL="287338" lvl="2" indent="-287338">
              <a:buFont typeface="+mj-lt"/>
              <a:buAutoNum type="alphaLcParenR" startAt="3"/>
              <a:tabLst>
                <a:tab pos="2338388" algn="l"/>
              </a:tabLst>
            </a:pPr>
            <a:r>
              <a:rPr lang="en-US" sz="3700" dirty="0" smtClean="0"/>
              <a:t>SIB Loans – revolving account in the State Highway Fund form which loans may be made to local governments for funding critical projects like bridges</a:t>
            </a:r>
          </a:p>
          <a:p>
            <a:pPr marL="0" lvl="2">
              <a:tabLst>
                <a:tab pos="2338388" algn="l"/>
              </a:tabLst>
            </a:pPr>
            <a:endParaRPr lang="en-US" sz="3700" dirty="0" smtClean="0"/>
          </a:p>
          <a:p>
            <a:pPr marL="0" lvl="2">
              <a:tabLst>
                <a:tab pos="2338388" algn="l"/>
              </a:tabLst>
            </a:pPr>
            <a:r>
              <a:rPr lang="en-US" sz="3700" b="1" dirty="0" smtClean="0"/>
              <a:t>- PWP/EMP program </a:t>
            </a:r>
          </a:p>
          <a:p>
            <a:pPr marL="0" lvl="2">
              <a:tabLst>
                <a:tab pos="287338" algn="l"/>
              </a:tabLst>
            </a:pPr>
            <a:r>
              <a:rPr lang="en-US" sz="3700" dirty="0"/>
              <a:t>	</a:t>
            </a:r>
            <a:r>
              <a:rPr lang="en-US" sz="3700" dirty="0" smtClean="0"/>
              <a:t>State provides up to a 10% contribution towards their funding match provided the local 	government does structural improvement work on other deficient bridge(s) or cross-drainage structures in a dollar amount equal to their 10% or EDC match.</a:t>
            </a:r>
          </a:p>
          <a:p>
            <a:pPr marL="0" lvl="2" algn="ctr">
              <a:tabLst>
                <a:tab pos="287338" algn="l"/>
              </a:tabLst>
            </a:pPr>
            <a:r>
              <a:rPr lang="en-US" sz="3700" b="1" i="1" dirty="0" smtClean="0">
                <a:solidFill>
                  <a:srgbClr val="FF0000"/>
                </a:solidFill>
              </a:rPr>
              <a:t>EMP work must be approved in writing by the District PRIOR to the work being performed.</a:t>
            </a:r>
            <a:endParaRPr lang="en-US" sz="3700" b="1" i="1" dirty="0">
              <a:solidFill>
                <a:srgbClr val="FF0000"/>
              </a:solidFill>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9</a:t>
            </a:fld>
            <a:endParaRPr lang="en-US" dirty="0"/>
          </a:p>
        </p:txBody>
      </p:sp>
    </p:spTree>
    <p:extLst>
      <p:ext uri="{BB962C8B-B14F-4D97-AF65-F5344CB8AC3E}">
        <p14:creationId xmlns:p14="http://schemas.microsoft.com/office/powerpoint/2010/main" val="411934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entire process is constantly in motion.  Although the program call occurs only once a FY, the process remains fluid to allow for emergencies and other safety concerns that develop mid-cycle.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10</a:t>
            </a:fld>
            <a:endParaRPr lang="en-US" dirty="0"/>
          </a:p>
        </p:txBody>
      </p:sp>
    </p:spTree>
    <p:extLst>
      <p:ext uri="{BB962C8B-B14F-4D97-AF65-F5344CB8AC3E}">
        <p14:creationId xmlns:p14="http://schemas.microsoft.com/office/powerpoint/2010/main" val="769661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0461"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481010" y="3048000"/>
            <a:ext cx="3862390" cy="1409700"/>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3" name="Subtitle 2"/>
          <p:cNvSpPr>
            <a:spLocks noGrp="1"/>
          </p:cNvSpPr>
          <p:nvPr>
            <p:ph type="subTitle" idx="1" hasCustomPrompt="1"/>
            <p:custDataLst>
              <p:tags r:id="rId4"/>
            </p:custDataLst>
          </p:nvPr>
        </p:nvSpPr>
        <p:spPr>
          <a:xfrm>
            <a:off x="481010" y="4676774"/>
            <a:ext cx="3862390" cy="581026"/>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Book"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descr="HeaderLogo.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1013845"/>
          </a:xfrm>
          <a:prstGeom prst="rect">
            <a:avLst/>
          </a:prstGeom>
        </p:spPr>
      </p:pic>
      <p:cxnSp>
        <p:nvCxnSpPr>
          <p:cNvPr id="9" name="Straight Connector 8"/>
          <p:cNvCxnSpPr/>
          <p:nvPr userDrawn="1"/>
        </p:nvCxnSpPr>
        <p:spPr>
          <a:xfrm>
            <a:off x="457200" y="4572000"/>
            <a:ext cx="3886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0813"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481010" y="3124200"/>
            <a:ext cx="4114800" cy="1409700"/>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3" name="Subtitle 2"/>
          <p:cNvSpPr>
            <a:spLocks noGrp="1"/>
          </p:cNvSpPr>
          <p:nvPr>
            <p:ph type="subTitle" idx="1" hasCustomPrompt="1"/>
            <p:custDataLst>
              <p:tags r:id="rId4"/>
            </p:custDataLst>
          </p:nvPr>
        </p:nvSpPr>
        <p:spPr>
          <a:xfrm>
            <a:off x="481010" y="4600574"/>
            <a:ext cx="4114800" cy="79057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Book"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descr="HeaderLogo.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1013845"/>
          </a:xfrm>
          <a:prstGeom prst="rect">
            <a:avLst/>
          </a:prstGeom>
        </p:spPr>
      </p:pic>
      <p:cxnSp>
        <p:nvCxnSpPr>
          <p:cNvPr id="8" name="Straight Connector 7"/>
          <p:cNvCxnSpPr/>
          <p:nvPr userDrawn="1"/>
        </p:nvCxnSpPr>
        <p:spPr>
          <a:xfrm>
            <a:off x="457200" y="4572000"/>
            <a:ext cx="4191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925700"/>
                </a:solidFill>
                <a:latin typeface="Franklin Gothic Book" pitchFamily="34" charset="0"/>
              </a:defRPr>
            </a:lvl1pPr>
            <a:lvl2pPr>
              <a:defRPr>
                <a:solidFill>
                  <a:srgbClr val="14385C"/>
                </a:solidFill>
                <a:latin typeface="Franklin Gothic Book" pitchFamily="34" charset="0"/>
              </a:defRPr>
            </a:lvl2pPr>
            <a:lvl3pPr>
              <a:buClr>
                <a:srgbClr val="25629F"/>
              </a:buClr>
              <a:defRPr>
                <a:solidFill>
                  <a:srgbClr val="25629F"/>
                </a:solidFill>
                <a:latin typeface="Franklin Gothic Book" pitchFamily="34" charset="0"/>
              </a:defRPr>
            </a:lvl3pPr>
            <a:lvl4pPr>
              <a:defRPr>
                <a:latin typeface="Franklin Gothic Book" pitchFamily="34" charset="0"/>
              </a:defRPr>
            </a:lvl4pPr>
            <a:lvl5pPr>
              <a:defRPr>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vmlDrawing" Target="../drawings/vmlDrawing1.vml"/><Relationship Id="rId12" Type="http://schemas.openxmlformats.org/officeDocument/2006/relationships/tags" Target="../tags/tag6.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8"/>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489" name="think-cell Slide" r:id="rId15" imgW="0" imgH="0" progId="">
                  <p:embed/>
                </p:oleObj>
              </mc:Choice>
              <mc:Fallback>
                <p:oleObj name="think-cell Slide" r:id="rId15" imgW="0" imgH="0" progId="">
                  <p:embed/>
                  <p:pic>
                    <p:nvPicPr>
                      <p:cNvPr id="0" name="Rectangle 1"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9"/>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latin typeface="Arial" pitchFamily="34" charset="0"/>
              <a:cs typeface="Arial" pitchFamily="34" charset="0"/>
            </a:endParaRPr>
          </a:p>
        </p:txBody>
      </p:sp>
      <p:sp>
        <p:nvSpPr>
          <p:cNvPr id="2" name="Title Placeholder 1"/>
          <p:cNvSpPr>
            <a:spLocks noGrp="1"/>
          </p:cNvSpPr>
          <p:nvPr>
            <p:ph type="title"/>
            <p:custDataLst>
              <p:tags r:id="rId10"/>
            </p:custDataLst>
          </p:nvPr>
        </p:nvSpPr>
        <p:spPr>
          <a:xfrm>
            <a:off x="304800" y="76200"/>
            <a:ext cx="8353425" cy="461665"/>
          </a:xfrm>
          <a:prstGeom prst="rect">
            <a:avLst/>
          </a:prstGeom>
          <a:noFill/>
        </p:spPr>
        <p:txBody>
          <a:bodyPr wrap="square" lIns="0" rtlCol="0">
            <a:spAutoFit/>
          </a:bodyPr>
          <a:lstStyle/>
          <a:p>
            <a:r>
              <a:rPr lang="en-US" dirty="0" smtClean="0"/>
              <a:t>Click to edit Master title style entering a full line of text no m</a:t>
            </a:r>
            <a:endParaRPr lang="en-US" dirty="0"/>
          </a:p>
        </p:txBody>
      </p:sp>
      <p:sp>
        <p:nvSpPr>
          <p:cNvPr id="3" name="Text Placeholder 2"/>
          <p:cNvSpPr>
            <a:spLocks noGrp="1"/>
          </p:cNvSpPr>
          <p:nvPr>
            <p:ph type="body" idx="1"/>
            <p:custDataLst>
              <p:tags r:id="rId11"/>
            </p:custDataLst>
          </p:nvPr>
        </p:nvSpPr>
        <p:spPr>
          <a:xfrm>
            <a:off x="333375" y="1066800"/>
            <a:ext cx="8477250" cy="51816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custDataLst>
              <p:tags r:id="rId12"/>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userDrawn="1"/>
        </p:nvSpPr>
        <p:spPr>
          <a:xfrm>
            <a:off x="304800" y="6519446"/>
            <a:ext cx="4267200" cy="276999"/>
          </a:xfrm>
          <a:prstGeom prst="rect">
            <a:avLst/>
          </a:prstGeom>
          <a:noFill/>
        </p:spPr>
        <p:txBody>
          <a:bodyPr wrap="square" rtlCol="0">
            <a:spAutoFit/>
          </a:bodyPr>
          <a:lstStyle/>
          <a:p>
            <a:r>
              <a:rPr lang="en-US" sz="1200" baseline="0" dirty="0" smtClean="0">
                <a:solidFill>
                  <a:schemeClr val="bg1"/>
                </a:solidFill>
                <a:latin typeface="Franklin Gothic Book" pitchFamily="34" charset="0"/>
              </a:rPr>
              <a:t>October 2018</a:t>
            </a:r>
            <a:endParaRPr lang="en-US" sz="1200" dirty="0" smtClean="0">
              <a:solidFill>
                <a:schemeClr val="bg1"/>
              </a:solidFill>
              <a:latin typeface="Franklin Gothic Book"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55" r:id="rId5"/>
  </p:sldLayoutIdLst>
  <p:timing>
    <p:tnLst>
      <p:par>
        <p:cTn id="1" dur="indefinite" restart="never" nodeType="tmRoot"/>
      </p:par>
    </p:tnLst>
  </p:timing>
  <p:hf hd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slideLayout" Target="../slideLayouts/slideLayout3.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10" Type="http://schemas.openxmlformats.org/officeDocument/2006/relationships/tags" Target="../tags/tag49.xml"/><Relationship Id="rId19" Type="http://schemas.openxmlformats.org/officeDocument/2006/relationships/tags" Target="../tags/tag58.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slideLayout" Target="../slideLayouts/slideLayout3.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tags" Target="../tags/tag93.xml"/></Relationships>
</file>

<file path=ppt/slides/_rels/slide1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9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slideLayout" Target="../slideLayouts/slideLayout3.xml"/><Relationship Id="rId3" Type="http://schemas.openxmlformats.org/officeDocument/2006/relationships/tags" Target="../tags/tag102.xml"/><Relationship Id="rId21" Type="http://schemas.openxmlformats.org/officeDocument/2006/relationships/tags" Target="../tags/tag120.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10" Type="http://schemas.openxmlformats.org/officeDocument/2006/relationships/tags" Target="../tags/tag109.xml"/><Relationship Id="rId19" Type="http://schemas.openxmlformats.org/officeDocument/2006/relationships/tags" Target="../tags/tag118.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128.xml"/></Relationships>
</file>

<file path=ppt/slides/_rels/slide1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tags" Target="../tags/tag132.xml"/></Relationships>
</file>

<file path=ppt/slides/_rels/slide19.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slideLayout" Target="../slideLayouts/slideLayout3.xml"/><Relationship Id="rId3" Type="http://schemas.openxmlformats.org/officeDocument/2006/relationships/tags" Target="../tags/tag135.xml"/><Relationship Id="rId21" Type="http://schemas.openxmlformats.org/officeDocument/2006/relationships/tags" Target="../tags/tag153.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tags" Target="../tags/tag157.xml"/><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tags" Target="../tags/tag152.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tags" Target="../tags/tag156.xml"/><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tags" Target="../tags/tag155.xml"/><Relationship Id="rId10" Type="http://schemas.openxmlformats.org/officeDocument/2006/relationships/tags" Target="../tags/tag142.xml"/><Relationship Id="rId19" Type="http://schemas.openxmlformats.org/officeDocument/2006/relationships/tags" Target="../tags/tag151.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tags" Target="../tags/tag154.xml"/><Relationship Id="rId27"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tags" Target="../tags/tag37.xml"/><Relationship Id="rId3" Type="http://schemas.openxmlformats.org/officeDocument/2006/relationships/tags" Target="../tags/tag14.xml"/><Relationship Id="rId21" Type="http://schemas.openxmlformats.org/officeDocument/2006/relationships/tags" Target="../tags/tag3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tags" Target="../tags/tag35.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tags" Target="../tags/tag39.xml"/><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oleObject" Target="../embeddings/oleObject4.bin"/><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tags" Target="../tags/tag158.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18" Type="http://schemas.openxmlformats.org/officeDocument/2006/relationships/tags" Target="../tags/tag177.xml"/><Relationship Id="rId26" Type="http://schemas.openxmlformats.org/officeDocument/2006/relationships/slideLayout" Target="../slideLayouts/slideLayout3.xml"/><Relationship Id="rId3" Type="http://schemas.openxmlformats.org/officeDocument/2006/relationships/tags" Target="../tags/tag162.xml"/><Relationship Id="rId21" Type="http://schemas.openxmlformats.org/officeDocument/2006/relationships/tags" Target="../tags/tag180.xml"/><Relationship Id="rId7" Type="http://schemas.openxmlformats.org/officeDocument/2006/relationships/tags" Target="../tags/tag166.xml"/><Relationship Id="rId12" Type="http://schemas.openxmlformats.org/officeDocument/2006/relationships/tags" Target="../tags/tag171.xml"/><Relationship Id="rId17" Type="http://schemas.openxmlformats.org/officeDocument/2006/relationships/tags" Target="../tags/tag176.xml"/><Relationship Id="rId25" Type="http://schemas.openxmlformats.org/officeDocument/2006/relationships/tags" Target="../tags/tag184.xml"/><Relationship Id="rId2" Type="http://schemas.openxmlformats.org/officeDocument/2006/relationships/tags" Target="../tags/tag161.xml"/><Relationship Id="rId16" Type="http://schemas.openxmlformats.org/officeDocument/2006/relationships/tags" Target="../tags/tag175.xml"/><Relationship Id="rId20" Type="http://schemas.openxmlformats.org/officeDocument/2006/relationships/tags" Target="../tags/tag179.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24" Type="http://schemas.openxmlformats.org/officeDocument/2006/relationships/tags" Target="../tags/tag183.xml"/><Relationship Id="rId5" Type="http://schemas.openxmlformats.org/officeDocument/2006/relationships/tags" Target="../tags/tag164.xml"/><Relationship Id="rId15" Type="http://schemas.openxmlformats.org/officeDocument/2006/relationships/tags" Target="../tags/tag174.xml"/><Relationship Id="rId23" Type="http://schemas.openxmlformats.org/officeDocument/2006/relationships/tags" Target="../tags/tag182.xml"/><Relationship Id="rId10" Type="http://schemas.openxmlformats.org/officeDocument/2006/relationships/tags" Target="../tags/tag169.xml"/><Relationship Id="rId19" Type="http://schemas.openxmlformats.org/officeDocument/2006/relationships/tags" Target="../tags/tag178.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 Id="rId22" Type="http://schemas.openxmlformats.org/officeDocument/2006/relationships/tags" Target="../tags/tag181.xml"/><Relationship Id="rId27"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tags" Target="../tags/tag18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chart" Target="../charts/chart2.xm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chart" Target="../charts/chart3.xml"/><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notesSlide" Target="../notesSlides/notesSlide26.xml"/><Relationship Id="rId5" Type="http://schemas.openxmlformats.org/officeDocument/2006/relationships/slideLayout" Target="../slideLayouts/slideLayout5.xml"/><Relationship Id="rId4" Type="http://schemas.openxmlformats.org/officeDocument/2006/relationships/tags" Target="../tags/tag19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chart" Target="../charts/chart4.xm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chart" Target="../charts/chart6.xml"/><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4.xml"/><Relationship Id="rId1" Type="http://schemas.openxmlformats.org/officeDocument/2006/relationships/tags" Target="../tags/tag20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6.xml"/><Relationship Id="rId1" Type="http://schemas.openxmlformats.org/officeDocument/2006/relationships/tags" Target="../tags/tag205.xml"/></Relationships>
</file>

<file path=ppt/slides/_rels/slide33.xml.rels><?xml version="1.0" encoding="UTF-8" standalone="yes"?>
<Relationships xmlns="http://schemas.openxmlformats.org/package/2006/relationships"><Relationship Id="rId8" Type="http://schemas.openxmlformats.org/officeDocument/2006/relationships/tags" Target="../tags/tag214.xml"/><Relationship Id="rId3" Type="http://schemas.openxmlformats.org/officeDocument/2006/relationships/tags" Target="../tags/tag209.xml"/><Relationship Id="rId7" Type="http://schemas.openxmlformats.org/officeDocument/2006/relationships/tags" Target="../tags/tag21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10" Type="http://schemas.openxmlformats.org/officeDocument/2006/relationships/slideLayout" Target="../slideLayouts/slideLayout4.xml"/><Relationship Id="rId4" Type="http://schemas.openxmlformats.org/officeDocument/2006/relationships/tags" Target="../tags/tag210.xml"/><Relationship Id="rId9" Type="http://schemas.openxmlformats.org/officeDocument/2006/relationships/tags" Target="../tags/tag21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Highway bridge Program</a:t>
            </a:r>
            <a:endParaRPr lang="en-US" dirty="0"/>
          </a:p>
        </p:txBody>
      </p:sp>
      <p:sp>
        <p:nvSpPr>
          <p:cNvPr id="3" name="Subtitle 2"/>
          <p:cNvSpPr>
            <a:spLocks noGrp="1"/>
          </p:cNvSpPr>
          <p:nvPr>
            <p:ph type="subTitle" idx="1"/>
          </p:nvPr>
        </p:nvSpPr>
        <p:spPr>
          <a:xfrm>
            <a:off x="481010" y="4600574"/>
            <a:ext cx="4624390" cy="790575"/>
          </a:xfrm>
        </p:spPr>
        <p:txBody>
          <a:bodyPr/>
          <a:lstStyle/>
          <a:p>
            <a:r>
              <a:rPr lang="en-US" dirty="0" smtClean="0"/>
              <a:t>Improving the Safety of Off-System Bridges in Texas</a:t>
            </a:r>
            <a:endParaRPr lang="en-US" dirty="0"/>
          </a:p>
        </p:txBody>
      </p:sp>
      <p:pic>
        <p:nvPicPr>
          <p:cNvPr id="4"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1" t="30400" b="3359"/>
          <a:stretch/>
        </p:blipFill>
        <p:spPr bwMode="auto">
          <a:xfrm>
            <a:off x="5681708" y="2057400"/>
            <a:ext cx="3191783" cy="3199936"/>
          </a:xfrm>
          <a:prstGeom prst="rect">
            <a:avLst/>
          </a:prstGeom>
          <a:noFill/>
          <a:ln w="9525" cmpd="sng">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raapp3\O\Image Library 4\Construction\LBJ Freeway\KBS 2013\CstLBJ_129.jpg"/>
          <p:cNvPicPr>
            <a:picLocks noChangeAspect="1"/>
          </p:cNvPicPr>
          <p:nvPr/>
        </p:nvPicPr>
        <p:blipFill rotWithShape="1">
          <a:blip r:embed="rId3" cstate="print">
            <a:extLst>
              <a:ext uri="{28A0092B-C50C-407E-A947-70E740481C1C}">
                <a14:useLocalDpi xmlns:a14="http://schemas.microsoft.com/office/drawing/2010/main" val="0"/>
              </a:ext>
            </a:extLst>
          </a:blip>
          <a:srcRect l="5834" t="11795" r="8235" b="28594"/>
          <a:stretch/>
        </p:blipFill>
        <p:spPr>
          <a:xfrm>
            <a:off x="3124939" y="2057400"/>
            <a:ext cx="2541613" cy="1173516"/>
          </a:xfrm>
          <a:prstGeom prst="rect">
            <a:avLst/>
          </a:prstGeom>
          <a:ln>
            <a:solidFill>
              <a:srgbClr val="FFFFFF"/>
            </a:solidFill>
          </a:ln>
        </p:spPr>
      </p:pic>
      <p:pic>
        <p:nvPicPr>
          <p:cNvPr id="6" name="Picture 5" descr="IH35-US290_01.jpeg"/>
          <p:cNvPicPr>
            <a:picLocks noChangeAspect="1"/>
          </p:cNvPicPr>
          <p:nvPr/>
        </p:nvPicPr>
        <p:blipFill rotWithShape="1">
          <a:blip r:embed="rId4" cstate="print">
            <a:extLst>
              <a:ext uri="{28A0092B-C50C-407E-A947-70E740481C1C}">
                <a14:useLocalDpi xmlns:a14="http://schemas.microsoft.com/office/drawing/2010/main" val="0"/>
              </a:ext>
            </a:extLst>
          </a:blip>
          <a:srcRect l="3274" t="6287" r="1445" b="3826"/>
          <a:stretch/>
        </p:blipFill>
        <p:spPr>
          <a:xfrm>
            <a:off x="1197552" y="2057400"/>
            <a:ext cx="1910676" cy="1178043"/>
          </a:xfrm>
          <a:prstGeom prst="rect">
            <a:avLst/>
          </a:prstGeom>
        </p:spPr>
      </p:pic>
      <p:pic>
        <p:nvPicPr>
          <p:cNvPr id="7" name="Picture 6" descr="W7thS_179.jpg"/>
          <p:cNvPicPr>
            <a:picLocks noChangeAspect="1"/>
          </p:cNvPicPr>
          <p:nvPr/>
        </p:nvPicPr>
        <p:blipFill rotWithShape="1">
          <a:blip r:embed="rId5" cstate="print">
            <a:extLst>
              <a:ext uri="{28A0092B-C50C-407E-A947-70E740481C1C}">
                <a14:useLocalDpi xmlns:a14="http://schemas.microsoft.com/office/drawing/2010/main" val="0"/>
              </a:ext>
            </a:extLst>
          </a:blip>
          <a:srcRect l="16256" t="10404" r="9997" b="8898"/>
          <a:stretch/>
        </p:blipFill>
        <p:spPr>
          <a:xfrm>
            <a:off x="483313" y="2062229"/>
            <a:ext cx="709409" cy="1166402"/>
          </a:xfrm>
          <a:prstGeom prst="rect">
            <a:avLst/>
          </a:prstGeom>
          <a:ln>
            <a:solidFill>
              <a:schemeClr val="bg1"/>
            </a:solidFill>
          </a:ln>
        </p:spPr>
      </p:pic>
    </p:spTree>
    <p:extLst>
      <p:ext uri="{BB962C8B-B14F-4D97-AF65-F5344CB8AC3E}">
        <p14:creationId xmlns:p14="http://schemas.microsoft.com/office/powerpoint/2010/main" val="199155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10</a:t>
            </a:fld>
            <a:endParaRPr lang="en-US" dirty="0"/>
          </a:p>
        </p:txBody>
      </p:sp>
      <p:sp>
        <p:nvSpPr>
          <p:cNvPr id="6" name="AutoShape 12"/>
          <p:cNvSpPr>
            <a:spLocks noChangeArrowheads="1"/>
          </p:cNvSpPr>
          <p:nvPr/>
        </p:nvSpPr>
        <p:spPr bwMode="gray">
          <a:xfrm>
            <a:off x="374039" y="1600200"/>
            <a:ext cx="1715543" cy="922627"/>
          </a:xfrm>
          <a:prstGeom prst="homePlate">
            <a:avLst>
              <a:gd name="adj" fmla="val 31916"/>
            </a:avLst>
          </a:prstGeom>
          <a:solidFill>
            <a:srgbClr val="14385C"/>
          </a:solidFill>
          <a:ln w="9525">
            <a:noFill/>
            <a:prstDash val="dash"/>
            <a:miter lim="800000"/>
            <a:headEnd/>
            <a:tailEnd/>
          </a:ln>
        </p:spPr>
        <p:txBody>
          <a:bodyPr lIns="182880" anchor="ctr"/>
          <a:lstStyle/>
          <a:p>
            <a:pPr algn="ctr" eaLnBrk="0" hangingPunct="0"/>
            <a:endParaRPr lang="en-GB" sz="1400" dirty="0">
              <a:solidFill>
                <a:schemeClr val="bg2"/>
              </a:solidFill>
            </a:endParaRPr>
          </a:p>
        </p:txBody>
      </p:sp>
      <p:sp>
        <p:nvSpPr>
          <p:cNvPr id="7" name="Freeform 13"/>
          <p:cNvSpPr>
            <a:spLocks/>
          </p:cNvSpPr>
          <p:nvPr/>
        </p:nvSpPr>
        <p:spPr bwMode="auto">
          <a:xfrm rot="618831">
            <a:off x="3050466" y="3680930"/>
            <a:ext cx="1598981" cy="1343144"/>
          </a:xfrm>
          <a:custGeom>
            <a:avLst/>
            <a:gdLst>
              <a:gd name="T0" fmla="*/ 2147483647 w 1127"/>
              <a:gd name="T1" fmla="*/ 1888146570 h 977"/>
              <a:gd name="T2" fmla="*/ 2147483647 w 1127"/>
              <a:gd name="T3" fmla="*/ 1884277113 h 977"/>
              <a:gd name="T4" fmla="*/ 2147483647 w 1127"/>
              <a:gd name="T5" fmla="*/ 1878474320 h 977"/>
              <a:gd name="T6" fmla="*/ 2147483647 w 1127"/>
              <a:gd name="T7" fmla="*/ 1868800679 h 977"/>
              <a:gd name="T8" fmla="*/ 2094488875 w 1127"/>
              <a:gd name="T9" fmla="*/ 1855258972 h 977"/>
              <a:gd name="T10" fmla="*/ 1992262441 w 1127"/>
              <a:gd name="T11" fmla="*/ 1841717266 h 977"/>
              <a:gd name="T12" fmla="*/ 1892308878 w 1127"/>
              <a:gd name="T13" fmla="*/ 1822371375 h 977"/>
              <a:gd name="T14" fmla="*/ 1792355316 w 1127"/>
              <a:gd name="T15" fmla="*/ 1803025484 h 977"/>
              <a:gd name="T16" fmla="*/ 1692401753 w 1127"/>
              <a:gd name="T17" fmla="*/ 1777875409 h 977"/>
              <a:gd name="T18" fmla="*/ 1594719553 w 1127"/>
              <a:gd name="T19" fmla="*/ 1750791996 h 977"/>
              <a:gd name="T20" fmla="*/ 1499308341 w 1127"/>
              <a:gd name="T21" fmla="*/ 1719839127 h 977"/>
              <a:gd name="T22" fmla="*/ 1403897505 w 1127"/>
              <a:gd name="T23" fmla="*/ 1686951530 h 977"/>
              <a:gd name="T24" fmla="*/ 1308488177 w 1127"/>
              <a:gd name="T25" fmla="*/ 1652129205 h 977"/>
              <a:gd name="T26" fmla="*/ 1215348705 w 1127"/>
              <a:gd name="T27" fmla="*/ 1613437423 h 977"/>
              <a:gd name="T28" fmla="*/ 1124482104 w 1127"/>
              <a:gd name="T29" fmla="*/ 1572810913 h 977"/>
              <a:gd name="T30" fmla="*/ 1035885359 w 1127"/>
              <a:gd name="T31" fmla="*/ 1526381610 h 977"/>
              <a:gd name="T32" fmla="*/ 947290121 w 1127"/>
              <a:gd name="T33" fmla="*/ 1479950915 h 977"/>
              <a:gd name="T34" fmla="*/ 863239118 w 1127"/>
              <a:gd name="T35" fmla="*/ 1433521264 h 977"/>
              <a:gd name="T36" fmla="*/ 779186419 w 1127"/>
              <a:gd name="T37" fmla="*/ 1381287776 h 977"/>
              <a:gd name="T38" fmla="*/ 699676635 w 1127"/>
              <a:gd name="T39" fmla="*/ 1327119559 h 977"/>
              <a:gd name="T40" fmla="*/ 617896996 w 1127"/>
              <a:gd name="T41" fmla="*/ 1271016615 h 977"/>
              <a:gd name="T42" fmla="*/ 542931447 w 1127"/>
              <a:gd name="T43" fmla="*/ 1211045605 h 977"/>
              <a:gd name="T44" fmla="*/ 467965898 w 1127"/>
              <a:gd name="T45" fmla="*/ 1151073204 h 977"/>
              <a:gd name="T46" fmla="*/ 397544583 w 1127"/>
              <a:gd name="T47" fmla="*/ 1087232738 h 977"/>
              <a:gd name="T48" fmla="*/ 329393031 w 1127"/>
              <a:gd name="T49" fmla="*/ 1021456153 h 977"/>
              <a:gd name="T50" fmla="*/ 261243080 w 1127"/>
              <a:gd name="T51" fmla="*/ 955680958 h 977"/>
              <a:gd name="T52" fmla="*/ 197635856 w 1127"/>
              <a:gd name="T53" fmla="*/ 886036308 h 977"/>
              <a:gd name="T54" fmla="*/ 138572820 w 1127"/>
              <a:gd name="T55" fmla="*/ 814456929 h 977"/>
              <a:gd name="T56" fmla="*/ 79508300 w 1127"/>
              <a:gd name="T57" fmla="*/ 740942822 h 977"/>
              <a:gd name="T58" fmla="*/ 24988026 w 1127"/>
              <a:gd name="T59" fmla="*/ 667428541 h 977"/>
              <a:gd name="T60" fmla="*/ 495226783 w 1127"/>
              <a:gd name="T61" fmla="*/ 110271204 h 977"/>
              <a:gd name="T62" fmla="*/ 1290314254 w 1127"/>
              <a:gd name="T63" fmla="*/ 19345896 h 977"/>
              <a:gd name="T64" fmla="*/ 1317573631 w 1127"/>
              <a:gd name="T65" fmla="*/ 56102966 h 977"/>
              <a:gd name="T66" fmla="*/ 1347105880 w 1127"/>
              <a:gd name="T67" fmla="*/ 92860041 h 977"/>
              <a:gd name="T68" fmla="*/ 1376638128 w 1127"/>
              <a:gd name="T69" fmla="*/ 129617095 h 977"/>
              <a:gd name="T70" fmla="*/ 1410713103 w 1127"/>
              <a:gd name="T71" fmla="*/ 164439420 h 977"/>
              <a:gd name="T72" fmla="*/ 1442516715 w 1127"/>
              <a:gd name="T73" fmla="*/ 197327061 h 977"/>
              <a:gd name="T74" fmla="*/ 1476591691 w 1127"/>
              <a:gd name="T75" fmla="*/ 230214658 h 977"/>
              <a:gd name="T76" fmla="*/ 1512938030 w 1127"/>
              <a:gd name="T77" fmla="*/ 261167527 h 977"/>
              <a:gd name="T78" fmla="*/ 1549285876 w 1127"/>
              <a:gd name="T79" fmla="*/ 292120396 h 977"/>
              <a:gd name="T80" fmla="*/ 1587903955 w 1127"/>
              <a:gd name="T81" fmla="*/ 323074656 h 977"/>
              <a:gd name="T82" fmla="*/ 1628794529 w 1127"/>
              <a:gd name="T83" fmla="*/ 350158069 h 977"/>
              <a:gd name="T84" fmla="*/ 1667413739 w 1127"/>
              <a:gd name="T85" fmla="*/ 375308231 h 977"/>
              <a:gd name="T86" fmla="*/ 1708302805 w 1127"/>
              <a:gd name="T87" fmla="*/ 402391644 h 977"/>
              <a:gd name="T88" fmla="*/ 1751464742 w 1127"/>
              <a:gd name="T89" fmla="*/ 427541719 h 977"/>
              <a:gd name="T90" fmla="*/ 1796898043 w 1127"/>
              <a:gd name="T91" fmla="*/ 450755676 h 977"/>
              <a:gd name="T92" fmla="*/ 1842332851 w 1127"/>
              <a:gd name="T93" fmla="*/ 472036295 h 977"/>
              <a:gd name="T94" fmla="*/ 1885494788 w 1127"/>
              <a:gd name="T95" fmla="*/ 493316914 h 977"/>
              <a:gd name="T96" fmla="*/ 1933199452 w 1127"/>
              <a:gd name="T97" fmla="*/ 510728076 h 977"/>
              <a:gd name="T98" fmla="*/ 1978632752 w 1127"/>
              <a:gd name="T99" fmla="*/ 530073967 h 977"/>
              <a:gd name="T100" fmla="*/ 2026338924 w 1127"/>
              <a:gd name="T101" fmla="*/ 547485130 h 977"/>
              <a:gd name="T102" fmla="*/ 2074043588 w 1127"/>
              <a:gd name="T103" fmla="*/ 561026836 h 977"/>
              <a:gd name="T104" fmla="*/ 2124021123 w 1127"/>
              <a:gd name="T105" fmla="*/ 574569934 h 977"/>
              <a:gd name="T106" fmla="*/ 2147483647 w 1127"/>
              <a:gd name="T107" fmla="*/ 588111640 h 977"/>
              <a:gd name="T108" fmla="*/ 2147483647 w 1127"/>
              <a:gd name="T109" fmla="*/ 597783890 h 977"/>
              <a:gd name="T110" fmla="*/ 2147483647 w 1127"/>
              <a:gd name="T111" fmla="*/ 605522803 h 977"/>
              <a:gd name="T112" fmla="*/ 2147483647 w 1127"/>
              <a:gd name="T113" fmla="*/ 613260324 h 977"/>
              <a:gd name="T114" fmla="*/ 2147483647 w 1127"/>
              <a:gd name="T115" fmla="*/ 620999237 h 977"/>
              <a:gd name="T116" fmla="*/ 2147483647 w 1127"/>
              <a:gd name="T117" fmla="*/ 624868693 h 977"/>
              <a:gd name="T118" fmla="*/ 2147483647 w 1127"/>
              <a:gd name="T119" fmla="*/ 628736759 h 977"/>
              <a:gd name="T120" fmla="*/ 2147483647 w 1127"/>
              <a:gd name="T121" fmla="*/ 630671487 h 977"/>
              <a:gd name="T122" fmla="*/ 2147483647 w 1127"/>
              <a:gd name="T123" fmla="*/ 1224587312 h 9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7"/>
              <a:gd name="T187" fmla="*/ 0 h 977"/>
              <a:gd name="T188" fmla="*/ 1127 w 1127"/>
              <a:gd name="T189" fmla="*/ 977 h 9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7" h="977">
                <a:moveTo>
                  <a:pt x="1126" y="976"/>
                </a:moveTo>
                <a:lnTo>
                  <a:pt x="1102" y="976"/>
                </a:lnTo>
                <a:lnTo>
                  <a:pt x="1079" y="975"/>
                </a:lnTo>
                <a:lnTo>
                  <a:pt x="1057" y="974"/>
                </a:lnTo>
                <a:lnTo>
                  <a:pt x="1034" y="972"/>
                </a:lnTo>
                <a:lnTo>
                  <a:pt x="1012" y="971"/>
                </a:lnTo>
                <a:lnTo>
                  <a:pt x="989" y="968"/>
                </a:lnTo>
                <a:lnTo>
                  <a:pt x="967" y="966"/>
                </a:lnTo>
                <a:lnTo>
                  <a:pt x="944" y="963"/>
                </a:lnTo>
                <a:lnTo>
                  <a:pt x="922" y="959"/>
                </a:lnTo>
                <a:lnTo>
                  <a:pt x="900" y="956"/>
                </a:lnTo>
                <a:lnTo>
                  <a:pt x="877" y="952"/>
                </a:lnTo>
                <a:lnTo>
                  <a:pt x="855" y="947"/>
                </a:lnTo>
                <a:lnTo>
                  <a:pt x="833" y="942"/>
                </a:lnTo>
                <a:lnTo>
                  <a:pt x="811" y="937"/>
                </a:lnTo>
                <a:lnTo>
                  <a:pt x="789" y="932"/>
                </a:lnTo>
                <a:lnTo>
                  <a:pt x="767" y="925"/>
                </a:lnTo>
                <a:lnTo>
                  <a:pt x="745" y="919"/>
                </a:lnTo>
                <a:lnTo>
                  <a:pt x="723" y="911"/>
                </a:lnTo>
                <a:lnTo>
                  <a:pt x="702" y="905"/>
                </a:lnTo>
                <a:lnTo>
                  <a:pt x="681" y="897"/>
                </a:lnTo>
                <a:lnTo>
                  <a:pt x="660" y="889"/>
                </a:lnTo>
                <a:lnTo>
                  <a:pt x="639" y="881"/>
                </a:lnTo>
                <a:lnTo>
                  <a:pt x="618" y="872"/>
                </a:lnTo>
                <a:lnTo>
                  <a:pt x="597" y="863"/>
                </a:lnTo>
                <a:lnTo>
                  <a:pt x="576" y="854"/>
                </a:lnTo>
                <a:lnTo>
                  <a:pt x="555" y="844"/>
                </a:lnTo>
                <a:lnTo>
                  <a:pt x="535" y="834"/>
                </a:lnTo>
                <a:lnTo>
                  <a:pt x="515" y="823"/>
                </a:lnTo>
                <a:lnTo>
                  <a:pt x="495" y="813"/>
                </a:lnTo>
                <a:lnTo>
                  <a:pt x="476" y="801"/>
                </a:lnTo>
                <a:lnTo>
                  <a:pt x="456" y="789"/>
                </a:lnTo>
                <a:lnTo>
                  <a:pt x="436" y="778"/>
                </a:lnTo>
                <a:lnTo>
                  <a:pt x="417" y="765"/>
                </a:lnTo>
                <a:lnTo>
                  <a:pt x="399" y="753"/>
                </a:lnTo>
                <a:lnTo>
                  <a:pt x="380" y="741"/>
                </a:lnTo>
                <a:lnTo>
                  <a:pt x="361" y="727"/>
                </a:lnTo>
                <a:lnTo>
                  <a:pt x="343" y="714"/>
                </a:lnTo>
                <a:lnTo>
                  <a:pt x="325" y="700"/>
                </a:lnTo>
                <a:lnTo>
                  <a:pt x="308" y="686"/>
                </a:lnTo>
                <a:lnTo>
                  <a:pt x="289" y="671"/>
                </a:lnTo>
                <a:lnTo>
                  <a:pt x="272" y="657"/>
                </a:lnTo>
                <a:lnTo>
                  <a:pt x="256" y="642"/>
                </a:lnTo>
                <a:lnTo>
                  <a:pt x="239" y="626"/>
                </a:lnTo>
                <a:lnTo>
                  <a:pt x="222" y="611"/>
                </a:lnTo>
                <a:lnTo>
                  <a:pt x="206" y="595"/>
                </a:lnTo>
                <a:lnTo>
                  <a:pt x="191" y="578"/>
                </a:lnTo>
                <a:lnTo>
                  <a:pt x="175" y="562"/>
                </a:lnTo>
                <a:lnTo>
                  <a:pt x="160" y="546"/>
                </a:lnTo>
                <a:lnTo>
                  <a:pt x="145" y="528"/>
                </a:lnTo>
                <a:lnTo>
                  <a:pt x="130" y="511"/>
                </a:lnTo>
                <a:lnTo>
                  <a:pt x="115" y="494"/>
                </a:lnTo>
                <a:lnTo>
                  <a:pt x="101" y="476"/>
                </a:lnTo>
                <a:lnTo>
                  <a:pt x="87" y="458"/>
                </a:lnTo>
                <a:lnTo>
                  <a:pt x="74" y="440"/>
                </a:lnTo>
                <a:lnTo>
                  <a:pt x="61" y="421"/>
                </a:lnTo>
                <a:lnTo>
                  <a:pt x="48" y="403"/>
                </a:lnTo>
                <a:lnTo>
                  <a:pt x="35" y="383"/>
                </a:lnTo>
                <a:lnTo>
                  <a:pt x="23" y="364"/>
                </a:lnTo>
                <a:lnTo>
                  <a:pt x="11" y="345"/>
                </a:lnTo>
                <a:lnTo>
                  <a:pt x="0" y="326"/>
                </a:lnTo>
                <a:lnTo>
                  <a:pt x="218" y="57"/>
                </a:lnTo>
                <a:lnTo>
                  <a:pt x="562" y="0"/>
                </a:lnTo>
                <a:lnTo>
                  <a:pt x="568" y="10"/>
                </a:lnTo>
                <a:lnTo>
                  <a:pt x="575" y="21"/>
                </a:lnTo>
                <a:lnTo>
                  <a:pt x="580" y="29"/>
                </a:lnTo>
                <a:lnTo>
                  <a:pt x="586" y="39"/>
                </a:lnTo>
                <a:lnTo>
                  <a:pt x="593" y="48"/>
                </a:lnTo>
                <a:lnTo>
                  <a:pt x="600" y="58"/>
                </a:lnTo>
                <a:lnTo>
                  <a:pt x="606" y="67"/>
                </a:lnTo>
                <a:lnTo>
                  <a:pt x="613" y="76"/>
                </a:lnTo>
                <a:lnTo>
                  <a:pt x="621" y="85"/>
                </a:lnTo>
                <a:lnTo>
                  <a:pt x="627" y="94"/>
                </a:lnTo>
                <a:lnTo>
                  <a:pt x="635" y="102"/>
                </a:lnTo>
                <a:lnTo>
                  <a:pt x="643" y="111"/>
                </a:lnTo>
                <a:lnTo>
                  <a:pt x="650" y="119"/>
                </a:lnTo>
                <a:lnTo>
                  <a:pt x="658" y="127"/>
                </a:lnTo>
                <a:lnTo>
                  <a:pt x="666" y="135"/>
                </a:lnTo>
                <a:lnTo>
                  <a:pt x="673" y="143"/>
                </a:lnTo>
                <a:lnTo>
                  <a:pt x="682" y="151"/>
                </a:lnTo>
                <a:lnTo>
                  <a:pt x="691" y="159"/>
                </a:lnTo>
                <a:lnTo>
                  <a:pt x="699" y="167"/>
                </a:lnTo>
                <a:lnTo>
                  <a:pt x="708" y="173"/>
                </a:lnTo>
                <a:lnTo>
                  <a:pt x="717" y="181"/>
                </a:lnTo>
                <a:lnTo>
                  <a:pt x="725" y="188"/>
                </a:lnTo>
                <a:lnTo>
                  <a:pt x="734" y="194"/>
                </a:lnTo>
                <a:lnTo>
                  <a:pt x="743" y="201"/>
                </a:lnTo>
                <a:lnTo>
                  <a:pt x="752" y="208"/>
                </a:lnTo>
                <a:lnTo>
                  <a:pt x="762" y="215"/>
                </a:lnTo>
                <a:lnTo>
                  <a:pt x="771" y="221"/>
                </a:lnTo>
                <a:lnTo>
                  <a:pt x="781" y="227"/>
                </a:lnTo>
                <a:lnTo>
                  <a:pt x="791" y="233"/>
                </a:lnTo>
                <a:lnTo>
                  <a:pt x="800" y="239"/>
                </a:lnTo>
                <a:lnTo>
                  <a:pt x="811" y="244"/>
                </a:lnTo>
                <a:lnTo>
                  <a:pt x="820" y="250"/>
                </a:lnTo>
                <a:lnTo>
                  <a:pt x="830" y="255"/>
                </a:lnTo>
                <a:lnTo>
                  <a:pt x="840" y="260"/>
                </a:lnTo>
                <a:lnTo>
                  <a:pt x="851" y="264"/>
                </a:lnTo>
                <a:lnTo>
                  <a:pt x="861" y="269"/>
                </a:lnTo>
                <a:lnTo>
                  <a:pt x="871" y="274"/>
                </a:lnTo>
                <a:lnTo>
                  <a:pt x="882" y="278"/>
                </a:lnTo>
                <a:lnTo>
                  <a:pt x="892" y="283"/>
                </a:lnTo>
                <a:lnTo>
                  <a:pt x="903" y="286"/>
                </a:lnTo>
                <a:lnTo>
                  <a:pt x="913" y="290"/>
                </a:lnTo>
                <a:lnTo>
                  <a:pt x="925" y="294"/>
                </a:lnTo>
                <a:lnTo>
                  <a:pt x="935" y="297"/>
                </a:lnTo>
                <a:lnTo>
                  <a:pt x="946" y="301"/>
                </a:lnTo>
                <a:lnTo>
                  <a:pt x="958" y="304"/>
                </a:lnTo>
                <a:lnTo>
                  <a:pt x="968" y="307"/>
                </a:lnTo>
                <a:lnTo>
                  <a:pt x="979" y="309"/>
                </a:lnTo>
                <a:lnTo>
                  <a:pt x="990" y="311"/>
                </a:lnTo>
                <a:lnTo>
                  <a:pt x="1002" y="313"/>
                </a:lnTo>
                <a:lnTo>
                  <a:pt x="1012" y="315"/>
                </a:lnTo>
                <a:lnTo>
                  <a:pt x="1024" y="317"/>
                </a:lnTo>
                <a:lnTo>
                  <a:pt x="1035" y="319"/>
                </a:lnTo>
                <a:lnTo>
                  <a:pt x="1046" y="321"/>
                </a:lnTo>
                <a:lnTo>
                  <a:pt x="1057" y="322"/>
                </a:lnTo>
                <a:lnTo>
                  <a:pt x="1069" y="323"/>
                </a:lnTo>
                <a:lnTo>
                  <a:pt x="1080" y="324"/>
                </a:lnTo>
                <a:lnTo>
                  <a:pt x="1091" y="325"/>
                </a:lnTo>
                <a:lnTo>
                  <a:pt x="1102" y="325"/>
                </a:lnTo>
                <a:lnTo>
                  <a:pt x="1114" y="326"/>
                </a:lnTo>
                <a:lnTo>
                  <a:pt x="1126" y="326"/>
                </a:lnTo>
                <a:lnTo>
                  <a:pt x="1034" y="633"/>
                </a:lnTo>
                <a:lnTo>
                  <a:pt x="1126" y="976"/>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8" name="Freeform 14"/>
          <p:cNvSpPr>
            <a:spLocks/>
          </p:cNvSpPr>
          <p:nvPr/>
        </p:nvSpPr>
        <p:spPr bwMode="auto">
          <a:xfrm rot="618831">
            <a:off x="5617803" y="2728490"/>
            <a:ext cx="1044568" cy="1788767"/>
          </a:xfrm>
          <a:custGeom>
            <a:avLst/>
            <a:gdLst>
              <a:gd name="T0" fmla="*/ 1297719583 w 738"/>
              <a:gd name="T1" fmla="*/ 36765326 h 1301"/>
              <a:gd name="T2" fmla="*/ 1345195960 w 738"/>
              <a:gd name="T3" fmla="*/ 116100818 h 1301"/>
              <a:gd name="T4" fmla="*/ 1390412416 w 738"/>
              <a:gd name="T5" fmla="*/ 195436321 h 1301"/>
              <a:gd name="T6" fmla="*/ 1431107528 w 738"/>
              <a:gd name="T7" fmla="*/ 274770390 h 1301"/>
              <a:gd name="T8" fmla="*/ 1471802639 w 738"/>
              <a:gd name="T9" fmla="*/ 356040793 h 1301"/>
              <a:gd name="T10" fmla="*/ 1505714981 w 738"/>
              <a:gd name="T11" fmla="*/ 439246226 h 1301"/>
              <a:gd name="T12" fmla="*/ 1537367402 w 738"/>
              <a:gd name="T13" fmla="*/ 522451572 h 1301"/>
              <a:gd name="T14" fmla="*/ 1566758400 w 738"/>
              <a:gd name="T15" fmla="*/ 605656919 h 1301"/>
              <a:gd name="T16" fmla="*/ 1591626924 w 738"/>
              <a:gd name="T17" fmla="*/ 690797208 h 1301"/>
              <a:gd name="T18" fmla="*/ 1611975232 w 738"/>
              <a:gd name="T19" fmla="*/ 775937672 h 1301"/>
              <a:gd name="T20" fmla="*/ 1630062115 w 738"/>
              <a:gd name="T21" fmla="*/ 864947848 h 1301"/>
              <a:gd name="T22" fmla="*/ 1645887574 w 738"/>
              <a:gd name="T23" fmla="*/ 952023082 h 1301"/>
              <a:gd name="T24" fmla="*/ 1654930264 w 738"/>
              <a:gd name="T25" fmla="*/ 1039098315 h 1301"/>
              <a:gd name="T26" fmla="*/ 1661713033 w 738"/>
              <a:gd name="T27" fmla="*/ 1126173548 h 1301"/>
              <a:gd name="T28" fmla="*/ 1666234378 w 738"/>
              <a:gd name="T29" fmla="*/ 1213248781 h 1301"/>
              <a:gd name="T30" fmla="*/ 1666234378 w 738"/>
              <a:gd name="T31" fmla="*/ 1300324014 h 1301"/>
              <a:gd name="T32" fmla="*/ 1661713033 w 738"/>
              <a:gd name="T33" fmla="*/ 1389335581 h 1301"/>
              <a:gd name="T34" fmla="*/ 1654930264 w 738"/>
              <a:gd name="T35" fmla="*/ 1476411162 h 1301"/>
              <a:gd name="T36" fmla="*/ 1645887574 w 738"/>
              <a:gd name="T37" fmla="*/ 1563486395 h 1301"/>
              <a:gd name="T38" fmla="*/ 1630062115 w 738"/>
              <a:gd name="T39" fmla="*/ 1652496572 h 1301"/>
              <a:gd name="T40" fmla="*/ 1611975232 w 738"/>
              <a:gd name="T41" fmla="*/ 1737636861 h 1301"/>
              <a:gd name="T42" fmla="*/ 1591626924 w 738"/>
              <a:gd name="T43" fmla="*/ 1822777151 h 1301"/>
              <a:gd name="T44" fmla="*/ 1566758400 w 738"/>
              <a:gd name="T45" fmla="*/ 1907917441 h 1301"/>
              <a:gd name="T46" fmla="*/ 1537367402 w 738"/>
              <a:gd name="T47" fmla="*/ 1993057731 h 1301"/>
              <a:gd name="T48" fmla="*/ 1505714981 w 738"/>
              <a:gd name="T49" fmla="*/ 2076263077 h 1301"/>
              <a:gd name="T50" fmla="*/ 1471802639 w 738"/>
              <a:gd name="T51" fmla="*/ 2147483647 h 1301"/>
              <a:gd name="T52" fmla="*/ 1431107528 w 738"/>
              <a:gd name="T53" fmla="*/ 2147483647 h 1301"/>
              <a:gd name="T54" fmla="*/ 1390412416 w 738"/>
              <a:gd name="T55" fmla="*/ 2147483647 h 1301"/>
              <a:gd name="T56" fmla="*/ 1345195960 w 738"/>
              <a:gd name="T57" fmla="*/ 2147483647 h 1301"/>
              <a:gd name="T58" fmla="*/ 1297719583 w 738"/>
              <a:gd name="T59" fmla="*/ 2147483647 h 1301"/>
              <a:gd name="T60" fmla="*/ 474774481 w 738"/>
              <a:gd name="T61" fmla="*/ 2147483647 h 1301"/>
              <a:gd name="T62" fmla="*/ 13565544 w 738"/>
              <a:gd name="T63" fmla="*/ 1867282239 h 1301"/>
              <a:gd name="T64" fmla="*/ 36173778 w 738"/>
              <a:gd name="T65" fmla="*/ 1828581981 h 1301"/>
              <a:gd name="T66" fmla="*/ 58782018 w 738"/>
              <a:gd name="T67" fmla="*/ 1789881723 h 1301"/>
              <a:gd name="T68" fmla="*/ 79128822 w 738"/>
              <a:gd name="T69" fmla="*/ 1747311578 h 1301"/>
              <a:gd name="T70" fmla="*/ 99477153 w 738"/>
              <a:gd name="T71" fmla="*/ 1706676377 h 1301"/>
              <a:gd name="T72" fmla="*/ 117564036 w 738"/>
              <a:gd name="T73" fmla="*/ 1666041175 h 1301"/>
              <a:gd name="T74" fmla="*/ 133389495 w 738"/>
              <a:gd name="T75" fmla="*/ 1625405974 h 1301"/>
              <a:gd name="T76" fmla="*/ 146953529 w 738"/>
              <a:gd name="T77" fmla="*/ 1582835829 h 1301"/>
              <a:gd name="T78" fmla="*/ 158259147 w 738"/>
              <a:gd name="T79" fmla="*/ 1540265684 h 1301"/>
              <a:gd name="T80" fmla="*/ 169563261 w 738"/>
              <a:gd name="T81" fmla="*/ 1497695539 h 1301"/>
              <a:gd name="T82" fmla="*/ 178605951 w 738"/>
              <a:gd name="T83" fmla="*/ 1455125046 h 1301"/>
              <a:gd name="T84" fmla="*/ 187648641 w 738"/>
              <a:gd name="T85" fmla="*/ 1410619958 h 1301"/>
              <a:gd name="T86" fmla="*/ 189910065 w 738"/>
              <a:gd name="T87" fmla="*/ 1368049813 h 1301"/>
              <a:gd name="T88" fmla="*/ 194431410 w 738"/>
              <a:gd name="T89" fmla="*/ 1323544725 h 1301"/>
              <a:gd name="T90" fmla="*/ 196692834 w 738"/>
              <a:gd name="T91" fmla="*/ 1280974580 h 1301"/>
              <a:gd name="T92" fmla="*/ 196692834 w 738"/>
              <a:gd name="T93" fmla="*/ 1236469492 h 1301"/>
              <a:gd name="T94" fmla="*/ 194431410 w 738"/>
              <a:gd name="T95" fmla="*/ 1190029461 h 1301"/>
              <a:gd name="T96" fmla="*/ 189910065 w 738"/>
              <a:gd name="T97" fmla="*/ 1147459316 h 1301"/>
              <a:gd name="T98" fmla="*/ 187648641 w 738"/>
              <a:gd name="T99" fmla="*/ 1102954227 h 1301"/>
              <a:gd name="T100" fmla="*/ 178605951 w 738"/>
              <a:gd name="T101" fmla="*/ 1060384083 h 1301"/>
              <a:gd name="T102" fmla="*/ 169563261 w 738"/>
              <a:gd name="T103" fmla="*/ 1017813938 h 1301"/>
              <a:gd name="T104" fmla="*/ 158259147 w 738"/>
              <a:gd name="T105" fmla="*/ 973308849 h 1301"/>
              <a:gd name="T106" fmla="*/ 146953529 w 738"/>
              <a:gd name="T107" fmla="*/ 932673648 h 1301"/>
              <a:gd name="T108" fmla="*/ 133389495 w 738"/>
              <a:gd name="T109" fmla="*/ 890103503 h 1301"/>
              <a:gd name="T110" fmla="*/ 117564036 w 738"/>
              <a:gd name="T111" fmla="*/ 847533358 h 1301"/>
              <a:gd name="T112" fmla="*/ 99477153 w 738"/>
              <a:gd name="T113" fmla="*/ 806898157 h 1301"/>
              <a:gd name="T114" fmla="*/ 79128822 w 738"/>
              <a:gd name="T115" fmla="*/ 766262955 h 1301"/>
              <a:gd name="T116" fmla="*/ 58782018 w 738"/>
              <a:gd name="T117" fmla="*/ 725627580 h 1301"/>
              <a:gd name="T118" fmla="*/ 36173778 w 738"/>
              <a:gd name="T119" fmla="*/ 684992378 h 1301"/>
              <a:gd name="T120" fmla="*/ 13565544 w 738"/>
              <a:gd name="T121" fmla="*/ 648227064 h 1301"/>
              <a:gd name="T122" fmla="*/ 800335559 w 738"/>
              <a:gd name="T123" fmla="*/ 508906969 h 13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8"/>
              <a:gd name="T187" fmla="*/ 0 h 1301"/>
              <a:gd name="T188" fmla="*/ 738 w 738"/>
              <a:gd name="T189" fmla="*/ 1301 h 13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8" h="1301">
                <a:moveTo>
                  <a:pt x="562" y="0"/>
                </a:moveTo>
                <a:lnTo>
                  <a:pt x="574" y="19"/>
                </a:lnTo>
                <a:lnTo>
                  <a:pt x="584" y="40"/>
                </a:lnTo>
                <a:lnTo>
                  <a:pt x="595" y="60"/>
                </a:lnTo>
                <a:lnTo>
                  <a:pt x="606" y="80"/>
                </a:lnTo>
                <a:lnTo>
                  <a:pt x="615" y="101"/>
                </a:lnTo>
                <a:lnTo>
                  <a:pt x="625" y="121"/>
                </a:lnTo>
                <a:lnTo>
                  <a:pt x="633" y="142"/>
                </a:lnTo>
                <a:lnTo>
                  <a:pt x="642" y="163"/>
                </a:lnTo>
                <a:lnTo>
                  <a:pt x="651" y="184"/>
                </a:lnTo>
                <a:lnTo>
                  <a:pt x="658" y="206"/>
                </a:lnTo>
                <a:lnTo>
                  <a:pt x="666" y="227"/>
                </a:lnTo>
                <a:lnTo>
                  <a:pt x="673" y="248"/>
                </a:lnTo>
                <a:lnTo>
                  <a:pt x="680" y="270"/>
                </a:lnTo>
                <a:lnTo>
                  <a:pt x="686" y="292"/>
                </a:lnTo>
                <a:lnTo>
                  <a:pt x="693" y="313"/>
                </a:lnTo>
                <a:lnTo>
                  <a:pt x="699" y="335"/>
                </a:lnTo>
                <a:lnTo>
                  <a:pt x="704" y="357"/>
                </a:lnTo>
                <a:lnTo>
                  <a:pt x="708" y="379"/>
                </a:lnTo>
                <a:lnTo>
                  <a:pt x="713" y="401"/>
                </a:lnTo>
                <a:lnTo>
                  <a:pt x="717" y="424"/>
                </a:lnTo>
                <a:lnTo>
                  <a:pt x="721" y="447"/>
                </a:lnTo>
                <a:lnTo>
                  <a:pt x="725" y="469"/>
                </a:lnTo>
                <a:lnTo>
                  <a:pt x="728" y="492"/>
                </a:lnTo>
                <a:lnTo>
                  <a:pt x="729" y="514"/>
                </a:lnTo>
                <a:lnTo>
                  <a:pt x="732" y="537"/>
                </a:lnTo>
                <a:lnTo>
                  <a:pt x="733" y="559"/>
                </a:lnTo>
                <a:lnTo>
                  <a:pt x="735" y="582"/>
                </a:lnTo>
                <a:lnTo>
                  <a:pt x="736" y="604"/>
                </a:lnTo>
                <a:lnTo>
                  <a:pt x="737" y="627"/>
                </a:lnTo>
                <a:lnTo>
                  <a:pt x="737" y="650"/>
                </a:lnTo>
                <a:lnTo>
                  <a:pt x="737" y="672"/>
                </a:lnTo>
                <a:lnTo>
                  <a:pt x="736" y="695"/>
                </a:lnTo>
                <a:lnTo>
                  <a:pt x="735" y="718"/>
                </a:lnTo>
                <a:lnTo>
                  <a:pt x="733" y="740"/>
                </a:lnTo>
                <a:lnTo>
                  <a:pt x="732" y="763"/>
                </a:lnTo>
                <a:lnTo>
                  <a:pt x="729" y="785"/>
                </a:lnTo>
                <a:lnTo>
                  <a:pt x="728" y="808"/>
                </a:lnTo>
                <a:lnTo>
                  <a:pt x="725" y="830"/>
                </a:lnTo>
                <a:lnTo>
                  <a:pt x="721" y="854"/>
                </a:lnTo>
                <a:lnTo>
                  <a:pt x="717" y="876"/>
                </a:lnTo>
                <a:lnTo>
                  <a:pt x="713" y="898"/>
                </a:lnTo>
                <a:lnTo>
                  <a:pt x="708" y="920"/>
                </a:lnTo>
                <a:lnTo>
                  <a:pt x="704" y="942"/>
                </a:lnTo>
                <a:lnTo>
                  <a:pt x="699" y="964"/>
                </a:lnTo>
                <a:lnTo>
                  <a:pt x="693" y="986"/>
                </a:lnTo>
                <a:lnTo>
                  <a:pt x="686" y="1008"/>
                </a:lnTo>
                <a:lnTo>
                  <a:pt x="680" y="1030"/>
                </a:lnTo>
                <a:lnTo>
                  <a:pt x="673" y="1051"/>
                </a:lnTo>
                <a:lnTo>
                  <a:pt x="666" y="1073"/>
                </a:lnTo>
                <a:lnTo>
                  <a:pt x="658" y="1094"/>
                </a:lnTo>
                <a:lnTo>
                  <a:pt x="651" y="1116"/>
                </a:lnTo>
                <a:lnTo>
                  <a:pt x="642" y="1137"/>
                </a:lnTo>
                <a:lnTo>
                  <a:pt x="633" y="1158"/>
                </a:lnTo>
                <a:lnTo>
                  <a:pt x="625" y="1178"/>
                </a:lnTo>
                <a:lnTo>
                  <a:pt x="615" y="1199"/>
                </a:lnTo>
                <a:lnTo>
                  <a:pt x="606" y="1219"/>
                </a:lnTo>
                <a:lnTo>
                  <a:pt x="595" y="1239"/>
                </a:lnTo>
                <a:lnTo>
                  <a:pt x="584" y="1260"/>
                </a:lnTo>
                <a:lnTo>
                  <a:pt x="574" y="1280"/>
                </a:lnTo>
                <a:lnTo>
                  <a:pt x="562" y="1300"/>
                </a:lnTo>
                <a:lnTo>
                  <a:pt x="210" y="1271"/>
                </a:lnTo>
                <a:lnTo>
                  <a:pt x="0" y="974"/>
                </a:lnTo>
                <a:lnTo>
                  <a:pt x="6" y="965"/>
                </a:lnTo>
                <a:lnTo>
                  <a:pt x="11" y="955"/>
                </a:lnTo>
                <a:lnTo>
                  <a:pt x="16" y="945"/>
                </a:lnTo>
                <a:lnTo>
                  <a:pt x="21" y="935"/>
                </a:lnTo>
                <a:lnTo>
                  <a:pt x="26" y="925"/>
                </a:lnTo>
                <a:lnTo>
                  <a:pt x="31" y="914"/>
                </a:lnTo>
                <a:lnTo>
                  <a:pt x="35" y="903"/>
                </a:lnTo>
                <a:lnTo>
                  <a:pt x="39" y="893"/>
                </a:lnTo>
                <a:lnTo>
                  <a:pt x="44" y="882"/>
                </a:lnTo>
                <a:lnTo>
                  <a:pt x="48" y="872"/>
                </a:lnTo>
                <a:lnTo>
                  <a:pt x="52" y="861"/>
                </a:lnTo>
                <a:lnTo>
                  <a:pt x="56" y="851"/>
                </a:lnTo>
                <a:lnTo>
                  <a:pt x="59" y="840"/>
                </a:lnTo>
                <a:lnTo>
                  <a:pt x="62" y="829"/>
                </a:lnTo>
                <a:lnTo>
                  <a:pt x="65" y="818"/>
                </a:lnTo>
                <a:lnTo>
                  <a:pt x="68" y="807"/>
                </a:lnTo>
                <a:lnTo>
                  <a:pt x="70" y="796"/>
                </a:lnTo>
                <a:lnTo>
                  <a:pt x="73" y="785"/>
                </a:lnTo>
                <a:lnTo>
                  <a:pt x="75" y="774"/>
                </a:lnTo>
                <a:lnTo>
                  <a:pt x="77" y="762"/>
                </a:lnTo>
                <a:lnTo>
                  <a:pt x="79" y="752"/>
                </a:lnTo>
                <a:lnTo>
                  <a:pt x="81" y="740"/>
                </a:lnTo>
                <a:lnTo>
                  <a:pt x="83" y="729"/>
                </a:lnTo>
                <a:lnTo>
                  <a:pt x="83" y="718"/>
                </a:lnTo>
                <a:lnTo>
                  <a:pt x="84" y="707"/>
                </a:lnTo>
                <a:lnTo>
                  <a:pt x="85" y="695"/>
                </a:lnTo>
                <a:lnTo>
                  <a:pt x="86" y="684"/>
                </a:lnTo>
                <a:lnTo>
                  <a:pt x="86" y="672"/>
                </a:lnTo>
                <a:lnTo>
                  <a:pt x="87" y="662"/>
                </a:lnTo>
                <a:lnTo>
                  <a:pt x="87" y="650"/>
                </a:lnTo>
                <a:lnTo>
                  <a:pt x="87" y="639"/>
                </a:lnTo>
                <a:lnTo>
                  <a:pt x="86" y="627"/>
                </a:lnTo>
                <a:lnTo>
                  <a:pt x="86" y="615"/>
                </a:lnTo>
                <a:lnTo>
                  <a:pt x="85" y="605"/>
                </a:lnTo>
                <a:lnTo>
                  <a:pt x="84" y="593"/>
                </a:lnTo>
                <a:lnTo>
                  <a:pt x="83" y="582"/>
                </a:lnTo>
                <a:lnTo>
                  <a:pt x="83" y="570"/>
                </a:lnTo>
                <a:lnTo>
                  <a:pt x="81" y="560"/>
                </a:lnTo>
                <a:lnTo>
                  <a:pt x="79" y="548"/>
                </a:lnTo>
                <a:lnTo>
                  <a:pt x="77" y="537"/>
                </a:lnTo>
                <a:lnTo>
                  <a:pt x="75" y="526"/>
                </a:lnTo>
                <a:lnTo>
                  <a:pt x="73" y="515"/>
                </a:lnTo>
                <a:lnTo>
                  <a:pt x="70" y="503"/>
                </a:lnTo>
                <a:lnTo>
                  <a:pt x="68" y="493"/>
                </a:lnTo>
                <a:lnTo>
                  <a:pt x="65" y="482"/>
                </a:lnTo>
                <a:lnTo>
                  <a:pt x="62" y="471"/>
                </a:lnTo>
                <a:lnTo>
                  <a:pt x="59" y="460"/>
                </a:lnTo>
                <a:lnTo>
                  <a:pt x="56" y="449"/>
                </a:lnTo>
                <a:lnTo>
                  <a:pt x="52" y="438"/>
                </a:lnTo>
                <a:lnTo>
                  <a:pt x="48" y="427"/>
                </a:lnTo>
                <a:lnTo>
                  <a:pt x="44" y="417"/>
                </a:lnTo>
                <a:lnTo>
                  <a:pt x="39" y="406"/>
                </a:lnTo>
                <a:lnTo>
                  <a:pt x="35" y="396"/>
                </a:lnTo>
                <a:lnTo>
                  <a:pt x="31" y="385"/>
                </a:lnTo>
                <a:lnTo>
                  <a:pt x="26" y="375"/>
                </a:lnTo>
                <a:lnTo>
                  <a:pt x="21" y="365"/>
                </a:lnTo>
                <a:lnTo>
                  <a:pt x="16" y="354"/>
                </a:lnTo>
                <a:lnTo>
                  <a:pt x="11" y="345"/>
                </a:lnTo>
                <a:lnTo>
                  <a:pt x="6" y="335"/>
                </a:lnTo>
                <a:lnTo>
                  <a:pt x="0" y="325"/>
                </a:lnTo>
                <a:lnTo>
                  <a:pt x="354" y="263"/>
                </a:lnTo>
                <a:lnTo>
                  <a:pt x="562" y="0"/>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9" name="Freeform 15"/>
          <p:cNvSpPr>
            <a:spLocks/>
          </p:cNvSpPr>
          <p:nvPr/>
        </p:nvSpPr>
        <p:spPr bwMode="auto">
          <a:xfrm rot="618831">
            <a:off x="4494032" y="3946107"/>
            <a:ext cx="1726003" cy="1343144"/>
          </a:xfrm>
          <a:custGeom>
            <a:avLst/>
            <a:gdLst>
              <a:gd name="T0" fmla="*/ 2147483647 w 1217"/>
              <a:gd name="T1" fmla="*/ 667428541 h 977"/>
              <a:gd name="T2" fmla="*/ 2147483647 w 1217"/>
              <a:gd name="T3" fmla="*/ 740942822 h 977"/>
              <a:gd name="T4" fmla="*/ 2147483647 w 1217"/>
              <a:gd name="T5" fmla="*/ 814456929 h 977"/>
              <a:gd name="T6" fmla="*/ 2147483647 w 1217"/>
              <a:gd name="T7" fmla="*/ 886036308 h 977"/>
              <a:gd name="T8" fmla="*/ 2147483647 w 1217"/>
              <a:gd name="T9" fmla="*/ 955680958 h 977"/>
              <a:gd name="T10" fmla="*/ 2147483647 w 1217"/>
              <a:gd name="T11" fmla="*/ 1021456153 h 977"/>
              <a:gd name="T12" fmla="*/ 2147483647 w 1217"/>
              <a:gd name="T13" fmla="*/ 1087232738 h 977"/>
              <a:gd name="T14" fmla="*/ 2147483647 w 1217"/>
              <a:gd name="T15" fmla="*/ 1151073204 h 977"/>
              <a:gd name="T16" fmla="*/ 2147483647 w 1217"/>
              <a:gd name="T17" fmla="*/ 1211045605 h 977"/>
              <a:gd name="T18" fmla="*/ 2142801089 w 1217"/>
              <a:gd name="T19" fmla="*/ 1271016615 h 977"/>
              <a:gd name="T20" fmla="*/ 2063353799 w 1217"/>
              <a:gd name="T21" fmla="*/ 1327119559 h 977"/>
              <a:gd name="T22" fmla="*/ 1983908015 w 1217"/>
              <a:gd name="T23" fmla="*/ 1381287776 h 977"/>
              <a:gd name="T24" fmla="*/ 1897650784 w 1217"/>
              <a:gd name="T25" fmla="*/ 1433521264 h 977"/>
              <a:gd name="T26" fmla="*/ 1813664036 w 1217"/>
              <a:gd name="T27" fmla="*/ 1479950915 h 977"/>
              <a:gd name="T28" fmla="*/ 1727406806 w 1217"/>
              <a:gd name="T29" fmla="*/ 1526381610 h 977"/>
              <a:gd name="T30" fmla="*/ 1636610117 w 1217"/>
              <a:gd name="T31" fmla="*/ 1572810913 h 977"/>
              <a:gd name="T32" fmla="*/ 1545813052 w 1217"/>
              <a:gd name="T33" fmla="*/ 1613437423 h 977"/>
              <a:gd name="T34" fmla="*/ 1455016364 w 1217"/>
              <a:gd name="T35" fmla="*/ 1652129205 h 977"/>
              <a:gd name="T36" fmla="*/ 1359680218 w 1217"/>
              <a:gd name="T37" fmla="*/ 1686951530 h 977"/>
              <a:gd name="T38" fmla="*/ 1264344072 w 1217"/>
              <a:gd name="T39" fmla="*/ 1719839127 h 977"/>
              <a:gd name="T40" fmla="*/ 1169007926 w 1217"/>
              <a:gd name="T41" fmla="*/ 1750791996 h 977"/>
              <a:gd name="T42" fmla="*/ 1071401298 w 1217"/>
              <a:gd name="T43" fmla="*/ 1777875409 h 977"/>
              <a:gd name="T44" fmla="*/ 969255212 w 1217"/>
              <a:gd name="T45" fmla="*/ 1803025484 h 977"/>
              <a:gd name="T46" fmla="*/ 869378102 w 1217"/>
              <a:gd name="T47" fmla="*/ 1822371375 h 977"/>
              <a:gd name="T48" fmla="*/ 769502310 w 1217"/>
              <a:gd name="T49" fmla="*/ 1841717266 h 977"/>
              <a:gd name="T50" fmla="*/ 669625199 w 1217"/>
              <a:gd name="T51" fmla="*/ 1855258972 h 977"/>
              <a:gd name="T52" fmla="*/ 567479113 w 1217"/>
              <a:gd name="T53" fmla="*/ 1868800679 h 977"/>
              <a:gd name="T54" fmla="*/ 465333027 w 1217"/>
              <a:gd name="T55" fmla="*/ 1878474320 h 977"/>
              <a:gd name="T56" fmla="*/ 363186847 w 1217"/>
              <a:gd name="T57" fmla="*/ 1884277113 h 977"/>
              <a:gd name="T58" fmla="*/ 258770279 w 1217"/>
              <a:gd name="T59" fmla="*/ 1888146570 h 977"/>
              <a:gd name="T60" fmla="*/ 0 w 1217"/>
              <a:gd name="T61" fmla="*/ 1224587312 h 977"/>
              <a:gd name="T62" fmla="*/ 233801001 w 1217"/>
              <a:gd name="T63" fmla="*/ 630671487 h 977"/>
              <a:gd name="T64" fmla="*/ 283739557 w 1217"/>
              <a:gd name="T65" fmla="*/ 628736759 h 977"/>
              <a:gd name="T66" fmla="*/ 335947087 w 1217"/>
              <a:gd name="T67" fmla="*/ 624868693 h 977"/>
              <a:gd name="T68" fmla="*/ 385885643 w 1217"/>
              <a:gd name="T69" fmla="*/ 620999237 h 977"/>
              <a:gd name="T70" fmla="*/ 438094774 w 1217"/>
              <a:gd name="T71" fmla="*/ 613260324 h 977"/>
              <a:gd name="T72" fmla="*/ 488031823 w 1217"/>
              <a:gd name="T73" fmla="*/ 605522803 h 977"/>
              <a:gd name="T74" fmla="*/ 537970378 w 1217"/>
              <a:gd name="T75" fmla="*/ 597783890 h 977"/>
              <a:gd name="T76" fmla="*/ 587908933 w 1217"/>
              <a:gd name="T77" fmla="*/ 588111640 h 977"/>
              <a:gd name="T78" fmla="*/ 640116464 w 1217"/>
              <a:gd name="T79" fmla="*/ 574569934 h 977"/>
              <a:gd name="T80" fmla="*/ 687784537 w 1217"/>
              <a:gd name="T81" fmla="*/ 561026836 h 977"/>
              <a:gd name="T82" fmla="*/ 735452610 w 1217"/>
              <a:gd name="T83" fmla="*/ 547485130 h 977"/>
              <a:gd name="T84" fmla="*/ 783120683 w 1217"/>
              <a:gd name="T85" fmla="*/ 530073967 h 977"/>
              <a:gd name="T86" fmla="*/ 830790451 w 1217"/>
              <a:gd name="T87" fmla="*/ 510728076 h 977"/>
              <a:gd name="T88" fmla="*/ 876188042 w 1217"/>
              <a:gd name="T89" fmla="*/ 493316914 h 977"/>
              <a:gd name="T90" fmla="*/ 921585632 w 1217"/>
              <a:gd name="T91" fmla="*/ 472036295 h 977"/>
              <a:gd name="T92" fmla="*/ 966984730 w 1217"/>
              <a:gd name="T93" fmla="*/ 450755676 h 977"/>
              <a:gd name="T94" fmla="*/ 1010113345 w 1217"/>
              <a:gd name="T95" fmla="*/ 427541719 h 977"/>
              <a:gd name="T96" fmla="*/ 1053241960 w 1217"/>
              <a:gd name="T97" fmla="*/ 402391644 h 977"/>
              <a:gd name="T98" fmla="*/ 1094100093 w 1217"/>
              <a:gd name="T99" fmla="*/ 375308231 h 977"/>
              <a:gd name="T100" fmla="*/ 1134958226 w 1217"/>
              <a:gd name="T101" fmla="*/ 350158069 h 977"/>
              <a:gd name="T102" fmla="*/ 1175817866 w 1217"/>
              <a:gd name="T103" fmla="*/ 323074656 h 977"/>
              <a:gd name="T104" fmla="*/ 1212136541 w 1217"/>
              <a:gd name="T105" fmla="*/ 292120396 h 977"/>
              <a:gd name="T106" fmla="*/ 1248455217 w 1217"/>
              <a:gd name="T107" fmla="*/ 261167527 h 977"/>
              <a:gd name="T108" fmla="*/ 1287042868 w 1217"/>
              <a:gd name="T109" fmla="*/ 230214658 h 977"/>
              <a:gd name="T110" fmla="*/ 1321091061 w 1217"/>
              <a:gd name="T111" fmla="*/ 197327061 h 977"/>
              <a:gd name="T112" fmla="*/ 1352870278 w 1217"/>
              <a:gd name="T113" fmla="*/ 164439420 h 977"/>
              <a:gd name="T114" fmla="*/ 1384649496 w 1217"/>
              <a:gd name="T115" fmla="*/ 129617095 h 977"/>
              <a:gd name="T116" fmla="*/ 1414158231 w 1217"/>
              <a:gd name="T117" fmla="*/ 92860041 h 977"/>
              <a:gd name="T118" fmla="*/ 1445937449 w 1217"/>
              <a:gd name="T119" fmla="*/ 56102966 h 977"/>
              <a:gd name="T120" fmla="*/ 1470906726 w 1217"/>
              <a:gd name="T121" fmla="*/ 19345896 h 977"/>
              <a:gd name="T122" fmla="*/ 1961207713 w 1217"/>
              <a:gd name="T123" fmla="*/ 481709936 h 9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17"/>
              <a:gd name="T187" fmla="*/ 0 h 977"/>
              <a:gd name="T188" fmla="*/ 1217 w 1217"/>
              <a:gd name="T189" fmla="*/ 977 h 9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17" h="977">
                <a:moveTo>
                  <a:pt x="1216" y="326"/>
                </a:moveTo>
                <a:lnTo>
                  <a:pt x="1205" y="345"/>
                </a:lnTo>
                <a:lnTo>
                  <a:pt x="1193" y="364"/>
                </a:lnTo>
                <a:lnTo>
                  <a:pt x="1181" y="383"/>
                </a:lnTo>
                <a:lnTo>
                  <a:pt x="1168" y="403"/>
                </a:lnTo>
                <a:lnTo>
                  <a:pt x="1156" y="421"/>
                </a:lnTo>
                <a:lnTo>
                  <a:pt x="1143" y="440"/>
                </a:lnTo>
                <a:lnTo>
                  <a:pt x="1129" y="458"/>
                </a:lnTo>
                <a:lnTo>
                  <a:pt x="1116" y="476"/>
                </a:lnTo>
                <a:lnTo>
                  <a:pt x="1101" y="494"/>
                </a:lnTo>
                <a:lnTo>
                  <a:pt x="1087" y="511"/>
                </a:lnTo>
                <a:lnTo>
                  <a:pt x="1072" y="528"/>
                </a:lnTo>
                <a:lnTo>
                  <a:pt x="1057" y="546"/>
                </a:lnTo>
                <a:lnTo>
                  <a:pt x="1042" y="562"/>
                </a:lnTo>
                <a:lnTo>
                  <a:pt x="1026" y="578"/>
                </a:lnTo>
                <a:lnTo>
                  <a:pt x="1010" y="595"/>
                </a:lnTo>
                <a:lnTo>
                  <a:pt x="994" y="611"/>
                </a:lnTo>
                <a:lnTo>
                  <a:pt x="977" y="626"/>
                </a:lnTo>
                <a:lnTo>
                  <a:pt x="961" y="642"/>
                </a:lnTo>
                <a:lnTo>
                  <a:pt x="944" y="657"/>
                </a:lnTo>
                <a:lnTo>
                  <a:pt x="927" y="671"/>
                </a:lnTo>
                <a:lnTo>
                  <a:pt x="909" y="686"/>
                </a:lnTo>
                <a:lnTo>
                  <a:pt x="891" y="700"/>
                </a:lnTo>
                <a:lnTo>
                  <a:pt x="874" y="714"/>
                </a:lnTo>
                <a:lnTo>
                  <a:pt x="856" y="727"/>
                </a:lnTo>
                <a:lnTo>
                  <a:pt x="836" y="741"/>
                </a:lnTo>
                <a:lnTo>
                  <a:pt x="818" y="753"/>
                </a:lnTo>
                <a:lnTo>
                  <a:pt x="799" y="765"/>
                </a:lnTo>
                <a:lnTo>
                  <a:pt x="780" y="778"/>
                </a:lnTo>
                <a:lnTo>
                  <a:pt x="761" y="789"/>
                </a:lnTo>
                <a:lnTo>
                  <a:pt x="741" y="801"/>
                </a:lnTo>
                <a:lnTo>
                  <a:pt x="721" y="813"/>
                </a:lnTo>
                <a:lnTo>
                  <a:pt x="701" y="823"/>
                </a:lnTo>
                <a:lnTo>
                  <a:pt x="681" y="834"/>
                </a:lnTo>
                <a:lnTo>
                  <a:pt x="661" y="844"/>
                </a:lnTo>
                <a:lnTo>
                  <a:pt x="641" y="854"/>
                </a:lnTo>
                <a:lnTo>
                  <a:pt x="619" y="863"/>
                </a:lnTo>
                <a:lnTo>
                  <a:pt x="599" y="872"/>
                </a:lnTo>
                <a:lnTo>
                  <a:pt x="578" y="881"/>
                </a:lnTo>
                <a:lnTo>
                  <a:pt x="557" y="889"/>
                </a:lnTo>
                <a:lnTo>
                  <a:pt x="536" y="897"/>
                </a:lnTo>
                <a:lnTo>
                  <a:pt x="515" y="905"/>
                </a:lnTo>
                <a:lnTo>
                  <a:pt x="493" y="911"/>
                </a:lnTo>
                <a:lnTo>
                  <a:pt x="472" y="919"/>
                </a:lnTo>
                <a:lnTo>
                  <a:pt x="450" y="925"/>
                </a:lnTo>
                <a:lnTo>
                  <a:pt x="427" y="932"/>
                </a:lnTo>
                <a:lnTo>
                  <a:pt x="405" y="937"/>
                </a:lnTo>
                <a:lnTo>
                  <a:pt x="383" y="942"/>
                </a:lnTo>
                <a:lnTo>
                  <a:pt x="361" y="947"/>
                </a:lnTo>
                <a:lnTo>
                  <a:pt x="339" y="952"/>
                </a:lnTo>
                <a:lnTo>
                  <a:pt x="317" y="956"/>
                </a:lnTo>
                <a:lnTo>
                  <a:pt x="295" y="959"/>
                </a:lnTo>
                <a:lnTo>
                  <a:pt x="272" y="963"/>
                </a:lnTo>
                <a:lnTo>
                  <a:pt x="250" y="966"/>
                </a:lnTo>
                <a:lnTo>
                  <a:pt x="227" y="968"/>
                </a:lnTo>
                <a:lnTo>
                  <a:pt x="205" y="971"/>
                </a:lnTo>
                <a:lnTo>
                  <a:pt x="182" y="972"/>
                </a:lnTo>
                <a:lnTo>
                  <a:pt x="160" y="974"/>
                </a:lnTo>
                <a:lnTo>
                  <a:pt x="137" y="975"/>
                </a:lnTo>
                <a:lnTo>
                  <a:pt x="114" y="976"/>
                </a:lnTo>
                <a:lnTo>
                  <a:pt x="92" y="976"/>
                </a:lnTo>
                <a:lnTo>
                  <a:pt x="0" y="633"/>
                </a:lnTo>
                <a:lnTo>
                  <a:pt x="92" y="326"/>
                </a:lnTo>
                <a:lnTo>
                  <a:pt x="103" y="326"/>
                </a:lnTo>
                <a:lnTo>
                  <a:pt x="114" y="325"/>
                </a:lnTo>
                <a:lnTo>
                  <a:pt x="125" y="325"/>
                </a:lnTo>
                <a:lnTo>
                  <a:pt x="137" y="324"/>
                </a:lnTo>
                <a:lnTo>
                  <a:pt x="148" y="323"/>
                </a:lnTo>
                <a:lnTo>
                  <a:pt x="160" y="322"/>
                </a:lnTo>
                <a:lnTo>
                  <a:pt x="170" y="321"/>
                </a:lnTo>
                <a:lnTo>
                  <a:pt x="182" y="319"/>
                </a:lnTo>
                <a:lnTo>
                  <a:pt x="193" y="317"/>
                </a:lnTo>
                <a:lnTo>
                  <a:pt x="204" y="315"/>
                </a:lnTo>
                <a:lnTo>
                  <a:pt x="215" y="313"/>
                </a:lnTo>
                <a:lnTo>
                  <a:pt x="227" y="311"/>
                </a:lnTo>
                <a:lnTo>
                  <a:pt x="237" y="309"/>
                </a:lnTo>
                <a:lnTo>
                  <a:pt x="249" y="307"/>
                </a:lnTo>
                <a:lnTo>
                  <a:pt x="259" y="304"/>
                </a:lnTo>
                <a:lnTo>
                  <a:pt x="270" y="301"/>
                </a:lnTo>
                <a:lnTo>
                  <a:pt x="282" y="297"/>
                </a:lnTo>
                <a:lnTo>
                  <a:pt x="292" y="294"/>
                </a:lnTo>
                <a:lnTo>
                  <a:pt x="303" y="290"/>
                </a:lnTo>
                <a:lnTo>
                  <a:pt x="313" y="286"/>
                </a:lnTo>
                <a:lnTo>
                  <a:pt x="324" y="283"/>
                </a:lnTo>
                <a:lnTo>
                  <a:pt x="334" y="278"/>
                </a:lnTo>
                <a:lnTo>
                  <a:pt x="345" y="274"/>
                </a:lnTo>
                <a:lnTo>
                  <a:pt x="355" y="269"/>
                </a:lnTo>
                <a:lnTo>
                  <a:pt x="366" y="264"/>
                </a:lnTo>
                <a:lnTo>
                  <a:pt x="377" y="260"/>
                </a:lnTo>
                <a:lnTo>
                  <a:pt x="386" y="255"/>
                </a:lnTo>
                <a:lnTo>
                  <a:pt x="397" y="250"/>
                </a:lnTo>
                <a:lnTo>
                  <a:pt x="406" y="244"/>
                </a:lnTo>
                <a:lnTo>
                  <a:pt x="416" y="239"/>
                </a:lnTo>
                <a:lnTo>
                  <a:pt x="426" y="233"/>
                </a:lnTo>
                <a:lnTo>
                  <a:pt x="436" y="227"/>
                </a:lnTo>
                <a:lnTo>
                  <a:pt x="445" y="221"/>
                </a:lnTo>
                <a:lnTo>
                  <a:pt x="454" y="215"/>
                </a:lnTo>
                <a:lnTo>
                  <a:pt x="464" y="208"/>
                </a:lnTo>
                <a:lnTo>
                  <a:pt x="474" y="201"/>
                </a:lnTo>
                <a:lnTo>
                  <a:pt x="482" y="194"/>
                </a:lnTo>
                <a:lnTo>
                  <a:pt x="492" y="188"/>
                </a:lnTo>
                <a:lnTo>
                  <a:pt x="500" y="181"/>
                </a:lnTo>
                <a:lnTo>
                  <a:pt x="509" y="173"/>
                </a:lnTo>
                <a:lnTo>
                  <a:pt x="518" y="167"/>
                </a:lnTo>
                <a:lnTo>
                  <a:pt x="526" y="159"/>
                </a:lnTo>
                <a:lnTo>
                  <a:pt x="534" y="151"/>
                </a:lnTo>
                <a:lnTo>
                  <a:pt x="543" y="143"/>
                </a:lnTo>
                <a:lnTo>
                  <a:pt x="550" y="135"/>
                </a:lnTo>
                <a:lnTo>
                  <a:pt x="559" y="127"/>
                </a:lnTo>
                <a:lnTo>
                  <a:pt x="567" y="119"/>
                </a:lnTo>
                <a:lnTo>
                  <a:pt x="574" y="111"/>
                </a:lnTo>
                <a:lnTo>
                  <a:pt x="582" y="102"/>
                </a:lnTo>
                <a:lnTo>
                  <a:pt x="589" y="94"/>
                </a:lnTo>
                <a:lnTo>
                  <a:pt x="596" y="85"/>
                </a:lnTo>
                <a:lnTo>
                  <a:pt x="603" y="76"/>
                </a:lnTo>
                <a:lnTo>
                  <a:pt x="610" y="67"/>
                </a:lnTo>
                <a:lnTo>
                  <a:pt x="617" y="58"/>
                </a:lnTo>
                <a:lnTo>
                  <a:pt x="623" y="48"/>
                </a:lnTo>
                <a:lnTo>
                  <a:pt x="630" y="39"/>
                </a:lnTo>
                <a:lnTo>
                  <a:pt x="637" y="29"/>
                </a:lnTo>
                <a:lnTo>
                  <a:pt x="642" y="21"/>
                </a:lnTo>
                <a:lnTo>
                  <a:pt x="648" y="10"/>
                </a:lnTo>
                <a:lnTo>
                  <a:pt x="654" y="0"/>
                </a:lnTo>
                <a:lnTo>
                  <a:pt x="864" y="249"/>
                </a:lnTo>
                <a:lnTo>
                  <a:pt x="1216" y="326"/>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0" name="Freeform 16"/>
          <p:cNvSpPr>
            <a:spLocks/>
          </p:cNvSpPr>
          <p:nvPr/>
        </p:nvSpPr>
        <p:spPr bwMode="gray">
          <a:xfrm>
            <a:off x="3229791" y="1603450"/>
            <a:ext cx="3344412" cy="1487501"/>
          </a:xfrm>
          <a:custGeom>
            <a:avLst/>
            <a:gdLst>
              <a:gd name="T0" fmla="*/ 0 w 2066"/>
              <a:gd name="T1" fmla="*/ 1476811579 h 948"/>
              <a:gd name="T2" fmla="*/ 520475074 w 2066"/>
              <a:gd name="T3" fmla="*/ 730845323 h 948"/>
              <a:gd name="T4" fmla="*/ 0 w 2066"/>
              <a:gd name="T5" fmla="*/ 0 h 948"/>
              <a:gd name="T6" fmla="*/ 2147483647 w 2066"/>
              <a:gd name="T7" fmla="*/ 5040313 h 948"/>
              <a:gd name="T8" fmla="*/ 2147483647 w 2066"/>
              <a:gd name="T9" fmla="*/ 20161251 h 948"/>
              <a:gd name="T10" fmla="*/ 2147483647 w 2066"/>
              <a:gd name="T11" fmla="*/ 35282191 h 948"/>
              <a:gd name="T12" fmla="*/ 2147483647 w 2066"/>
              <a:gd name="T13" fmla="*/ 55443448 h 948"/>
              <a:gd name="T14" fmla="*/ 2147483647 w 2066"/>
              <a:gd name="T15" fmla="*/ 80645004 h 948"/>
              <a:gd name="T16" fmla="*/ 2147483647 w 2066"/>
              <a:gd name="T17" fmla="*/ 105846585 h 948"/>
              <a:gd name="T18" fmla="*/ 2147483647 w 2066"/>
              <a:gd name="T19" fmla="*/ 141128763 h 948"/>
              <a:gd name="T20" fmla="*/ 2147483647 w 2066"/>
              <a:gd name="T21" fmla="*/ 171370630 h 948"/>
              <a:gd name="T22" fmla="*/ 2147483647 w 2066"/>
              <a:gd name="T23" fmla="*/ 201612498 h 948"/>
              <a:gd name="T24" fmla="*/ 2147483647 w 2066"/>
              <a:gd name="T25" fmla="*/ 236894726 h 948"/>
              <a:gd name="T26" fmla="*/ 2147483647 w 2066"/>
              <a:gd name="T27" fmla="*/ 287297838 h 948"/>
              <a:gd name="T28" fmla="*/ 2147483647 w 2066"/>
              <a:gd name="T29" fmla="*/ 327620327 h 948"/>
              <a:gd name="T30" fmla="*/ 2147483647 w 2066"/>
              <a:gd name="T31" fmla="*/ 383063751 h 948"/>
              <a:gd name="T32" fmla="*/ 2147483647 w 2066"/>
              <a:gd name="T33" fmla="*/ 433466962 h 948"/>
              <a:gd name="T34" fmla="*/ 2147483647 w 2066"/>
              <a:gd name="T35" fmla="*/ 478829763 h 948"/>
              <a:gd name="T36" fmla="*/ 2147483647 w 2066"/>
              <a:gd name="T37" fmla="*/ 539313497 h 948"/>
              <a:gd name="T38" fmla="*/ 2147483647 w 2066"/>
              <a:gd name="T39" fmla="*/ 584676298 h 948"/>
              <a:gd name="T40" fmla="*/ 2147483647 w 2066"/>
              <a:gd name="T41" fmla="*/ 655240655 h 948"/>
              <a:gd name="T42" fmla="*/ 2147483647 w 2066"/>
              <a:gd name="T43" fmla="*/ 715724389 h 948"/>
              <a:gd name="T44" fmla="*/ 2147483647 w 2066"/>
              <a:gd name="T45" fmla="*/ 786288746 h 948"/>
              <a:gd name="T46" fmla="*/ 2147483647 w 2066"/>
              <a:gd name="T47" fmla="*/ 861893612 h 948"/>
              <a:gd name="T48" fmla="*/ 2147483647 w 2066"/>
              <a:gd name="T49" fmla="*/ 927417658 h 948"/>
              <a:gd name="T50" fmla="*/ 2147483647 w 2066"/>
              <a:gd name="T51" fmla="*/ 997982015 h 948"/>
              <a:gd name="T52" fmla="*/ 2147483647 w 2066"/>
              <a:gd name="T53" fmla="*/ 1068546372 h 948"/>
              <a:gd name="T54" fmla="*/ 2147483647 w 2066"/>
              <a:gd name="T55" fmla="*/ 1154231662 h 948"/>
              <a:gd name="T56" fmla="*/ 2147483647 w 2066"/>
              <a:gd name="T57" fmla="*/ 1265118509 h 948"/>
              <a:gd name="T58" fmla="*/ 2147483647 w 2066"/>
              <a:gd name="T59" fmla="*/ 1360884421 h 948"/>
              <a:gd name="T60" fmla="*/ 2147483647 w 2066"/>
              <a:gd name="T61" fmla="*/ 1431448778 h 948"/>
              <a:gd name="T62" fmla="*/ 2147483647 w 2066"/>
              <a:gd name="T63" fmla="*/ 1481851890 h 948"/>
              <a:gd name="T64" fmla="*/ 2147483647 w 2066"/>
              <a:gd name="T65" fmla="*/ 1542335625 h 948"/>
              <a:gd name="T66" fmla="*/ 2147483647 w 2066"/>
              <a:gd name="T67" fmla="*/ 1617940293 h 948"/>
              <a:gd name="T68" fmla="*/ 2147483647 w 2066"/>
              <a:gd name="T69" fmla="*/ 1693545358 h 948"/>
              <a:gd name="T70" fmla="*/ 2147483647 w 2066"/>
              <a:gd name="T71" fmla="*/ 1748988781 h 948"/>
              <a:gd name="T72" fmla="*/ 2147483647 w 2066"/>
              <a:gd name="T73" fmla="*/ 1829633760 h 948"/>
              <a:gd name="T74" fmla="*/ 2147483647 w 2066"/>
              <a:gd name="T75" fmla="*/ 1880036872 h 948"/>
              <a:gd name="T76" fmla="*/ 2147483647 w 2066"/>
              <a:gd name="T77" fmla="*/ 1910278739 h 948"/>
              <a:gd name="T78" fmla="*/ 2147483647 w 2066"/>
              <a:gd name="T79" fmla="*/ 2147483647 h 948"/>
              <a:gd name="T80" fmla="*/ 2147483647 w 2066"/>
              <a:gd name="T81" fmla="*/ 2147483647 h 948"/>
              <a:gd name="T82" fmla="*/ 2147483647 w 2066"/>
              <a:gd name="T83" fmla="*/ 2147483647 h 948"/>
              <a:gd name="T84" fmla="*/ 2147483647 w 2066"/>
              <a:gd name="T85" fmla="*/ 2147483647 h 948"/>
              <a:gd name="T86" fmla="*/ 2147483647 w 2066"/>
              <a:gd name="T87" fmla="*/ 2147483647 h 948"/>
              <a:gd name="T88" fmla="*/ 2147483647 w 2066"/>
              <a:gd name="T89" fmla="*/ 2091729943 h 948"/>
              <a:gd name="T90" fmla="*/ 2147483647 w 2066"/>
              <a:gd name="T91" fmla="*/ 2016125275 h 948"/>
              <a:gd name="T92" fmla="*/ 2147483647 w 2066"/>
              <a:gd name="T93" fmla="*/ 1975802785 h 948"/>
              <a:gd name="T94" fmla="*/ 2147483647 w 2066"/>
              <a:gd name="T95" fmla="*/ 1915319050 h 948"/>
              <a:gd name="T96" fmla="*/ 2147483647 w 2066"/>
              <a:gd name="T97" fmla="*/ 1859875627 h 948"/>
              <a:gd name="T98" fmla="*/ 2147483647 w 2066"/>
              <a:gd name="T99" fmla="*/ 1804432204 h 948"/>
              <a:gd name="T100" fmla="*/ 2147483647 w 2066"/>
              <a:gd name="T101" fmla="*/ 1769150026 h 948"/>
              <a:gd name="T102" fmla="*/ 2147483647 w 2066"/>
              <a:gd name="T103" fmla="*/ 1738908158 h 948"/>
              <a:gd name="T104" fmla="*/ 2147483647 w 2066"/>
              <a:gd name="T105" fmla="*/ 1693545358 h 948"/>
              <a:gd name="T106" fmla="*/ 2147483647 w 2066"/>
              <a:gd name="T107" fmla="*/ 1633061226 h 948"/>
              <a:gd name="T108" fmla="*/ 2147483647 w 2066"/>
              <a:gd name="T109" fmla="*/ 1567537181 h 948"/>
              <a:gd name="T110" fmla="*/ 2147483647 w 2066"/>
              <a:gd name="T111" fmla="*/ 1532255002 h 948"/>
              <a:gd name="T112" fmla="*/ 2147483647 w 2066"/>
              <a:gd name="T113" fmla="*/ 1489413151 h 948"/>
              <a:gd name="T114" fmla="*/ 2147483647 w 2066"/>
              <a:gd name="T115" fmla="*/ 1479332528 h 948"/>
              <a:gd name="T116" fmla="*/ 0 w 2066"/>
              <a:gd name="T117" fmla="*/ 147681157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6"/>
              <a:gd name="T178" fmla="*/ 0 h 948"/>
              <a:gd name="T179" fmla="*/ 2066 w 2066"/>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6" h="948">
                <a:moveTo>
                  <a:pt x="0" y="586"/>
                </a:moveTo>
                <a:lnTo>
                  <a:pt x="176" y="290"/>
                </a:lnTo>
                <a:lnTo>
                  <a:pt x="0" y="0"/>
                </a:lnTo>
                <a:lnTo>
                  <a:pt x="1082" y="2"/>
                </a:lnTo>
                <a:lnTo>
                  <a:pt x="1122" y="8"/>
                </a:lnTo>
                <a:lnTo>
                  <a:pt x="1172" y="14"/>
                </a:lnTo>
                <a:lnTo>
                  <a:pt x="1212" y="22"/>
                </a:lnTo>
                <a:lnTo>
                  <a:pt x="1254" y="32"/>
                </a:lnTo>
                <a:lnTo>
                  <a:pt x="1294" y="42"/>
                </a:lnTo>
                <a:lnTo>
                  <a:pt x="1340" y="56"/>
                </a:lnTo>
                <a:lnTo>
                  <a:pt x="1380" y="68"/>
                </a:lnTo>
                <a:lnTo>
                  <a:pt x="1412" y="80"/>
                </a:lnTo>
                <a:lnTo>
                  <a:pt x="1446" y="94"/>
                </a:lnTo>
                <a:lnTo>
                  <a:pt x="1486" y="114"/>
                </a:lnTo>
                <a:lnTo>
                  <a:pt x="1520" y="130"/>
                </a:lnTo>
                <a:lnTo>
                  <a:pt x="1562" y="152"/>
                </a:lnTo>
                <a:lnTo>
                  <a:pt x="1594" y="172"/>
                </a:lnTo>
                <a:lnTo>
                  <a:pt x="1622" y="190"/>
                </a:lnTo>
                <a:lnTo>
                  <a:pt x="1656" y="214"/>
                </a:lnTo>
                <a:lnTo>
                  <a:pt x="1682" y="232"/>
                </a:lnTo>
                <a:lnTo>
                  <a:pt x="1716" y="260"/>
                </a:lnTo>
                <a:lnTo>
                  <a:pt x="1744" y="284"/>
                </a:lnTo>
                <a:lnTo>
                  <a:pt x="1778" y="312"/>
                </a:lnTo>
                <a:lnTo>
                  <a:pt x="1808" y="342"/>
                </a:lnTo>
                <a:lnTo>
                  <a:pt x="1832" y="368"/>
                </a:lnTo>
                <a:lnTo>
                  <a:pt x="1854" y="396"/>
                </a:lnTo>
                <a:lnTo>
                  <a:pt x="1878" y="424"/>
                </a:lnTo>
                <a:lnTo>
                  <a:pt x="1904" y="458"/>
                </a:lnTo>
                <a:lnTo>
                  <a:pt x="1936" y="502"/>
                </a:lnTo>
                <a:lnTo>
                  <a:pt x="1962" y="540"/>
                </a:lnTo>
                <a:lnTo>
                  <a:pt x="1982" y="568"/>
                </a:lnTo>
                <a:lnTo>
                  <a:pt x="1992" y="588"/>
                </a:lnTo>
                <a:lnTo>
                  <a:pt x="2006" y="612"/>
                </a:lnTo>
                <a:lnTo>
                  <a:pt x="2020" y="642"/>
                </a:lnTo>
                <a:lnTo>
                  <a:pt x="2034" y="672"/>
                </a:lnTo>
                <a:lnTo>
                  <a:pt x="2044" y="694"/>
                </a:lnTo>
                <a:lnTo>
                  <a:pt x="2056" y="726"/>
                </a:lnTo>
                <a:lnTo>
                  <a:pt x="2064" y="746"/>
                </a:lnTo>
                <a:lnTo>
                  <a:pt x="2066" y="758"/>
                </a:lnTo>
                <a:lnTo>
                  <a:pt x="1848" y="948"/>
                </a:lnTo>
                <a:lnTo>
                  <a:pt x="1530" y="948"/>
                </a:lnTo>
                <a:lnTo>
                  <a:pt x="1516" y="912"/>
                </a:lnTo>
                <a:lnTo>
                  <a:pt x="1502" y="880"/>
                </a:lnTo>
                <a:lnTo>
                  <a:pt x="1490" y="858"/>
                </a:lnTo>
                <a:lnTo>
                  <a:pt x="1474" y="830"/>
                </a:lnTo>
                <a:lnTo>
                  <a:pt x="1454" y="800"/>
                </a:lnTo>
                <a:lnTo>
                  <a:pt x="1438" y="784"/>
                </a:lnTo>
                <a:lnTo>
                  <a:pt x="1420" y="760"/>
                </a:lnTo>
                <a:lnTo>
                  <a:pt x="1398" y="738"/>
                </a:lnTo>
                <a:lnTo>
                  <a:pt x="1376" y="716"/>
                </a:lnTo>
                <a:lnTo>
                  <a:pt x="1360" y="702"/>
                </a:lnTo>
                <a:lnTo>
                  <a:pt x="1344" y="690"/>
                </a:lnTo>
                <a:lnTo>
                  <a:pt x="1320" y="672"/>
                </a:lnTo>
                <a:lnTo>
                  <a:pt x="1280" y="648"/>
                </a:lnTo>
                <a:lnTo>
                  <a:pt x="1228" y="622"/>
                </a:lnTo>
                <a:lnTo>
                  <a:pt x="1194" y="608"/>
                </a:lnTo>
                <a:lnTo>
                  <a:pt x="1157" y="591"/>
                </a:lnTo>
                <a:lnTo>
                  <a:pt x="1133" y="587"/>
                </a:lnTo>
                <a:lnTo>
                  <a:pt x="0" y="586"/>
                </a:lnTo>
                <a:close/>
              </a:path>
            </a:pathLst>
          </a:custGeom>
          <a:solidFill>
            <a:schemeClr val="accent5"/>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1" name="Freeform 17"/>
          <p:cNvSpPr>
            <a:spLocks/>
          </p:cNvSpPr>
          <p:nvPr/>
        </p:nvSpPr>
        <p:spPr bwMode="auto">
          <a:xfrm>
            <a:off x="5029200" y="1600200"/>
            <a:ext cx="3499827" cy="913213"/>
          </a:xfrm>
          <a:custGeom>
            <a:avLst/>
            <a:gdLst>
              <a:gd name="T0" fmla="*/ 0 w 2162"/>
              <a:gd name="T1" fmla="*/ 0 h 582"/>
              <a:gd name="T2" fmla="*/ 2147483647 w 2162"/>
              <a:gd name="T3" fmla="*/ 0 h 582"/>
              <a:gd name="T4" fmla="*/ 2147483647 w 2162"/>
              <a:gd name="T5" fmla="*/ 730845204 h 582"/>
              <a:gd name="T6" fmla="*/ 2147483647 w 2162"/>
              <a:gd name="T7" fmla="*/ 1466730719 h 582"/>
              <a:gd name="T8" fmla="*/ 2147483647 w 2162"/>
              <a:gd name="T9" fmla="*/ 1466730719 h 582"/>
              <a:gd name="T10" fmla="*/ 2147483647 w 2162"/>
              <a:gd name="T11" fmla="*/ 1381045443 h 582"/>
              <a:gd name="T12" fmla="*/ 2147483647 w 2162"/>
              <a:gd name="T13" fmla="*/ 1290319856 h 582"/>
              <a:gd name="T14" fmla="*/ 2147483647 w 2162"/>
              <a:gd name="T15" fmla="*/ 1224795821 h 582"/>
              <a:gd name="T16" fmla="*/ 2147483647 w 2162"/>
              <a:gd name="T17" fmla="*/ 1174392717 h 582"/>
              <a:gd name="T18" fmla="*/ 2147483647 w 2162"/>
              <a:gd name="T19" fmla="*/ 1108868682 h 582"/>
              <a:gd name="T20" fmla="*/ 2147483647 w 2162"/>
              <a:gd name="T21" fmla="*/ 1023183405 h 582"/>
              <a:gd name="T22" fmla="*/ 2147483647 w 2162"/>
              <a:gd name="T23" fmla="*/ 952619060 h 582"/>
              <a:gd name="T24" fmla="*/ 2093741983 w 2162"/>
              <a:gd name="T25" fmla="*/ 841732231 h 582"/>
              <a:gd name="T26" fmla="*/ 1975451145 w 2162"/>
              <a:gd name="T27" fmla="*/ 740925825 h 582"/>
              <a:gd name="T28" fmla="*/ 1827588888 w 2162"/>
              <a:gd name="T29" fmla="*/ 640119617 h 582"/>
              <a:gd name="T30" fmla="*/ 1656067001 w 2162"/>
              <a:gd name="T31" fmla="*/ 524192479 h 582"/>
              <a:gd name="T32" fmla="*/ 1419485325 w 2162"/>
              <a:gd name="T33" fmla="*/ 393144309 h 582"/>
              <a:gd name="T34" fmla="*/ 1236135988 w 2162"/>
              <a:gd name="T35" fmla="*/ 307459033 h 582"/>
              <a:gd name="T36" fmla="*/ 899006799 w 2162"/>
              <a:gd name="T37" fmla="*/ 176410913 h 582"/>
              <a:gd name="T38" fmla="*/ 561879545 w 2162"/>
              <a:gd name="T39" fmla="*/ 90725612 h 582"/>
              <a:gd name="T40" fmla="*/ 130118772 w 2162"/>
              <a:gd name="T41" fmla="*/ 10080624 h 582"/>
              <a:gd name="T42" fmla="*/ 0 w 2162"/>
              <a:gd name="T43" fmla="*/ 0 h 5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2"/>
              <a:gd name="T67" fmla="*/ 0 h 582"/>
              <a:gd name="T68" fmla="*/ 2162 w 2162"/>
              <a:gd name="T69" fmla="*/ 582 h 5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2" h="582">
                <a:moveTo>
                  <a:pt x="0" y="0"/>
                </a:moveTo>
                <a:lnTo>
                  <a:pt x="1988" y="0"/>
                </a:lnTo>
                <a:lnTo>
                  <a:pt x="2162" y="290"/>
                </a:lnTo>
                <a:lnTo>
                  <a:pt x="1990" y="582"/>
                </a:lnTo>
                <a:lnTo>
                  <a:pt x="896" y="582"/>
                </a:lnTo>
                <a:lnTo>
                  <a:pt x="874" y="548"/>
                </a:lnTo>
                <a:lnTo>
                  <a:pt x="850" y="512"/>
                </a:lnTo>
                <a:lnTo>
                  <a:pt x="834" y="486"/>
                </a:lnTo>
                <a:lnTo>
                  <a:pt x="818" y="466"/>
                </a:lnTo>
                <a:lnTo>
                  <a:pt x="800" y="440"/>
                </a:lnTo>
                <a:lnTo>
                  <a:pt x="772" y="406"/>
                </a:lnTo>
                <a:lnTo>
                  <a:pt x="748" y="378"/>
                </a:lnTo>
                <a:lnTo>
                  <a:pt x="708" y="334"/>
                </a:lnTo>
                <a:lnTo>
                  <a:pt x="668" y="294"/>
                </a:lnTo>
                <a:lnTo>
                  <a:pt x="618" y="254"/>
                </a:lnTo>
                <a:lnTo>
                  <a:pt x="560" y="208"/>
                </a:lnTo>
                <a:lnTo>
                  <a:pt x="480" y="156"/>
                </a:lnTo>
                <a:lnTo>
                  <a:pt x="418" y="122"/>
                </a:lnTo>
                <a:lnTo>
                  <a:pt x="304" y="70"/>
                </a:lnTo>
                <a:lnTo>
                  <a:pt x="190" y="36"/>
                </a:lnTo>
                <a:lnTo>
                  <a:pt x="44" y="4"/>
                </a:lnTo>
                <a:lnTo>
                  <a:pt x="0" y="0"/>
                </a:lnTo>
                <a:close/>
              </a:path>
            </a:pathLst>
          </a:custGeom>
          <a:solidFill>
            <a:srgbClr val="14385C"/>
          </a:solidFill>
          <a:ln w="9525">
            <a:noFill/>
            <a:prstDash val="dash"/>
            <a:round/>
            <a:headEnd/>
            <a:tailEnd/>
          </a:ln>
        </p:spPr>
        <p:txBody>
          <a:bodyPr/>
          <a:lstStyle/>
          <a:p>
            <a:endParaRPr lang="en-US" dirty="0"/>
          </a:p>
        </p:txBody>
      </p:sp>
      <p:sp>
        <p:nvSpPr>
          <p:cNvPr id="12" name="AutoShape 18"/>
          <p:cNvSpPr>
            <a:spLocks noChangeArrowheads="1"/>
          </p:cNvSpPr>
          <p:nvPr/>
        </p:nvSpPr>
        <p:spPr bwMode="gray">
          <a:xfrm>
            <a:off x="1831364" y="1600200"/>
            <a:ext cx="1664802" cy="922627"/>
          </a:xfrm>
          <a:prstGeom prst="chevron">
            <a:avLst>
              <a:gd name="adj" fmla="val 31916"/>
            </a:avLst>
          </a:prstGeom>
          <a:solidFill>
            <a:srgbClr val="14385C"/>
          </a:solidFill>
          <a:ln w="9525">
            <a:noFill/>
            <a:prstDash val="dash"/>
            <a:miter lim="800000"/>
            <a:headEnd/>
            <a:tailEnd/>
          </a:ln>
        </p:spPr>
        <p:txBody>
          <a:bodyPr lIns="182880" anchor="ctr"/>
          <a:lstStyle/>
          <a:p>
            <a:pPr algn="ctr" eaLnBrk="0" hangingPunct="0"/>
            <a:endParaRPr lang="en-GB" sz="1400" dirty="0">
              <a:solidFill>
                <a:schemeClr val="bg2"/>
              </a:solidFill>
            </a:endParaRPr>
          </a:p>
        </p:txBody>
      </p:sp>
      <p:sp>
        <p:nvSpPr>
          <p:cNvPr id="13" name="Freeform 19"/>
          <p:cNvSpPr>
            <a:spLocks/>
          </p:cNvSpPr>
          <p:nvPr/>
        </p:nvSpPr>
        <p:spPr bwMode="gray">
          <a:xfrm>
            <a:off x="2996669" y="2521370"/>
            <a:ext cx="1636340" cy="1471810"/>
          </a:xfrm>
          <a:custGeom>
            <a:avLst/>
            <a:gdLst>
              <a:gd name="T0" fmla="*/ 2147483647 w 1011"/>
              <a:gd name="T1" fmla="*/ 7561264 h 938"/>
              <a:gd name="T2" fmla="*/ 2147483647 w 1011"/>
              <a:gd name="T3" fmla="*/ 65524070 h 938"/>
              <a:gd name="T4" fmla="*/ 2147483647 w 1011"/>
              <a:gd name="T5" fmla="*/ 118448156 h 938"/>
              <a:gd name="T6" fmla="*/ 2147483647 w 1011"/>
              <a:gd name="T7" fmla="*/ 189012513 h 938"/>
              <a:gd name="T8" fmla="*/ 2147483647 w 1011"/>
              <a:gd name="T9" fmla="*/ 262096281 h 938"/>
              <a:gd name="T10" fmla="*/ 2147483647 w 1011"/>
              <a:gd name="T11" fmla="*/ 345262209 h 938"/>
              <a:gd name="T12" fmla="*/ 2146298122 w 1011"/>
              <a:gd name="T13" fmla="*/ 413305617 h 938"/>
              <a:gd name="T14" fmla="*/ 2098995759 w 1011"/>
              <a:gd name="T15" fmla="*/ 453628205 h 938"/>
              <a:gd name="T16" fmla="*/ 2031000437 w 1011"/>
              <a:gd name="T17" fmla="*/ 534273184 h 938"/>
              <a:gd name="T18" fmla="*/ 1948223450 w 1011"/>
              <a:gd name="T19" fmla="*/ 640119719 h 938"/>
              <a:gd name="T20" fmla="*/ 1897965440 w 1011"/>
              <a:gd name="T21" fmla="*/ 710684076 h 938"/>
              <a:gd name="T22" fmla="*/ 1809275442 w 1011"/>
              <a:gd name="T23" fmla="*/ 869454871 h 938"/>
              <a:gd name="T24" fmla="*/ 1744235337 w 1011"/>
              <a:gd name="T25" fmla="*/ 1048385124 h 938"/>
              <a:gd name="T26" fmla="*/ 1708760713 w 1011"/>
              <a:gd name="T27" fmla="*/ 1224796016 h 938"/>
              <a:gd name="T28" fmla="*/ 1693979047 w 1011"/>
              <a:gd name="T29" fmla="*/ 1343244122 h 938"/>
              <a:gd name="T30" fmla="*/ 1699890338 w 1011"/>
              <a:gd name="T31" fmla="*/ 1504534080 h 938"/>
              <a:gd name="T32" fmla="*/ 1726498025 w 1011"/>
              <a:gd name="T33" fmla="*/ 1678424419 h 938"/>
              <a:gd name="T34" fmla="*/ 1764930014 w 1011"/>
              <a:gd name="T35" fmla="*/ 1829633755 h 938"/>
              <a:gd name="T36" fmla="*/ 886900194 w 1011"/>
              <a:gd name="T37" fmla="*/ 1864915933 h 938"/>
              <a:gd name="T38" fmla="*/ 177380050 w 1011"/>
              <a:gd name="T39" fmla="*/ 2147483647 h 938"/>
              <a:gd name="T40" fmla="*/ 138948061 w 1011"/>
              <a:gd name="T41" fmla="*/ 2147483647 h 938"/>
              <a:gd name="T42" fmla="*/ 88690025 w 1011"/>
              <a:gd name="T43" fmla="*/ 2053928397 h 938"/>
              <a:gd name="T44" fmla="*/ 59126692 w 1011"/>
              <a:gd name="T45" fmla="*/ 1935480290 h 938"/>
              <a:gd name="T46" fmla="*/ 32518992 w 1011"/>
              <a:gd name="T47" fmla="*/ 1761590348 h 938"/>
              <a:gd name="T48" fmla="*/ 8868659 w 1011"/>
              <a:gd name="T49" fmla="*/ 1607859666 h 938"/>
              <a:gd name="T50" fmla="*/ 0 w 1011"/>
              <a:gd name="T51" fmla="*/ 1428929412 h 938"/>
              <a:gd name="T52" fmla="*/ 5913012 w 1011"/>
              <a:gd name="T53" fmla="*/ 1247476622 h 938"/>
              <a:gd name="T54" fmla="*/ 23650329 w 1011"/>
              <a:gd name="T55" fmla="*/ 1088707614 h 938"/>
              <a:gd name="T56" fmla="*/ 59126692 w 1011"/>
              <a:gd name="T57" fmla="*/ 892135477 h 938"/>
              <a:gd name="T58" fmla="*/ 115297739 w 1011"/>
              <a:gd name="T59" fmla="*/ 655240653 h 938"/>
              <a:gd name="T60" fmla="*/ 203987737 w 1011"/>
              <a:gd name="T61" fmla="*/ 413305617 h 938"/>
              <a:gd name="T62" fmla="*/ 337021068 w 1011"/>
              <a:gd name="T63" fmla="*/ 148688436 h 9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1"/>
              <a:gd name="T97" fmla="*/ 0 h 938"/>
              <a:gd name="T98" fmla="*/ 1011 w 1011"/>
              <a:gd name="T99" fmla="*/ 938 h 9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1" h="938">
                <a:moveTo>
                  <a:pt x="143" y="0"/>
                </a:moveTo>
                <a:lnTo>
                  <a:pt x="1011" y="3"/>
                </a:lnTo>
                <a:lnTo>
                  <a:pt x="959" y="15"/>
                </a:lnTo>
                <a:lnTo>
                  <a:pt x="929" y="26"/>
                </a:lnTo>
                <a:lnTo>
                  <a:pt x="905" y="38"/>
                </a:lnTo>
                <a:lnTo>
                  <a:pt x="887" y="47"/>
                </a:lnTo>
                <a:lnTo>
                  <a:pt x="855" y="62"/>
                </a:lnTo>
                <a:lnTo>
                  <a:pt x="833" y="75"/>
                </a:lnTo>
                <a:lnTo>
                  <a:pt x="807" y="93"/>
                </a:lnTo>
                <a:lnTo>
                  <a:pt x="791" y="104"/>
                </a:lnTo>
                <a:lnTo>
                  <a:pt x="776" y="117"/>
                </a:lnTo>
                <a:lnTo>
                  <a:pt x="755" y="137"/>
                </a:lnTo>
                <a:lnTo>
                  <a:pt x="740" y="150"/>
                </a:lnTo>
                <a:lnTo>
                  <a:pt x="726" y="164"/>
                </a:lnTo>
                <a:lnTo>
                  <a:pt x="714" y="176"/>
                </a:lnTo>
                <a:lnTo>
                  <a:pt x="710" y="180"/>
                </a:lnTo>
                <a:lnTo>
                  <a:pt x="698" y="197"/>
                </a:lnTo>
                <a:lnTo>
                  <a:pt x="687" y="212"/>
                </a:lnTo>
                <a:lnTo>
                  <a:pt x="672" y="230"/>
                </a:lnTo>
                <a:lnTo>
                  <a:pt x="659" y="254"/>
                </a:lnTo>
                <a:lnTo>
                  <a:pt x="650" y="269"/>
                </a:lnTo>
                <a:lnTo>
                  <a:pt x="642" y="282"/>
                </a:lnTo>
                <a:lnTo>
                  <a:pt x="627" y="311"/>
                </a:lnTo>
                <a:lnTo>
                  <a:pt x="612" y="345"/>
                </a:lnTo>
                <a:lnTo>
                  <a:pt x="599" y="383"/>
                </a:lnTo>
                <a:lnTo>
                  <a:pt x="590" y="416"/>
                </a:lnTo>
                <a:lnTo>
                  <a:pt x="582" y="453"/>
                </a:lnTo>
                <a:lnTo>
                  <a:pt x="578" y="486"/>
                </a:lnTo>
                <a:lnTo>
                  <a:pt x="575" y="512"/>
                </a:lnTo>
                <a:lnTo>
                  <a:pt x="573" y="533"/>
                </a:lnTo>
                <a:lnTo>
                  <a:pt x="573" y="564"/>
                </a:lnTo>
                <a:lnTo>
                  <a:pt x="575" y="597"/>
                </a:lnTo>
                <a:lnTo>
                  <a:pt x="578" y="624"/>
                </a:lnTo>
                <a:lnTo>
                  <a:pt x="584" y="666"/>
                </a:lnTo>
                <a:lnTo>
                  <a:pt x="588" y="693"/>
                </a:lnTo>
                <a:lnTo>
                  <a:pt x="597" y="726"/>
                </a:lnTo>
                <a:lnTo>
                  <a:pt x="602" y="746"/>
                </a:lnTo>
                <a:lnTo>
                  <a:pt x="300" y="740"/>
                </a:lnTo>
                <a:lnTo>
                  <a:pt x="66" y="938"/>
                </a:lnTo>
                <a:lnTo>
                  <a:pt x="60" y="915"/>
                </a:lnTo>
                <a:lnTo>
                  <a:pt x="53" y="893"/>
                </a:lnTo>
                <a:lnTo>
                  <a:pt x="47" y="873"/>
                </a:lnTo>
                <a:lnTo>
                  <a:pt x="38" y="840"/>
                </a:lnTo>
                <a:lnTo>
                  <a:pt x="30" y="815"/>
                </a:lnTo>
                <a:lnTo>
                  <a:pt x="23" y="792"/>
                </a:lnTo>
                <a:lnTo>
                  <a:pt x="20" y="768"/>
                </a:lnTo>
                <a:lnTo>
                  <a:pt x="15" y="735"/>
                </a:lnTo>
                <a:lnTo>
                  <a:pt x="11" y="699"/>
                </a:lnTo>
                <a:lnTo>
                  <a:pt x="6" y="663"/>
                </a:lnTo>
                <a:lnTo>
                  <a:pt x="3" y="638"/>
                </a:lnTo>
                <a:lnTo>
                  <a:pt x="2" y="600"/>
                </a:lnTo>
                <a:lnTo>
                  <a:pt x="0" y="567"/>
                </a:lnTo>
                <a:lnTo>
                  <a:pt x="0" y="528"/>
                </a:lnTo>
                <a:lnTo>
                  <a:pt x="2" y="495"/>
                </a:lnTo>
                <a:lnTo>
                  <a:pt x="5" y="464"/>
                </a:lnTo>
                <a:lnTo>
                  <a:pt x="8" y="432"/>
                </a:lnTo>
                <a:lnTo>
                  <a:pt x="12" y="396"/>
                </a:lnTo>
                <a:lnTo>
                  <a:pt x="20" y="354"/>
                </a:lnTo>
                <a:lnTo>
                  <a:pt x="29" y="303"/>
                </a:lnTo>
                <a:lnTo>
                  <a:pt x="39" y="260"/>
                </a:lnTo>
                <a:lnTo>
                  <a:pt x="53" y="212"/>
                </a:lnTo>
                <a:lnTo>
                  <a:pt x="69" y="164"/>
                </a:lnTo>
                <a:lnTo>
                  <a:pt x="90" y="111"/>
                </a:lnTo>
                <a:lnTo>
                  <a:pt x="114" y="59"/>
                </a:lnTo>
                <a:lnTo>
                  <a:pt x="143" y="0"/>
                </a:lnTo>
                <a:close/>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4" name="Rectangle 14"/>
          <p:cNvSpPr>
            <a:spLocks noChangeArrowheads="1"/>
          </p:cNvSpPr>
          <p:nvPr/>
        </p:nvSpPr>
        <p:spPr bwMode="blackWhite">
          <a:xfrm>
            <a:off x="5410200" y="2209800"/>
            <a:ext cx="1217170" cy="738664"/>
          </a:xfrm>
          <a:prstGeom prst="rect">
            <a:avLst/>
          </a:prstGeom>
          <a:noFill/>
          <a:ln w="9525">
            <a:noFill/>
            <a:miter lim="800000"/>
            <a:headEnd/>
            <a:tailEnd/>
          </a:ln>
        </p:spPr>
        <p:txBody>
          <a:bodyPr wrap="square" lIns="0" tIns="0" rIns="0" bIns="0" anchor="ctr" anchorCtr="1">
            <a:spAutoFit/>
          </a:bodyPr>
          <a:lstStyle/>
          <a:p>
            <a:pP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Proposed</a:t>
            </a:r>
          </a:p>
          <a:p>
            <a:pPr defTabSz="787400">
              <a:buClr>
                <a:schemeClr val="tx1"/>
              </a:buClr>
              <a:buFont typeface="Wingdings" pitchFamily="2" charset="2"/>
              <a:buNone/>
            </a:pPr>
            <a:r>
              <a:rPr lang="en-US" sz="1200" b="1" dirty="0" smtClean="0">
                <a:solidFill>
                  <a:schemeClr val="bg1"/>
                </a:solidFill>
                <a:latin typeface="Franklin Gothic Book" pitchFamily="34" charset="0"/>
              </a:rPr>
              <a:t>bridge lists prioritized &amp; ranked</a:t>
            </a:r>
          </a:p>
        </p:txBody>
      </p:sp>
      <p:sp>
        <p:nvSpPr>
          <p:cNvPr id="15" name="Rectangle 15"/>
          <p:cNvSpPr>
            <a:spLocks noChangeArrowheads="1"/>
          </p:cNvSpPr>
          <p:nvPr/>
        </p:nvSpPr>
        <p:spPr bwMode="blackWhite">
          <a:xfrm>
            <a:off x="5638800" y="3267670"/>
            <a:ext cx="887628" cy="923330"/>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Program bridges based on program requirements </a:t>
            </a:r>
            <a:endParaRPr lang="en-US" sz="1200" b="1" dirty="0">
              <a:solidFill>
                <a:schemeClr val="bg1"/>
              </a:solidFill>
              <a:latin typeface="Franklin Gothic Book" pitchFamily="34" charset="0"/>
            </a:endParaRPr>
          </a:p>
        </p:txBody>
      </p:sp>
      <p:sp>
        <p:nvSpPr>
          <p:cNvPr id="16" name="Rectangle 16"/>
          <p:cNvSpPr>
            <a:spLocks noChangeArrowheads="1"/>
          </p:cNvSpPr>
          <p:nvPr/>
        </p:nvSpPr>
        <p:spPr bwMode="blackWhite">
          <a:xfrm>
            <a:off x="4784114" y="4540067"/>
            <a:ext cx="957658" cy="369332"/>
          </a:xfrm>
          <a:prstGeom prst="rect">
            <a:avLst/>
          </a:prstGeom>
          <a:noFill/>
          <a:ln w="9525">
            <a:noFill/>
            <a:miter lim="800000"/>
            <a:headEnd/>
            <a:tailEnd/>
          </a:ln>
        </p:spPr>
        <p:txBody>
          <a:bodyPr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Develop projects</a:t>
            </a:r>
            <a:endParaRPr lang="en-US" sz="1200" b="1" dirty="0">
              <a:solidFill>
                <a:schemeClr val="bg1"/>
              </a:solidFill>
              <a:latin typeface="Franklin Gothic Book" pitchFamily="34" charset="0"/>
            </a:endParaRPr>
          </a:p>
        </p:txBody>
      </p:sp>
      <p:sp>
        <p:nvSpPr>
          <p:cNvPr id="17" name="Rectangle 17"/>
          <p:cNvSpPr>
            <a:spLocks noChangeArrowheads="1"/>
          </p:cNvSpPr>
          <p:nvPr/>
        </p:nvSpPr>
        <p:spPr bwMode="blackWhite">
          <a:xfrm>
            <a:off x="3454474" y="3917251"/>
            <a:ext cx="888926" cy="738664"/>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Project lettings &amp; monitoring funding</a:t>
            </a:r>
            <a:endParaRPr lang="en-US" sz="1200" b="1" dirty="0">
              <a:solidFill>
                <a:schemeClr val="bg1"/>
              </a:solidFill>
              <a:latin typeface="Franklin Gothic Book" pitchFamily="34" charset="0"/>
            </a:endParaRPr>
          </a:p>
        </p:txBody>
      </p:sp>
      <p:sp>
        <p:nvSpPr>
          <p:cNvPr id="18" name="Rectangle 19"/>
          <p:cNvSpPr>
            <a:spLocks noChangeArrowheads="1"/>
          </p:cNvSpPr>
          <p:nvPr/>
        </p:nvSpPr>
        <p:spPr bwMode="blackWhite">
          <a:xfrm>
            <a:off x="3052755" y="2954117"/>
            <a:ext cx="836009" cy="369332"/>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Project construction </a:t>
            </a:r>
            <a:endParaRPr lang="en-US" sz="1200" b="1" dirty="0">
              <a:solidFill>
                <a:schemeClr val="bg1"/>
              </a:solidFill>
              <a:latin typeface="Franklin Gothic Book" pitchFamily="34" charset="0"/>
            </a:endParaRPr>
          </a:p>
        </p:txBody>
      </p:sp>
      <p:sp>
        <p:nvSpPr>
          <p:cNvPr id="5" name="TextBox 4"/>
          <p:cNvSpPr txBox="1"/>
          <p:nvPr/>
        </p:nvSpPr>
        <p:spPr>
          <a:xfrm>
            <a:off x="767228" y="1923013"/>
            <a:ext cx="931665"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Inspections</a:t>
            </a:r>
          </a:p>
        </p:txBody>
      </p:sp>
      <p:sp>
        <p:nvSpPr>
          <p:cNvPr id="19" name="TextBox 18"/>
          <p:cNvSpPr txBox="1"/>
          <p:nvPr/>
        </p:nvSpPr>
        <p:spPr>
          <a:xfrm>
            <a:off x="2300626" y="1918306"/>
            <a:ext cx="752129" cy="461665"/>
          </a:xfrm>
          <a:prstGeom prst="rect">
            <a:avLst/>
          </a:prstGeom>
          <a:noFill/>
        </p:spPr>
        <p:txBody>
          <a:bodyPr wrap="none" rtlCol="0">
            <a:spAutoFit/>
          </a:bodyPr>
          <a:lstStyle/>
          <a:p>
            <a:r>
              <a:rPr lang="en-US" sz="1200" b="1" dirty="0" smtClean="0">
                <a:solidFill>
                  <a:schemeClr val="bg1"/>
                </a:solidFill>
                <a:latin typeface="Franklin Gothic Book" pitchFamily="34" charset="0"/>
              </a:rPr>
              <a:t>Eligibility</a:t>
            </a:r>
          </a:p>
          <a:p>
            <a:r>
              <a:rPr lang="en-US" sz="1200" b="1" dirty="0" smtClean="0">
                <a:solidFill>
                  <a:schemeClr val="bg1"/>
                </a:solidFill>
                <a:latin typeface="Franklin Gothic Book" pitchFamily="34" charset="0"/>
              </a:rPr>
              <a:t>Listing</a:t>
            </a:r>
          </a:p>
        </p:txBody>
      </p:sp>
      <p:sp>
        <p:nvSpPr>
          <p:cNvPr id="28" name="TextBox 27"/>
          <p:cNvSpPr txBox="1"/>
          <p:nvPr/>
        </p:nvSpPr>
        <p:spPr>
          <a:xfrm>
            <a:off x="3733800" y="1828800"/>
            <a:ext cx="1800878" cy="461665"/>
          </a:xfrm>
          <a:prstGeom prst="rect">
            <a:avLst/>
          </a:prstGeom>
          <a:noFill/>
        </p:spPr>
        <p:txBody>
          <a:bodyPr wrap="none" rtlCol="0">
            <a:spAutoFit/>
          </a:bodyPr>
          <a:lstStyle/>
          <a:p>
            <a:pPr algn="ctr"/>
            <a:r>
              <a:rPr lang="en-US" sz="1200" b="1" dirty="0" smtClean="0">
                <a:solidFill>
                  <a:schemeClr val="bg1"/>
                </a:solidFill>
                <a:latin typeface="Franklin Gothic Book" pitchFamily="34" charset="0"/>
              </a:rPr>
              <a:t>Communication</a:t>
            </a:r>
            <a:r>
              <a:rPr lang="en-US" sz="1200" b="1" dirty="0">
                <a:solidFill>
                  <a:schemeClr val="bg1"/>
                </a:solidFill>
                <a:latin typeface="Franklin Gothic Book" pitchFamily="34" charset="0"/>
              </a:rPr>
              <a:t> </a:t>
            </a:r>
            <a:r>
              <a:rPr lang="en-US" sz="1200" b="1" dirty="0" smtClean="0">
                <a:solidFill>
                  <a:schemeClr val="bg1"/>
                </a:solidFill>
                <a:latin typeface="Franklin Gothic Book" pitchFamily="34" charset="0"/>
              </a:rPr>
              <a:t>between</a:t>
            </a:r>
          </a:p>
          <a:p>
            <a:pPr algn="ctr"/>
            <a:r>
              <a:rPr lang="en-US" sz="1200" b="1" dirty="0" smtClean="0">
                <a:solidFill>
                  <a:schemeClr val="bg1"/>
                </a:solidFill>
                <a:latin typeface="Franklin Gothic Book" pitchFamily="34" charset="0"/>
              </a:rPr>
              <a:t>TxDOT and locals</a:t>
            </a:r>
          </a:p>
        </p:txBody>
      </p:sp>
      <p:sp>
        <p:nvSpPr>
          <p:cNvPr id="29" name="TextBox 28"/>
          <p:cNvSpPr txBox="1"/>
          <p:nvPr/>
        </p:nvSpPr>
        <p:spPr>
          <a:xfrm>
            <a:off x="7391400" y="1923013"/>
            <a:ext cx="931665"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Inspections</a:t>
            </a:r>
          </a:p>
        </p:txBody>
      </p:sp>
      <p:sp>
        <p:nvSpPr>
          <p:cNvPr id="21" name="TextBox 20"/>
          <p:cNvSpPr txBox="1"/>
          <p:nvPr/>
        </p:nvSpPr>
        <p:spPr>
          <a:xfrm>
            <a:off x="3886200" y="3212068"/>
            <a:ext cx="1855572" cy="369332"/>
          </a:xfrm>
          <a:prstGeom prst="rect">
            <a:avLst/>
          </a:prstGeom>
          <a:noFill/>
        </p:spPr>
        <p:txBody>
          <a:bodyPr wrap="square" rtlCol="0">
            <a:spAutoFit/>
          </a:bodyPr>
          <a:lstStyle/>
          <a:p>
            <a:pPr algn="ctr"/>
            <a:r>
              <a:rPr lang="en-US" b="1" dirty="0" smtClean="0">
                <a:solidFill>
                  <a:srgbClr val="042A45"/>
                </a:solidFill>
                <a:latin typeface="Franklin Gothic Book" pitchFamily="34" charset="0"/>
              </a:rPr>
              <a:t>Communication</a:t>
            </a:r>
          </a:p>
        </p:txBody>
      </p:sp>
      <p:cxnSp>
        <p:nvCxnSpPr>
          <p:cNvPr id="25" name="Straight Connector 24"/>
          <p:cNvCxnSpPr/>
          <p:nvPr/>
        </p:nvCxnSpPr>
        <p:spPr>
          <a:xfrm>
            <a:off x="7010400" y="1598739"/>
            <a:ext cx="292140" cy="458064"/>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010400" y="2056803"/>
            <a:ext cx="292140" cy="459856"/>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161537" y="1943249"/>
            <a:ext cx="1036438"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Maintenance</a:t>
            </a:r>
          </a:p>
        </p:txBody>
      </p:sp>
    </p:spTree>
    <p:extLst>
      <p:ext uri="{BB962C8B-B14F-4D97-AF65-F5344CB8AC3E}">
        <p14:creationId xmlns:p14="http://schemas.microsoft.com/office/powerpoint/2010/main" val="4210314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custDataLst>
              <p:tags r:id="rId1"/>
            </p:custDataLst>
          </p:nvPr>
        </p:nvSpPr>
        <p:spPr bwMode="auto">
          <a:xfrm>
            <a:off x="7378465" y="1608242"/>
            <a:ext cx="1460735"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Bridge Division reviews HBP fund balance</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Projects may be delayed / accelerated based on funds available and project eligibility</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Emergency projects may be added</a:t>
            </a:r>
            <a:endParaRPr lang="en-US" sz="1200" b="1" dirty="0">
              <a:solidFill>
                <a:schemeClr val="tx1"/>
              </a:solidFill>
              <a:latin typeface="Franklin Gothic Book" pitchFamily="34" charset="0"/>
              <a:cs typeface="Arial" pitchFamily="34" charset="0"/>
            </a:endParaRPr>
          </a:p>
        </p:txBody>
      </p:sp>
      <p:sp>
        <p:nvSpPr>
          <p:cNvPr id="28" name="Rectangle 27"/>
          <p:cNvSpPr/>
          <p:nvPr>
            <p:custDataLst>
              <p:tags r:id="rId2"/>
            </p:custDataLst>
          </p:nvPr>
        </p:nvSpPr>
        <p:spPr bwMode="auto">
          <a:xfrm>
            <a:off x="304801" y="1608242"/>
            <a:ext cx="1323350"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Inspect</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Classify</a:t>
            </a: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34" name="Rectangle 33"/>
          <p:cNvSpPr/>
          <p:nvPr>
            <p:custDataLst>
              <p:tags r:id="rId3"/>
            </p:custDataLst>
          </p:nvPr>
        </p:nvSpPr>
        <p:spPr bwMode="auto">
          <a:xfrm>
            <a:off x="1855403" y="1608242"/>
            <a:ext cx="1739851"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Distribution/ Notification of  Eligibility List</a:t>
            </a:r>
          </a:p>
          <a:p>
            <a:pPr marL="228600" indent="-228600">
              <a:spcAft>
                <a:spcPts val="600"/>
              </a:spcAft>
              <a:buAutoNum type="arabicPeriod"/>
            </a:pPr>
            <a:r>
              <a:rPr lang="en-US" sz="1200" b="1" dirty="0" smtClean="0">
                <a:solidFill>
                  <a:schemeClr val="accent4"/>
                </a:solidFill>
                <a:latin typeface="Franklin Gothic Book" pitchFamily="34" charset="0"/>
                <a:cs typeface="Arial" pitchFamily="34" charset="0"/>
              </a:rPr>
              <a:t>Districts and local officials work together to prioritize and rank candidate bridges  thus  determining which bridges should be submitted for  funding consideration</a:t>
            </a:r>
            <a:endParaRPr lang="en-US" sz="1200" b="1" dirty="0">
              <a:solidFill>
                <a:schemeClr val="tx1"/>
              </a:solidFill>
              <a:latin typeface="Franklin Gothic Book" pitchFamily="34" charset="0"/>
              <a:cs typeface="Arial" pitchFamily="34" charset="0"/>
            </a:endParaRPr>
          </a:p>
        </p:txBody>
      </p:sp>
      <p:sp>
        <p:nvSpPr>
          <p:cNvPr id="40" name="Rectangle 39"/>
          <p:cNvSpPr/>
          <p:nvPr>
            <p:custDataLst>
              <p:tags r:id="rId4"/>
            </p:custDataLst>
          </p:nvPr>
        </p:nvSpPr>
        <p:spPr bwMode="auto">
          <a:xfrm>
            <a:off x="3810000" y="1608243"/>
            <a:ext cx="1457408"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Districts submit bridge: priority, rank, and estimate for bridges that are to be considered   </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Bridge Division prioritizes</a:t>
            </a:r>
            <a:r>
              <a:rPr lang="en-US" sz="1200" b="1" dirty="0">
                <a:solidFill>
                  <a:schemeClr val="tx1"/>
                </a:solidFill>
                <a:latin typeface="Franklin Gothic Book" pitchFamily="34" charset="0"/>
                <a:cs typeface="Arial" pitchFamily="34" charset="0"/>
              </a:rPr>
              <a:t> </a:t>
            </a:r>
            <a:r>
              <a:rPr lang="en-US" sz="1200" b="1" dirty="0" smtClean="0">
                <a:solidFill>
                  <a:schemeClr val="tx1"/>
                </a:solidFill>
                <a:latin typeface="Franklin Gothic Book" pitchFamily="34" charset="0"/>
                <a:cs typeface="Arial" pitchFamily="34" charset="0"/>
              </a:rPr>
              <a:t>and ranks bridges submitted on a statewide basis</a:t>
            </a:r>
          </a:p>
        </p:txBody>
      </p:sp>
      <p:sp>
        <p:nvSpPr>
          <p:cNvPr id="46" name="Rectangle 45"/>
          <p:cNvSpPr/>
          <p:nvPr>
            <p:custDataLst>
              <p:tags r:id="rId5"/>
            </p:custDataLst>
          </p:nvPr>
        </p:nvSpPr>
        <p:spPr bwMode="auto">
          <a:xfrm>
            <a:off x="5486400" y="1608242"/>
            <a:ext cx="1460735" cy="21255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accent4"/>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accent4"/>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accent4"/>
                </a:solidFill>
                <a:latin typeface="Franklin Gothic Book" pitchFamily="34" charset="0"/>
                <a:cs typeface="Arial" pitchFamily="34" charset="0"/>
              </a:rPr>
              <a:t>Execute Advance Funding Agreement</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Begin project development</a:t>
            </a: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grpSp>
        <p:nvGrpSpPr>
          <p:cNvPr id="49" name="Group 48"/>
          <p:cNvGrpSpPr/>
          <p:nvPr/>
        </p:nvGrpSpPr>
        <p:grpSpPr>
          <a:xfrm>
            <a:off x="7302265" y="1066800"/>
            <a:ext cx="1536935" cy="1206634"/>
            <a:chOff x="333375" y="1060705"/>
            <a:chExt cx="2257425" cy="445767"/>
          </a:xfrm>
        </p:grpSpPr>
        <p:sp>
          <p:nvSpPr>
            <p:cNvPr id="50" name="Isosceles Triangle 49"/>
            <p:cNvSpPr/>
            <p:nvPr>
              <p:custDataLst>
                <p:tags r:id="rId24"/>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51" name="Pentagon 50"/>
            <p:cNvSpPr/>
            <p:nvPr>
              <p:custDataLst>
                <p:tags r:id="rId25"/>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Monthly Monitoring Process</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11</a:t>
            </a:fld>
            <a:endParaRPr lang="en-US" dirty="0"/>
          </a:p>
        </p:txBody>
      </p:sp>
      <p:sp>
        <p:nvSpPr>
          <p:cNvPr id="9" name="TextBox 8"/>
          <p:cNvSpPr txBox="1"/>
          <p:nvPr/>
        </p:nvSpPr>
        <p:spPr>
          <a:xfrm>
            <a:off x="1680875" y="620564"/>
            <a:ext cx="179772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2" name="TextBox 11"/>
          <p:cNvSpPr txBox="1"/>
          <p:nvPr/>
        </p:nvSpPr>
        <p:spPr>
          <a:xfrm>
            <a:off x="3653161" y="620564"/>
            <a:ext cx="161424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5" name="TextBox 14"/>
          <p:cNvSpPr txBox="1"/>
          <p:nvPr/>
        </p:nvSpPr>
        <p:spPr>
          <a:xfrm>
            <a:off x="135469" y="631440"/>
            <a:ext cx="142240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18" name="TextBox 17"/>
          <p:cNvSpPr txBox="1"/>
          <p:nvPr/>
        </p:nvSpPr>
        <p:spPr>
          <a:xfrm>
            <a:off x="7237053" y="620564"/>
            <a:ext cx="170973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22" name="Isosceles Triangle 21"/>
          <p:cNvSpPr/>
          <p:nvPr>
            <p:custDataLst>
              <p:tags r:id="rId6"/>
            </p:custDataLst>
          </p:nvPr>
        </p:nvSpPr>
        <p:spPr>
          <a:xfrm flipV="1">
            <a:off x="295193" y="4800600"/>
            <a:ext cx="1323350"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25" name="Group 24"/>
          <p:cNvGrpSpPr/>
          <p:nvPr/>
        </p:nvGrpSpPr>
        <p:grpSpPr>
          <a:xfrm>
            <a:off x="228600" y="1066800"/>
            <a:ext cx="1399551" cy="1206634"/>
            <a:chOff x="333375" y="1060705"/>
            <a:chExt cx="2257425" cy="445767"/>
          </a:xfrm>
        </p:grpSpPr>
        <p:sp>
          <p:nvSpPr>
            <p:cNvPr id="26" name="Isosceles Triangle 25"/>
            <p:cNvSpPr/>
            <p:nvPr>
              <p:custDataLst>
                <p:tags r:id="rId22"/>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27" name="Pentagon 26"/>
            <p:cNvSpPr/>
            <p:nvPr>
              <p:custDataLst>
                <p:tags r:id="rId23"/>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Inspections and Eligibility Process</a:t>
              </a:r>
            </a:p>
          </p:txBody>
        </p:sp>
      </p:grpSp>
      <p:sp>
        <p:nvSpPr>
          <p:cNvPr id="29" name="Rectangle 28"/>
          <p:cNvSpPr/>
          <p:nvPr>
            <p:custDataLst>
              <p:tags r:id="rId7"/>
            </p:custDataLst>
          </p:nvPr>
        </p:nvSpPr>
        <p:spPr bwMode="auto">
          <a:xfrm>
            <a:off x="321984" y="5029200"/>
            <a:ext cx="1327825"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200" b="1" dirty="0">
                <a:solidFill>
                  <a:schemeClr val="bg1"/>
                </a:solidFill>
                <a:latin typeface="Franklin Gothic Book" pitchFamily="34" charset="0"/>
                <a:cs typeface="Arial" pitchFamily="34" charset="0"/>
              </a:rPr>
              <a:t>Eligibility List for HBP</a:t>
            </a: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30" name="Isosceles Triangle 29"/>
          <p:cNvSpPr/>
          <p:nvPr>
            <p:custDataLst>
              <p:tags r:id="rId8"/>
            </p:custDataLst>
          </p:nvPr>
        </p:nvSpPr>
        <p:spPr>
          <a:xfrm flipV="1">
            <a:off x="1866397" y="4800600"/>
            <a:ext cx="171924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1" name="Group 30"/>
          <p:cNvGrpSpPr/>
          <p:nvPr/>
        </p:nvGrpSpPr>
        <p:grpSpPr>
          <a:xfrm>
            <a:off x="1752599" y="1066800"/>
            <a:ext cx="1842655" cy="1206634"/>
            <a:chOff x="333375" y="1060705"/>
            <a:chExt cx="2257425" cy="445767"/>
          </a:xfrm>
        </p:grpSpPr>
        <p:sp>
          <p:nvSpPr>
            <p:cNvPr id="32" name="Isosceles Triangle 31"/>
            <p:cNvSpPr/>
            <p:nvPr>
              <p:custDataLst>
                <p:tags r:id="rId20"/>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3" name="Pentagon 32"/>
            <p:cNvSpPr/>
            <p:nvPr>
              <p:custDataLst>
                <p:tags r:id="rId21"/>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Project Selection Process</a:t>
              </a:r>
            </a:p>
            <a:p>
              <a:endParaRPr lang="en-US" sz="1200" b="1" dirty="0" smtClean="0">
                <a:latin typeface="Franklin Gothic Book" pitchFamily="34" charset="0"/>
                <a:cs typeface="Arial" pitchFamily="34" charset="0"/>
              </a:endParaRPr>
            </a:p>
            <a:p>
              <a:pPr algn="ctr"/>
              <a:r>
                <a:rPr lang="en-US" sz="1200" b="1" dirty="0" smtClean="0">
                  <a:latin typeface="Franklin Gothic Book" pitchFamily="34" charset="0"/>
                  <a:cs typeface="Arial" pitchFamily="34" charset="0"/>
                </a:rPr>
                <a:t>   PART A</a:t>
              </a:r>
            </a:p>
          </p:txBody>
        </p:sp>
      </p:grpSp>
      <p:sp>
        <p:nvSpPr>
          <p:cNvPr id="35" name="Rectangle 34"/>
          <p:cNvSpPr/>
          <p:nvPr>
            <p:custDataLst>
              <p:tags r:id="rId9"/>
            </p:custDataLst>
          </p:nvPr>
        </p:nvSpPr>
        <p:spPr bwMode="auto">
          <a:xfrm>
            <a:off x="1877062" y="5029200"/>
            <a:ext cx="1739851"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200" b="1" dirty="0" smtClean="0">
                <a:solidFill>
                  <a:schemeClr val="bg1"/>
                </a:solidFill>
                <a:latin typeface="Franklin Gothic Book" pitchFamily="34" charset="0"/>
                <a:cs typeface="Arial" pitchFamily="34" charset="0"/>
              </a:rPr>
              <a:t>District Proposed Project Lists </a:t>
            </a:r>
            <a:endParaRPr lang="en-US" sz="1200"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36" name="Isosceles Triangle 35"/>
          <p:cNvSpPr/>
          <p:nvPr>
            <p:custDataLst>
              <p:tags r:id="rId10"/>
            </p:custDataLst>
          </p:nvPr>
        </p:nvSpPr>
        <p:spPr>
          <a:xfrm flipV="1">
            <a:off x="3800392" y="4800600"/>
            <a:ext cx="1457408"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7" name="Group 36"/>
          <p:cNvGrpSpPr/>
          <p:nvPr/>
        </p:nvGrpSpPr>
        <p:grpSpPr>
          <a:xfrm>
            <a:off x="3733800" y="1066800"/>
            <a:ext cx="1536935" cy="1206634"/>
            <a:chOff x="333375" y="1060705"/>
            <a:chExt cx="2257425" cy="445767"/>
          </a:xfrm>
        </p:grpSpPr>
        <p:sp>
          <p:nvSpPr>
            <p:cNvPr id="38" name="Isosceles Triangle 37"/>
            <p:cNvSpPr/>
            <p:nvPr>
              <p:custDataLst>
                <p:tags r:id="rId18"/>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9" name="Pentagon 38"/>
            <p:cNvSpPr/>
            <p:nvPr>
              <p:custDataLst>
                <p:tags r:id="rId19"/>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Project Selection Process</a:t>
              </a:r>
            </a:p>
            <a:p>
              <a:endParaRPr lang="en-US" sz="1200" b="1" dirty="0">
                <a:latin typeface="Franklin Gothic Book" pitchFamily="34" charset="0"/>
                <a:cs typeface="Arial" pitchFamily="34" charset="0"/>
              </a:endParaRPr>
            </a:p>
            <a:p>
              <a:pPr algn="ctr"/>
              <a:r>
                <a:rPr lang="en-US" sz="1200" b="1" dirty="0" smtClean="0">
                  <a:latin typeface="Franklin Gothic Book" pitchFamily="34" charset="0"/>
                  <a:cs typeface="Arial" pitchFamily="34" charset="0"/>
                </a:rPr>
                <a:t>PART B</a:t>
              </a:r>
            </a:p>
          </p:txBody>
        </p:sp>
      </p:grpSp>
      <p:sp>
        <p:nvSpPr>
          <p:cNvPr id="41" name="Rectangle 40"/>
          <p:cNvSpPr/>
          <p:nvPr>
            <p:custDataLst>
              <p:tags r:id="rId11"/>
            </p:custDataLst>
          </p:nvPr>
        </p:nvSpPr>
        <p:spPr bwMode="auto">
          <a:xfrm>
            <a:off x="3827184" y="5029200"/>
            <a:ext cx="1461883"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200" b="1" dirty="0" smtClean="0">
                <a:solidFill>
                  <a:schemeClr val="bg1"/>
                </a:solidFill>
                <a:latin typeface="Franklin Gothic Book" pitchFamily="34" charset="0"/>
                <a:cs typeface="Arial" pitchFamily="34" charset="0"/>
              </a:rPr>
              <a:t>Statewide List of Funded Bridge Projects</a:t>
            </a: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42" name="Isosceles Triangle 41"/>
          <p:cNvSpPr/>
          <p:nvPr>
            <p:custDataLst>
              <p:tags r:id="rId12"/>
            </p:custDataLst>
          </p:nvPr>
        </p:nvSpPr>
        <p:spPr>
          <a:xfrm flipV="1">
            <a:off x="5503584" y="3810000"/>
            <a:ext cx="1358891"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3" name="Group 42"/>
          <p:cNvGrpSpPr/>
          <p:nvPr/>
        </p:nvGrpSpPr>
        <p:grpSpPr>
          <a:xfrm>
            <a:off x="5410200" y="1066800"/>
            <a:ext cx="1536935" cy="1206634"/>
            <a:chOff x="333375" y="1060705"/>
            <a:chExt cx="2257425" cy="445767"/>
          </a:xfrm>
        </p:grpSpPr>
        <p:sp>
          <p:nvSpPr>
            <p:cNvPr id="44" name="Isosceles Triangle 43"/>
            <p:cNvSpPr/>
            <p:nvPr>
              <p:custDataLst>
                <p:tags r:id="rId16"/>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5" name="Pentagon 44"/>
            <p:cNvSpPr/>
            <p:nvPr>
              <p:custDataLst>
                <p:tags r:id="rId17"/>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Project Development Process</a:t>
              </a:r>
            </a:p>
          </p:txBody>
        </p:sp>
      </p:grpSp>
      <p:sp>
        <p:nvSpPr>
          <p:cNvPr id="47" name="Rectangle 46"/>
          <p:cNvSpPr/>
          <p:nvPr>
            <p:custDataLst>
              <p:tags r:id="rId13"/>
            </p:custDataLst>
          </p:nvPr>
        </p:nvSpPr>
        <p:spPr bwMode="auto">
          <a:xfrm>
            <a:off x="5481925" y="4038600"/>
            <a:ext cx="1465210" cy="22098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smtClean="0">
                <a:solidFill>
                  <a:schemeClr val="accent6"/>
                </a:solidFill>
                <a:latin typeface="Franklin Gothic Book" pitchFamily="34" charset="0"/>
                <a:cs typeface="Arial" pitchFamily="34" charset="0"/>
              </a:rPr>
              <a:t>RESULTS:</a:t>
            </a:r>
            <a:endParaRPr lang="en-US" sz="1400" b="1" dirty="0">
              <a:solidFill>
                <a:schemeClr val="accent6"/>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A.   </a:t>
            </a:r>
            <a:r>
              <a:rPr lang="en-US" sz="1200" b="1" dirty="0" smtClean="0">
                <a:solidFill>
                  <a:schemeClr val="bg1"/>
                </a:solidFill>
                <a:latin typeface="Franklin Gothic Book" pitchFamily="34" charset="0"/>
                <a:cs typeface="Arial" pitchFamily="34" charset="0"/>
              </a:rPr>
              <a:t>Projects proceed as programmed</a:t>
            </a:r>
          </a:p>
          <a:p>
            <a:pPr marL="91440">
              <a:buClr>
                <a:schemeClr val="bg1"/>
              </a:buClr>
            </a:pPr>
            <a:endParaRPr lang="en-US" sz="800" b="1" dirty="0" smtClean="0">
              <a:solidFill>
                <a:schemeClr val="bg1"/>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B.  </a:t>
            </a:r>
            <a:r>
              <a:rPr lang="en-US" sz="1200" b="1" dirty="0" smtClean="0">
                <a:solidFill>
                  <a:schemeClr val="bg1"/>
                </a:solidFill>
                <a:latin typeface="Franklin Gothic Book" pitchFamily="34" charset="0"/>
                <a:cs typeface="Arial" pitchFamily="34" charset="0"/>
              </a:rPr>
              <a:t>Project schedules may change</a:t>
            </a:r>
          </a:p>
          <a:p>
            <a:pPr marL="91440">
              <a:buClr>
                <a:schemeClr val="bg1"/>
              </a:buClr>
            </a:pPr>
            <a:endParaRPr lang="en-US" sz="800" b="1" dirty="0" smtClean="0">
              <a:solidFill>
                <a:schemeClr val="bg1"/>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C.  </a:t>
            </a:r>
            <a:r>
              <a:rPr lang="en-US" sz="1200" b="1" dirty="0" smtClean="0">
                <a:solidFill>
                  <a:schemeClr val="bg1"/>
                </a:solidFill>
                <a:latin typeface="Franklin Gothic Book" pitchFamily="34" charset="0"/>
                <a:cs typeface="Arial" pitchFamily="34" charset="0"/>
              </a:rPr>
              <a:t>Communication between TxDOT &amp; local entity </a:t>
            </a:r>
            <a:endParaRPr lang="en-US" sz="1200"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48" name="Isosceles Triangle 47"/>
          <p:cNvSpPr/>
          <p:nvPr>
            <p:custDataLst>
              <p:tags r:id="rId14"/>
            </p:custDataLst>
          </p:nvPr>
        </p:nvSpPr>
        <p:spPr>
          <a:xfrm flipV="1">
            <a:off x="7358723" y="4800600"/>
            <a:ext cx="146638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53" name="Rectangle 52"/>
          <p:cNvSpPr/>
          <p:nvPr>
            <p:custDataLst>
              <p:tags r:id="rId15"/>
            </p:custDataLst>
          </p:nvPr>
        </p:nvSpPr>
        <p:spPr bwMode="auto">
          <a:xfrm>
            <a:off x="7373990" y="5029200"/>
            <a:ext cx="1465210" cy="1219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200" b="1" dirty="0" smtClean="0">
                <a:solidFill>
                  <a:schemeClr val="bg1"/>
                </a:solidFill>
                <a:latin typeface="Franklin Gothic Book" pitchFamily="34" charset="0"/>
                <a:cs typeface="Arial" pitchFamily="34" charset="0"/>
              </a:rPr>
              <a:t>Adjustment of Statewide List of Funded Bridge Projects to uphold fiscal constraints</a:t>
            </a:r>
            <a:endParaRPr lang="en-US" sz="1200"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2215785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custDataLst>
              <p:tags r:id="rId1"/>
            </p:custDataLst>
          </p:nvPr>
        </p:nvSpPr>
        <p:spPr bwMode="auto">
          <a:xfrm>
            <a:off x="304801" y="1608242"/>
            <a:ext cx="1323350"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Inspect</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Classify</a:t>
            </a: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34" name="Rectangle 33"/>
          <p:cNvSpPr/>
          <p:nvPr>
            <p:custDataLst>
              <p:tags r:id="rId2"/>
            </p:custDataLst>
          </p:nvPr>
        </p:nvSpPr>
        <p:spPr bwMode="auto">
          <a:xfrm>
            <a:off x="1855403" y="1608242"/>
            <a:ext cx="1739851"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Distribution/ Notification of  Eligibility List</a:t>
            </a: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Districts and local officials work together to prioritize and rank candidate bridges  thus  determining which bridges should be submitted for  funding consideration</a:t>
            </a:r>
            <a:endParaRPr lang="en-US" sz="1200" dirty="0">
              <a:solidFill>
                <a:schemeClr val="tx1"/>
              </a:solidFill>
              <a:latin typeface="Franklin Gothic Book" pitchFamily="34" charset="0"/>
              <a:cs typeface="Arial" pitchFamily="34" charset="0"/>
            </a:endParaRPr>
          </a:p>
        </p:txBody>
      </p:sp>
      <p:sp>
        <p:nvSpPr>
          <p:cNvPr id="40" name="Rectangle 39"/>
          <p:cNvSpPr/>
          <p:nvPr>
            <p:custDataLst>
              <p:tags r:id="rId3"/>
            </p:custDataLst>
          </p:nvPr>
        </p:nvSpPr>
        <p:spPr bwMode="auto">
          <a:xfrm>
            <a:off x="3810000" y="1608243"/>
            <a:ext cx="1457408"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Districts submit bridge: priority, rank, and estimate for bridges that are to be considered   </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prioritizes</a:t>
            </a:r>
            <a:r>
              <a:rPr lang="en-US" sz="1200" dirty="0">
                <a:solidFill>
                  <a:schemeClr val="tx1"/>
                </a:solidFill>
                <a:latin typeface="Franklin Gothic Book" pitchFamily="34" charset="0"/>
                <a:cs typeface="Arial" pitchFamily="34" charset="0"/>
              </a:rPr>
              <a:t> </a:t>
            </a:r>
            <a:r>
              <a:rPr lang="en-US" sz="1200" dirty="0" smtClean="0">
                <a:solidFill>
                  <a:schemeClr val="tx1"/>
                </a:solidFill>
                <a:latin typeface="Franklin Gothic Book" pitchFamily="34" charset="0"/>
                <a:cs typeface="Arial" pitchFamily="34" charset="0"/>
              </a:rPr>
              <a:t>and ranks bridges submitted on a statewide basis</a:t>
            </a:r>
          </a:p>
        </p:txBody>
      </p:sp>
      <p:sp>
        <p:nvSpPr>
          <p:cNvPr id="46" name="Rectangle 45"/>
          <p:cNvSpPr/>
          <p:nvPr>
            <p:custDataLst>
              <p:tags r:id="rId4"/>
            </p:custDataLst>
          </p:nvPr>
        </p:nvSpPr>
        <p:spPr bwMode="auto">
          <a:xfrm>
            <a:off x="5486400" y="1608242"/>
            <a:ext cx="1460735" cy="21255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accent4"/>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accent4"/>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Execute Advance Funding Agreement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Begin project development</a:t>
            </a:r>
            <a:endParaRPr lang="en-US" sz="1200"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52" name="Rectangle 51"/>
          <p:cNvSpPr/>
          <p:nvPr>
            <p:custDataLst>
              <p:tags r:id="rId5"/>
            </p:custDataLst>
          </p:nvPr>
        </p:nvSpPr>
        <p:spPr bwMode="auto">
          <a:xfrm>
            <a:off x="7378465" y="1608242"/>
            <a:ext cx="1460735"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reviews HBP fund balance</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Projects may be delayed / accelerated based on funds available and project eligibility</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Emergency projects may be added</a:t>
            </a:r>
            <a:endParaRPr lang="en-US" sz="1200" dirty="0">
              <a:solidFill>
                <a:schemeClr val="tx1"/>
              </a:solidFill>
              <a:latin typeface="Franklin Gothic Book" pitchFamily="34" charset="0"/>
              <a:cs typeface="Arial" pitchFamily="34" charset="0"/>
            </a:endParaRPr>
          </a:p>
        </p:txBody>
      </p:sp>
      <p:sp>
        <p:nvSpPr>
          <p:cNvPr id="2" name="Title 1"/>
          <p:cNvSpPr>
            <a:spLocks noGrp="1"/>
          </p:cNvSpPr>
          <p:nvPr>
            <p:ph type="title"/>
          </p:nvPr>
        </p:nvSpPr>
        <p:spPr/>
        <p:txBody>
          <a:bodyPr/>
          <a:lstStyle/>
          <a:p>
            <a:r>
              <a:rPr lang="en-US" dirty="0" smtClean="0"/>
              <a:t>Programming Process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12</a:t>
            </a:fld>
            <a:endParaRPr lang="en-US" dirty="0"/>
          </a:p>
        </p:txBody>
      </p:sp>
      <p:sp>
        <p:nvSpPr>
          <p:cNvPr id="9" name="TextBox 8"/>
          <p:cNvSpPr txBox="1"/>
          <p:nvPr/>
        </p:nvSpPr>
        <p:spPr>
          <a:xfrm>
            <a:off x="1680875" y="620564"/>
            <a:ext cx="179772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2" name="TextBox 11"/>
          <p:cNvSpPr txBox="1"/>
          <p:nvPr/>
        </p:nvSpPr>
        <p:spPr>
          <a:xfrm>
            <a:off x="3653161" y="620564"/>
            <a:ext cx="161424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5" name="TextBox 14"/>
          <p:cNvSpPr txBox="1"/>
          <p:nvPr/>
        </p:nvSpPr>
        <p:spPr>
          <a:xfrm>
            <a:off x="135469" y="631440"/>
            <a:ext cx="142240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18" name="TextBox 17"/>
          <p:cNvSpPr txBox="1"/>
          <p:nvPr/>
        </p:nvSpPr>
        <p:spPr>
          <a:xfrm>
            <a:off x="7237053" y="620564"/>
            <a:ext cx="170973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22" name="Isosceles Triangle 21"/>
          <p:cNvSpPr/>
          <p:nvPr>
            <p:custDataLst>
              <p:tags r:id="rId6"/>
            </p:custDataLst>
          </p:nvPr>
        </p:nvSpPr>
        <p:spPr>
          <a:xfrm flipV="1">
            <a:off x="295193" y="4800600"/>
            <a:ext cx="1323350"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25" name="Group 24"/>
          <p:cNvGrpSpPr/>
          <p:nvPr/>
        </p:nvGrpSpPr>
        <p:grpSpPr>
          <a:xfrm>
            <a:off x="228600" y="1066800"/>
            <a:ext cx="1399551" cy="1206634"/>
            <a:chOff x="333375" y="1060705"/>
            <a:chExt cx="2257425" cy="445767"/>
          </a:xfrm>
        </p:grpSpPr>
        <p:sp>
          <p:nvSpPr>
            <p:cNvPr id="26" name="Isosceles Triangle 25"/>
            <p:cNvSpPr/>
            <p:nvPr>
              <p:custDataLst>
                <p:tags r:id="rId24"/>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27" name="Pentagon 26"/>
            <p:cNvSpPr/>
            <p:nvPr>
              <p:custDataLst>
                <p:tags r:id="rId25"/>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Inspections and Eligibility Process</a:t>
              </a:r>
            </a:p>
          </p:txBody>
        </p:sp>
      </p:grpSp>
      <p:sp>
        <p:nvSpPr>
          <p:cNvPr id="29" name="Rectangle 28"/>
          <p:cNvSpPr/>
          <p:nvPr>
            <p:custDataLst>
              <p:tags r:id="rId7"/>
            </p:custDataLst>
          </p:nvPr>
        </p:nvSpPr>
        <p:spPr bwMode="auto">
          <a:xfrm>
            <a:off x="321984" y="5029200"/>
            <a:ext cx="1327825"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400" b="1" dirty="0">
                <a:solidFill>
                  <a:schemeClr val="bg1"/>
                </a:solidFill>
                <a:latin typeface="Franklin Gothic Book" pitchFamily="34" charset="0"/>
                <a:cs typeface="Arial" pitchFamily="34" charset="0"/>
              </a:rPr>
              <a:t>Eligibility List for HBP</a:t>
            </a: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30" name="Isosceles Triangle 29"/>
          <p:cNvSpPr/>
          <p:nvPr>
            <p:custDataLst>
              <p:tags r:id="rId8"/>
            </p:custDataLst>
          </p:nvPr>
        </p:nvSpPr>
        <p:spPr>
          <a:xfrm flipV="1">
            <a:off x="1866397" y="4800600"/>
            <a:ext cx="171924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1" name="Group 30"/>
          <p:cNvGrpSpPr/>
          <p:nvPr/>
        </p:nvGrpSpPr>
        <p:grpSpPr>
          <a:xfrm>
            <a:off x="1752599" y="1066800"/>
            <a:ext cx="1842655" cy="1206634"/>
            <a:chOff x="333375" y="1060705"/>
            <a:chExt cx="2257425" cy="445767"/>
          </a:xfrm>
        </p:grpSpPr>
        <p:sp>
          <p:nvSpPr>
            <p:cNvPr id="32" name="Isosceles Triangle 31"/>
            <p:cNvSpPr/>
            <p:nvPr>
              <p:custDataLst>
                <p:tags r:id="rId22"/>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3" name="Pentagon 32"/>
            <p:cNvSpPr/>
            <p:nvPr>
              <p:custDataLst>
                <p:tags r:id="rId23"/>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smtClean="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   PART A</a:t>
              </a:r>
            </a:p>
          </p:txBody>
        </p:sp>
      </p:grpSp>
      <p:sp>
        <p:nvSpPr>
          <p:cNvPr id="35" name="Rectangle 34"/>
          <p:cNvSpPr/>
          <p:nvPr>
            <p:custDataLst>
              <p:tags r:id="rId9"/>
            </p:custDataLst>
          </p:nvPr>
        </p:nvSpPr>
        <p:spPr bwMode="auto">
          <a:xfrm>
            <a:off x="1877062" y="5029200"/>
            <a:ext cx="1739851"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District Proposed Project Lists </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36" name="Isosceles Triangle 35"/>
          <p:cNvSpPr/>
          <p:nvPr>
            <p:custDataLst>
              <p:tags r:id="rId10"/>
            </p:custDataLst>
          </p:nvPr>
        </p:nvSpPr>
        <p:spPr>
          <a:xfrm flipV="1">
            <a:off x="3800392" y="4800600"/>
            <a:ext cx="1457408"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7" name="Group 36"/>
          <p:cNvGrpSpPr/>
          <p:nvPr/>
        </p:nvGrpSpPr>
        <p:grpSpPr>
          <a:xfrm>
            <a:off x="3733800" y="1066800"/>
            <a:ext cx="1536935" cy="1206634"/>
            <a:chOff x="333375" y="1060705"/>
            <a:chExt cx="2257425" cy="445767"/>
          </a:xfrm>
        </p:grpSpPr>
        <p:sp>
          <p:nvSpPr>
            <p:cNvPr id="38" name="Isosceles Triangle 37"/>
            <p:cNvSpPr/>
            <p:nvPr>
              <p:custDataLst>
                <p:tags r:id="rId20"/>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9" name="Pentagon 38"/>
            <p:cNvSpPr/>
            <p:nvPr>
              <p:custDataLst>
                <p:tags r:id="rId21"/>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PART B</a:t>
              </a:r>
            </a:p>
          </p:txBody>
        </p:sp>
      </p:grpSp>
      <p:sp>
        <p:nvSpPr>
          <p:cNvPr id="41" name="Rectangle 40"/>
          <p:cNvSpPr/>
          <p:nvPr>
            <p:custDataLst>
              <p:tags r:id="rId11"/>
            </p:custDataLst>
          </p:nvPr>
        </p:nvSpPr>
        <p:spPr bwMode="auto">
          <a:xfrm>
            <a:off x="3827184" y="5029200"/>
            <a:ext cx="1461883"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Statewide List of Funded Bridge Projects</a:t>
            </a: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2" name="Isosceles Triangle 41"/>
          <p:cNvSpPr/>
          <p:nvPr>
            <p:custDataLst>
              <p:tags r:id="rId12"/>
            </p:custDataLst>
          </p:nvPr>
        </p:nvSpPr>
        <p:spPr>
          <a:xfrm flipV="1">
            <a:off x="5503584" y="3810000"/>
            <a:ext cx="1358891"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3" name="Group 42"/>
          <p:cNvGrpSpPr/>
          <p:nvPr/>
        </p:nvGrpSpPr>
        <p:grpSpPr>
          <a:xfrm>
            <a:off x="5410200" y="1066800"/>
            <a:ext cx="1536935" cy="1206634"/>
            <a:chOff x="333375" y="1060705"/>
            <a:chExt cx="2257425" cy="445767"/>
          </a:xfrm>
        </p:grpSpPr>
        <p:sp>
          <p:nvSpPr>
            <p:cNvPr id="44" name="Isosceles Triangle 43"/>
            <p:cNvSpPr/>
            <p:nvPr>
              <p:custDataLst>
                <p:tags r:id="rId18"/>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5" name="Pentagon 44"/>
            <p:cNvSpPr/>
            <p:nvPr>
              <p:custDataLst>
                <p:tags r:id="rId19"/>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Development Process</a:t>
              </a:r>
            </a:p>
          </p:txBody>
        </p:sp>
      </p:grpSp>
      <p:sp>
        <p:nvSpPr>
          <p:cNvPr id="47" name="Rectangle 46"/>
          <p:cNvSpPr/>
          <p:nvPr>
            <p:custDataLst>
              <p:tags r:id="rId13"/>
            </p:custDataLst>
          </p:nvPr>
        </p:nvSpPr>
        <p:spPr bwMode="auto">
          <a:xfrm>
            <a:off x="5481925" y="4038600"/>
            <a:ext cx="1465210" cy="22098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smtClean="0">
                <a:solidFill>
                  <a:schemeClr val="accent6"/>
                </a:solidFill>
                <a:latin typeface="Franklin Gothic Book" pitchFamily="34" charset="0"/>
                <a:cs typeface="Arial" pitchFamily="34" charset="0"/>
              </a:rPr>
              <a:t>RESULTS:</a:t>
            </a:r>
            <a:endParaRPr lang="en-US" sz="1400" dirty="0">
              <a:solidFill>
                <a:schemeClr val="accent6"/>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A.   </a:t>
            </a:r>
            <a:r>
              <a:rPr lang="en-US" sz="1200" dirty="0" smtClean="0">
                <a:solidFill>
                  <a:schemeClr val="bg1"/>
                </a:solidFill>
                <a:latin typeface="Franklin Gothic Book" pitchFamily="34" charset="0"/>
                <a:cs typeface="Arial" pitchFamily="34" charset="0"/>
              </a:rPr>
              <a:t>Projects proceed as programmed</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B.  </a:t>
            </a:r>
            <a:r>
              <a:rPr lang="en-US" sz="1200" dirty="0" smtClean="0">
                <a:solidFill>
                  <a:schemeClr val="bg1"/>
                </a:solidFill>
                <a:latin typeface="Franklin Gothic Book" pitchFamily="34" charset="0"/>
                <a:cs typeface="Arial" pitchFamily="34" charset="0"/>
              </a:rPr>
              <a:t>Project schedules may change</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C.  </a:t>
            </a:r>
            <a:r>
              <a:rPr lang="en-US" sz="1200" dirty="0" smtClean="0">
                <a:solidFill>
                  <a:schemeClr val="bg1"/>
                </a:solidFill>
                <a:latin typeface="Franklin Gothic Book" pitchFamily="34" charset="0"/>
                <a:cs typeface="Arial" pitchFamily="34" charset="0"/>
              </a:rPr>
              <a:t>Communication between TxDOT &amp; local entity </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8" name="Isosceles Triangle 47"/>
          <p:cNvSpPr/>
          <p:nvPr>
            <p:custDataLst>
              <p:tags r:id="rId14"/>
            </p:custDataLst>
          </p:nvPr>
        </p:nvSpPr>
        <p:spPr>
          <a:xfrm flipV="1">
            <a:off x="7358723" y="4800600"/>
            <a:ext cx="146638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9" name="Group 48"/>
          <p:cNvGrpSpPr/>
          <p:nvPr/>
        </p:nvGrpSpPr>
        <p:grpSpPr>
          <a:xfrm>
            <a:off x="7302265" y="1066800"/>
            <a:ext cx="1536935" cy="1206634"/>
            <a:chOff x="333375" y="1060705"/>
            <a:chExt cx="2257425" cy="445767"/>
          </a:xfrm>
        </p:grpSpPr>
        <p:sp>
          <p:nvSpPr>
            <p:cNvPr id="50" name="Isosceles Triangle 49"/>
            <p:cNvSpPr/>
            <p:nvPr>
              <p:custDataLst>
                <p:tags r:id="rId16"/>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51" name="Pentagon 50"/>
            <p:cNvSpPr/>
            <p:nvPr>
              <p:custDataLst>
                <p:tags r:id="rId17"/>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Monthly Monitoring Process</a:t>
              </a:r>
            </a:p>
          </p:txBody>
        </p:sp>
      </p:grpSp>
      <p:sp>
        <p:nvSpPr>
          <p:cNvPr id="53" name="Rectangle 52"/>
          <p:cNvSpPr/>
          <p:nvPr>
            <p:custDataLst>
              <p:tags r:id="rId15"/>
            </p:custDataLst>
          </p:nvPr>
        </p:nvSpPr>
        <p:spPr bwMode="auto">
          <a:xfrm>
            <a:off x="7373990" y="5029200"/>
            <a:ext cx="1465210" cy="1219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Adjustment of Statewide List of Funded Bridge Projects to uphold fiscal constraints</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758883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1162048"/>
            <a:ext cx="4815841" cy="5086352"/>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1700" dirty="0" smtClean="0">
              <a:solidFill>
                <a:schemeClr val="accent4"/>
              </a:solidFill>
            </a:endParaRPr>
          </a:p>
          <a:p>
            <a:pPr>
              <a:buClr>
                <a:schemeClr val="accent4"/>
              </a:buClr>
            </a:pPr>
            <a:r>
              <a:rPr lang="en-US" sz="1700" dirty="0" smtClean="0">
                <a:solidFill>
                  <a:schemeClr val="accent4"/>
                </a:solidFill>
              </a:rPr>
              <a:t>Basis by which bridge programming is set upon</a:t>
            </a:r>
          </a:p>
          <a:p>
            <a:pPr>
              <a:buClr>
                <a:schemeClr val="accent4"/>
              </a:buClr>
            </a:pPr>
            <a:r>
              <a:rPr lang="en-US" sz="1700" dirty="0" smtClean="0">
                <a:solidFill>
                  <a:schemeClr val="accent4"/>
                </a:solidFill>
              </a:rPr>
              <a:t>All publicly owned vehicular bridges are inspected at 24 months intervals (some more frequently)</a:t>
            </a:r>
          </a:p>
          <a:p>
            <a:pPr>
              <a:buClr>
                <a:schemeClr val="accent4"/>
              </a:buClr>
            </a:pPr>
            <a:r>
              <a:rPr lang="en-US" sz="1700" dirty="0" smtClean="0">
                <a:solidFill>
                  <a:schemeClr val="accent4"/>
                </a:solidFill>
              </a:rPr>
              <a:t>Inspections must meet federal standards and reported to FHWA</a:t>
            </a:r>
          </a:p>
          <a:p>
            <a:pPr>
              <a:buClr>
                <a:schemeClr val="accent4"/>
              </a:buClr>
            </a:pPr>
            <a:endParaRPr lang="en-US" sz="1000" dirty="0" smtClean="0">
              <a:solidFill>
                <a:schemeClr val="accent4"/>
              </a:solidFill>
            </a:endParaRPr>
          </a:p>
          <a:p>
            <a:pPr>
              <a:buClr>
                <a:schemeClr val="accent4"/>
              </a:buClr>
            </a:pPr>
            <a:r>
              <a:rPr lang="en-US" sz="1700" dirty="0" smtClean="0">
                <a:solidFill>
                  <a:schemeClr val="accent4"/>
                </a:solidFill>
              </a:rPr>
              <a:t>Structurally Deficient (SD)</a:t>
            </a:r>
          </a:p>
          <a:p>
            <a:pPr>
              <a:buClr>
                <a:schemeClr val="accent4"/>
              </a:buClr>
            </a:pPr>
            <a:r>
              <a:rPr lang="en-US" sz="1700" dirty="0" smtClean="0">
                <a:solidFill>
                  <a:schemeClr val="accent4"/>
                </a:solidFill>
              </a:rPr>
              <a:t>Functionally Obsolete (FO)</a:t>
            </a:r>
          </a:p>
          <a:p>
            <a:pPr>
              <a:buClr>
                <a:schemeClr val="accent4"/>
              </a:buClr>
            </a:pPr>
            <a:r>
              <a:rPr lang="en-US" sz="1700" dirty="0" smtClean="0">
                <a:solidFill>
                  <a:schemeClr val="accent4"/>
                </a:solidFill>
              </a:rPr>
              <a:t>Sufficiency Rating (23 CFR 650.409)</a:t>
            </a:r>
          </a:p>
          <a:p>
            <a:endParaRPr lang="en-US" sz="1000" dirty="0" smtClean="0">
              <a:solidFill>
                <a:schemeClr val="accent4"/>
              </a:solidFill>
            </a:endParaRPr>
          </a:p>
          <a:p>
            <a:pPr>
              <a:buClr>
                <a:schemeClr val="accent4"/>
              </a:buClr>
            </a:pPr>
            <a:r>
              <a:rPr lang="en-US" sz="1700" dirty="0" smtClean="0">
                <a:solidFill>
                  <a:schemeClr val="accent4"/>
                </a:solidFill>
              </a:rPr>
              <a:t>Eligibility </a:t>
            </a:r>
            <a:r>
              <a:rPr lang="en-US" sz="1700" dirty="0">
                <a:solidFill>
                  <a:schemeClr val="accent4"/>
                </a:solidFill>
              </a:rPr>
              <a:t>Requirements</a:t>
            </a:r>
          </a:p>
          <a:p>
            <a:pPr marL="0" indent="0" algn="ctr">
              <a:buNone/>
            </a:pPr>
            <a:r>
              <a:rPr lang="en-US" sz="1600" b="1" dirty="0" smtClean="0"/>
              <a:t>Structurally Deficient or Functionally Obsolete</a:t>
            </a:r>
          </a:p>
          <a:p>
            <a:pPr marL="0" indent="0" algn="ctr">
              <a:buNone/>
            </a:pPr>
            <a:r>
              <a:rPr lang="en-US" sz="2800" b="1" dirty="0" smtClean="0">
                <a:solidFill>
                  <a:schemeClr val="accent5"/>
                </a:solidFill>
              </a:rPr>
              <a:t>And</a:t>
            </a:r>
          </a:p>
          <a:p>
            <a:pPr marL="0" indent="0" algn="ctr">
              <a:buNone/>
            </a:pPr>
            <a:r>
              <a:rPr lang="en-US" sz="1600" b="1" dirty="0" smtClean="0"/>
              <a:t>Sufficiency Rating </a:t>
            </a:r>
            <a:r>
              <a:rPr lang="en-US" sz="1600" b="1" u="sng" dirty="0" smtClean="0"/>
              <a:t>&lt;</a:t>
            </a:r>
            <a:r>
              <a:rPr lang="en-US" sz="1600" b="1" dirty="0" smtClean="0"/>
              <a:t> 80</a:t>
            </a:r>
          </a:p>
          <a:p>
            <a:pPr marL="0" indent="0" algn="ctr">
              <a:buNone/>
            </a:pPr>
            <a:r>
              <a:rPr lang="en-US" sz="1400" dirty="0" smtClean="0"/>
              <a:t>(FHWA calculation)</a:t>
            </a:r>
          </a:p>
          <a:p>
            <a:pPr lvl="1"/>
            <a:endParaRPr lang="en-US" sz="1200" dirty="0" smtClean="0"/>
          </a:p>
          <a:p>
            <a:pPr marL="284162" lvl="1" indent="0">
              <a:buFont typeface="Arial" pitchFamily="34" charset="0"/>
              <a:buNone/>
            </a:pPr>
            <a:endParaRPr lang="en-US" dirty="0" smtClean="0"/>
          </a:p>
          <a:p>
            <a:pPr lvl="1"/>
            <a:endParaRPr lang="en-US" dirty="0" smtClean="0"/>
          </a:p>
        </p:txBody>
      </p:sp>
      <p:grpSp>
        <p:nvGrpSpPr>
          <p:cNvPr id="39" name="Group 41"/>
          <p:cNvGrpSpPr/>
          <p:nvPr/>
        </p:nvGrpSpPr>
        <p:grpSpPr>
          <a:xfrm>
            <a:off x="3886200" y="944347"/>
            <a:ext cx="3171825" cy="491487"/>
            <a:chOff x="195266" y="862018"/>
            <a:chExt cx="3171825" cy="491487"/>
          </a:xfrm>
        </p:grpSpPr>
        <p:sp>
          <p:nvSpPr>
            <p:cNvPr id="40" name="Isosceles Triangle 39"/>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4"/>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Inspections and Eligibility</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13</a:t>
            </a:fld>
            <a:endParaRPr lang="en-US" dirty="0"/>
          </a:p>
        </p:txBody>
      </p:sp>
      <p:sp>
        <p:nvSpPr>
          <p:cNvPr id="23" name="Freeform 22"/>
          <p:cNvSpPr/>
          <p:nvPr/>
        </p:nvSpPr>
        <p:spPr>
          <a:xfrm>
            <a:off x="381001" y="1260053"/>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Book" pitchFamily="34" charset="0"/>
                <a:cs typeface="Arial" pitchFamily="34" charset="0"/>
              </a:rPr>
              <a:t>Inspection</a:t>
            </a:r>
          </a:p>
        </p:txBody>
      </p:sp>
      <p:sp>
        <p:nvSpPr>
          <p:cNvPr id="26" name="Freeform 25"/>
          <p:cNvSpPr/>
          <p:nvPr/>
        </p:nvSpPr>
        <p:spPr>
          <a:xfrm>
            <a:off x="381001" y="3048469"/>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Book" pitchFamily="34" charset="0"/>
                <a:cs typeface="Arial" pitchFamily="34" charset="0"/>
              </a:rPr>
              <a:t>Classification</a:t>
            </a:r>
          </a:p>
        </p:txBody>
      </p:sp>
      <p:sp>
        <p:nvSpPr>
          <p:cNvPr id="27" name="Freeform 26"/>
          <p:cNvSpPr/>
          <p:nvPr/>
        </p:nvSpPr>
        <p:spPr>
          <a:xfrm>
            <a:off x="381000" y="4660392"/>
            <a:ext cx="3264408"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lgn="ctr">
              <a:buClr>
                <a:schemeClr val="bg1"/>
              </a:buClr>
            </a:pPr>
            <a:r>
              <a:rPr lang="en-US" sz="2000" b="1" dirty="0" smtClean="0">
                <a:solidFill>
                  <a:schemeClr val="accent6"/>
                </a:solidFill>
                <a:latin typeface="Franklin Gothic Book" pitchFamily="34" charset="0"/>
                <a:cs typeface="Arial" pitchFamily="34" charset="0"/>
              </a:rPr>
              <a:t>Result:  Eligibility </a:t>
            </a:r>
            <a:r>
              <a:rPr lang="en-US" sz="2000" b="1" dirty="0">
                <a:solidFill>
                  <a:schemeClr val="accent6"/>
                </a:solidFill>
                <a:latin typeface="Franklin Gothic Book" pitchFamily="34" charset="0"/>
                <a:cs typeface="Arial" pitchFamily="34" charset="0"/>
              </a:rPr>
              <a:t>List</a:t>
            </a:r>
          </a:p>
        </p:txBody>
      </p:sp>
      <p:sp>
        <p:nvSpPr>
          <p:cNvPr id="31" name="Isosceles Triangle 30"/>
          <p:cNvSpPr/>
          <p:nvPr>
            <p:custDataLst>
              <p:tags r:id="rId1"/>
            </p:custDataLst>
          </p:nvPr>
        </p:nvSpPr>
        <p:spPr>
          <a:xfrm flipV="1">
            <a:off x="381001" y="19054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32" name="Isosceles Triangle 31"/>
          <p:cNvSpPr/>
          <p:nvPr>
            <p:custDataLst>
              <p:tags r:id="rId2"/>
            </p:custDataLst>
          </p:nvPr>
        </p:nvSpPr>
        <p:spPr>
          <a:xfrm flipV="1">
            <a:off x="381001" y="36580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1311050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968590"/>
            <a:ext cx="4968241" cy="5057775"/>
          </a:xfrm>
          <a:prstGeom prst="rect">
            <a:avLst/>
          </a:prstGeom>
          <a:noFill/>
          <a:ln w="28575">
            <a:solidFill>
              <a:schemeClr val="bg1">
                <a:lumMod val="85000"/>
              </a:schemeClr>
            </a:solidFill>
          </a:ln>
        </p:spPr>
        <p:txBody>
          <a:bodyPr>
            <a:normAutofit lnSpcReduction="10000"/>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1700" dirty="0" smtClean="0">
              <a:solidFill>
                <a:schemeClr val="accent4"/>
              </a:solidFill>
            </a:endParaRPr>
          </a:p>
          <a:p>
            <a:pPr>
              <a:buClr>
                <a:schemeClr val="accent4"/>
              </a:buClr>
            </a:pPr>
            <a:r>
              <a:rPr lang="en-US" sz="1700" dirty="0" smtClean="0">
                <a:solidFill>
                  <a:schemeClr val="accent4"/>
                </a:solidFill>
              </a:rPr>
              <a:t>Structurally Deficient (SD)</a:t>
            </a:r>
          </a:p>
          <a:p>
            <a:pPr lvl="1"/>
            <a:r>
              <a:rPr lang="en-US" sz="1300" dirty="0">
                <a:solidFill>
                  <a:srgbClr val="14385C"/>
                </a:solidFill>
              </a:rPr>
              <a:t>Has extreme restriction on load carrying capacity</a:t>
            </a:r>
          </a:p>
          <a:p>
            <a:pPr lvl="1"/>
            <a:r>
              <a:rPr lang="en-US" sz="1300" dirty="0">
                <a:solidFill>
                  <a:srgbClr val="14385C"/>
                </a:solidFill>
              </a:rPr>
              <a:t>Has deterioration sever enough to reduce the load carrying capacity from original as-built levels</a:t>
            </a:r>
          </a:p>
          <a:p>
            <a:pPr lvl="1"/>
            <a:r>
              <a:rPr lang="en-US" sz="1300" dirty="0">
                <a:solidFill>
                  <a:srgbClr val="14385C"/>
                </a:solidFill>
              </a:rPr>
              <a:t>Requires immediate rehabilitation to remain open</a:t>
            </a:r>
          </a:p>
          <a:p>
            <a:pPr lvl="1"/>
            <a:r>
              <a:rPr lang="en-US" sz="1300" dirty="0">
                <a:solidFill>
                  <a:srgbClr val="14385C"/>
                </a:solidFill>
              </a:rPr>
              <a:t>Is </a:t>
            </a:r>
            <a:r>
              <a:rPr lang="en-US" sz="1300" dirty="0" smtClean="0">
                <a:solidFill>
                  <a:srgbClr val="14385C"/>
                </a:solidFill>
              </a:rPr>
              <a:t>closed</a:t>
            </a:r>
            <a:endParaRPr lang="en-US" sz="1300" dirty="0">
              <a:solidFill>
                <a:srgbClr val="14385C"/>
              </a:solidFill>
            </a:endParaRPr>
          </a:p>
          <a:p>
            <a:pPr lvl="1"/>
            <a:r>
              <a:rPr lang="en-US" sz="1300" dirty="0">
                <a:solidFill>
                  <a:srgbClr val="14385C"/>
                </a:solidFill>
              </a:rPr>
              <a:t>Is frequently overtopped during flooding and creates severs traffic delays</a:t>
            </a:r>
          </a:p>
          <a:p>
            <a:pPr marL="284162" lvl="1" indent="0">
              <a:buClr>
                <a:schemeClr val="accent2"/>
              </a:buClr>
              <a:buNone/>
            </a:pPr>
            <a:endParaRPr lang="en-US" sz="800" b="1" dirty="0" smtClean="0">
              <a:solidFill>
                <a:schemeClr val="accent2"/>
              </a:solidFill>
            </a:endParaRPr>
          </a:p>
          <a:p>
            <a:pPr>
              <a:buClr>
                <a:schemeClr val="accent4"/>
              </a:buClr>
            </a:pPr>
            <a:r>
              <a:rPr lang="en-US" sz="1700" dirty="0">
                <a:solidFill>
                  <a:schemeClr val="accent4"/>
                </a:solidFill>
              </a:rPr>
              <a:t>Functionally Obsolete (FO</a:t>
            </a:r>
            <a:r>
              <a:rPr lang="en-US" sz="1700" dirty="0" smtClean="0">
                <a:solidFill>
                  <a:schemeClr val="accent4"/>
                </a:solidFill>
              </a:rPr>
              <a:t>)</a:t>
            </a:r>
          </a:p>
          <a:p>
            <a:pPr lvl="1"/>
            <a:r>
              <a:rPr lang="en-US" sz="1300" dirty="0" smtClean="0">
                <a:solidFill>
                  <a:srgbClr val="14385C"/>
                </a:solidFill>
              </a:rPr>
              <a:t>Bridge width</a:t>
            </a:r>
            <a:endParaRPr lang="en-US" sz="1300" dirty="0">
              <a:solidFill>
                <a:srgbClr val="14385C"/>
              </a:solidFill>
            </a:endParaRPr>
          </a:p>
          <a:p>
            <a:pPr lvl="1"/>
            <a:r>
              <a:rPr lang="en-US" sz="1300" dirty="0" smtClean="0">
                <a:solidFill>
                  <a:srgbClr val="14385C"/>
                </a:solidFill>
              </a:rPr>
              <a:t>Load carrying capacity</a:t>
            </a:r>
            <a:endParaRPr lang="en-US" sz="1300" dirty="0">
              <a:solidFill>
                <a:srgbClr val="14385C"/>
              </a:solidFill>
            </a:endParaRPr>
          </a:p>
          <a:p>
            <a:pPr lvl="1"/>
            <a:r>
              <a:rPr lang="en-US" sz="1300" dirty="0" smtClean="0">
                <a:solidFill>
                  <a:srgbClr val="14385C"/>
                </a:solidFill>
              </a:rPr>
              <a:t>Vertical or horizontal clearances</a:t>
            </a:r>
            <a:endParaRPr lang="en-US" sz="1300" dirty="0">
              <a:solidFill>
                <a:srgbClr val="14385C"/>
              </a:solidFill>
            </a:endParaRPr>
          </a:p>
          <a:p>
            <a:pPr lvl="1"/>
            <a:r>
              <a:rPr lang="en-US" sz="1300" dirty="0" smtClean="0">
                <a:solidFill>
                  <a:srgbClr val="14385C"/>
                </a:solidFill>
              </a:rPr>
              <a:t>Alignment between bridge and approaches</a:t>
            </a:r>
            <a:endParaRPr lang="en-US" sz="1300" dirty="0">
              <a:solidFill>
                <a:srgbClr val="14385C"/>
              </a:solidFill>
            </a:endParaRPr>
          </a:p>
          <a:p>
            <a:pPr lvl="1">
              <a:buClr>
                <a:schemeClr val="accent4"/>
              </a:buClr>
            </a:pPr>
            <a:endParaRPr lang="en-US" sz="800" dirty="0">
              <a:solidFill>
                <a:schemeClr val="accent4"/>
              </a:solidFill>
            </a:endParaRPr>
          </a:p>
          <a:p>
            <a:pPr>
              <a:buClr>
                <a:schemeClr val="accent4"/>
              </a:buClr>
            </a:pPr>
            <a:r>
              <a:rPr lang="en-US" sz="1700" dirty="0">
                <a:solidFill>
                  <a:schemeClr val="accent4"/>
                </a:solidFill>
              </a:rPr>
              <a:t>Sufficiency </a:t>
            </a:r>
            <a:r>
              <a:rPr lang="en-US" sz="1700" dirty="0" smtClean="0">
                <a:solidFill>
                  <a:schemeClr val="accent4"/>
                </a:solidFill>
              </a:rPr>
              <a:t>Rating (SR) Formula </a:t>
            </a:r>
            <a:r>
              <a:rPr lang="en-US" sz="1200" dirty="0" smtClean="0">
                <a:solidFill>
                  <a:schemeClr val="accent4"/>
                </a:solidFill>
              </a:rPr>
              <a:t>(calculated)</a:t>
            </a:r>
            <a:endParaRPr lang="en-US" sz="1200" dirty="0">
              <a:solidFill>
                <a:schemeClr val="accent4"/>
              </a:solidFill>
            </a:endParaRPr>
          </a:p>
          <a:p>
            <a:pPr marL="0" indent="0" algn="ctr">
              <a:buNone/>
            </a:pPr>
            <a:r>
              <a:rPr lang="cs-CZ" sz="1400" dirty="0"/>
              <a:t>SR = S</a:t>
            </a:r>
            <a:r>
              <a:rPr lang="cs-CZ" sz="1400" baseline="-25000" dirty="0"/>
              <a:t>1</a:t>
            </a:r>
            <a:r>
              <a:rPr lang="cs-CZ" sz="1400" dirty="0"/>
              <a:t> + S</a:t>
            </a:r>
            <a:r>
              <a:rPr lang="cs-CZ" sz="1400" baseline="-25000" dirty="0"/>
              <a:t>2</a:t>
            </a:r>
            <a:r>
              <a:rPr lang="cs-CZ" sz="1400" dirty="0"/>
              <a:t> + S</a:t>
            </a:r>
            <a:r>
              <a:rPr lang="cs-CZ" sz="1400" baseline="-25000" dirty="0"/>
              <a:t>3</a:t>
            </a:r>
            <a:r>
              <a:rPr lang="cs-CZ" sz="1400" dirty="0"/>
              <a:t> + </a:t>
            </a:r>
            <a:r>
              <a:rPr lang="cs-CZ" sz="1400" dirty="0" smtClean="0"/>
              <a:t>S</a:t>
            </a:r>
            <a:r>
              <a:rPr lang="en-US" sz="1400" baseline="-25000" dirty="0"/>
              <a:t>4</a:t>
            </a:r>
            <a:r>
              <a:rPr lang="en-US" sz="1400" dirty="0" smtClean="0"/>
              <a:t> </a:t>
            </a:r>
            <a:r>
              <a:rPr lang="cs-CZ" sz="1400" dirty="0" smtClean="0"/>
              <a:t> </a:t>
            </a:r>
            <a:r>
              <a:rPr lang="en-US" sz="1400" dirty="0" smtClean="0"/>
              <a:t>(# between 0 – 100)</a:t>
            </a:r>
            <a:endParaRPr lang="en-US" sz="1400" dirty="0"/>
          </a:p>
          <a:p>
            <a:pPr marL="0" indent="0">
              <a:buNone/>
              <a:tabLst>
                <a:tab pos="630238" algn="l"/>
              </a:tabLst>
            </a:pPr>
            <a:r>
              <a:rPr lang="en-US" sz="1300" dirty="0" smtClean="0">
                <a:solidFill>
                  <a:srgbClr val="25629F"/>
                </a:solidFill>
              </a:rPr>
              <a:t>	S</a:t>
            </a:r>
            <a:r>
              <a:rPr lang="en-US" sz="1300" baseline="-25000" dirty="0" smtClean="0">
                <a:solidFill>
                  <a:srgbClr val="25629F"/>
                </a:solidFill>
              </a:rPr>
              <a:t>1</a:t>
            </a:r>
            <a:r>
              <a:rPr lang="en-US" sz="1300" dirty="0" smtClean="0">
                <a:solidFill>
                  <a:srgbClr val="25629F"/>
                </a:solidFill>
              </a:rPr>
              <a:t> = Structural Adequacy and Safety (55% - 0%)</a:t>
            </a:r>
          </a:p>
          <a:p>
            <a:pPr marL="0" indent="0">
              <a:buNone/>
              <a:tabLst>
                <a:tab pos="630238" algn="l"/>
              </a:tabLst>
            </a:pPr>
            <a:r>
              <a:rPr lang="en-US" sz="1300" dirty="0" smtClean="0">
                <a:solidFill>
                  <a:srgbClr val="25629F"/>
                </a:solidFill>
              </a:rPr>
              <a:t>	S</a:t>
            </a:r>
            <a:r>
              <a:rPr lang="en-US" sz="1300" baseline="-25000" dirty="0" smtClean="0">
                <a:solidFill>
                  <a:srgbClr val="25629F"/>
                </a:solidFill>
              </a:rPr>
              <a:t>2</a:t>
            </a:r>
            <a:r>
              <a:rPr lang="en-US" sz="1300" dirty="0" smtClean="0">
                <a:solidFill>
                  <a:srgbClr val="25629F"/>
                </a:solidFill>
              </a:rPr>
              <a:t> </a:t>
            </a:r>
            <a:r>
              <a:rPr lang="en-US" sz="1300" dirty="0">
                <a:solidFill>
                  <a:srgbClr val="25629F"/>
                </a:solidFill>
              </a:rPr>
              <a:t>= </a:t>
            </a:r>
            <a:r>
              <a:rPr lang="en-US" sz="1300" dirty="0" smtClean="0">
                <a:solidFill>
                  <a:srgbClr val="25629F"/>
                </a:solidFill>
              </a:rPr>
              <a:t>Serviceability and Functional Obsolescence (30% </a:t>
            </a:r>
            <a:r>
              <a:rPr lang="en-US" sz="1300" dirty="0">
                <a:solidFill>
                  <a:srgbClr val="25629F"/>
                </a:solidFill>
              </a:rPr>
              <a:t>- 0</a:t>
            </a:r>
            <a:r>
              <a:rPr lang="en-US" sz="1300" dirty="0" smtClean="0">
                <a:solidFill>
                  <a:srgbClr val="25629F"/>
                </a:solidFill>
              </a:rPr>
              <a:t>%)</a:t>
            </a:r>
          </a:p>
          <a:p>
            <a:pPr marL="0" indent="0">
              <a:buNone/>
              <a:tabLst>
                <a:tab pos="630238" algn="l"/>
              </a:tabLst>
            </a:pPr>
            <a:r>
              <a:rPr lang="en-US" sz="1300" dirty="0" smtClean="0">
                <a:solidFill>
                  <a:srgbClr val="25629F"/>
                </a:solidFill>
              </a:rPr>
              <a:t>	S</a:t>
            </a:r>
            <a:r>
              <a:rPr lang="en-US" sz="1300" baseline="-25000" dirty="0" smtClean="0">
                <a:solidFill>
                  <a:srgbClr val="25629F"/>
                </a:solidFill>
              </a:rPr>
              <a:t>3</a:t>
            </a:r>
            <a:r>
              <a:rPr lang="en-US" sz="1300" dirty="0" smtClean="0">
                <a:solidFill>
                  <a:srgbClr val="25629F"/>
                </a:solidFill>
              </a:rPr>
              <a:t> </a:t>
            </a:r>
            <a:r>
              <a:rPr lang="en-US" sz="1300" dirty="0">
                <a:solidFill>
                  <a:srgbClr val="25629F"/>
                </a:solidFill>
              </a:rPr>
              <a:t>= </a:t>
            </a:r>
            <a:r>
              <a:rPr lang="en-US" sz="1300" dirty="0" smtClean="0">
                <a:solidFill>
                  <a:srgbClr val="25629F"/>
                </a:solidFill>
              </a:rPr>
              <a:t>Essentiality for Public Use (15</a:t>
            </a:r>
            <a:r>
              <a:rPr lang="en-US" sz="1300" dirty="0">
                <a:solidFill>
                  <a:srgbClr val="25629F"/>
                </a:solidFill>
              </a:rPr>
              <a:t>% - 0</a:t>
            </a:r>
            <a:r>
              <a:rPr lang="en-US" sz="1300" dirty="0" smtClean="0">
                <a:solidFill>
                  <a:srgbClr val="25629F"/>
                </a:solidFill>
              </a:rPr>
              <a:t>%)</a:t>
            </a:r>
          </a:p>
          <a:p>
            <a:pPr marL="0" indent="0">
              <a:buNone/>
              <a:tabLst>
                <a:tab pos="630238" algn="l"/>
              </a:tabLst>
            </a:pPr>
            <a:r>
              <a:rPr lang="en-US" sz="1300" dirty="0" smtClean="0">
                <a:solidFill>
                  <a:srgbClr val="25629F"/>
                </a:solidFill>
              </a:rPr>
              <a:t>	S</a:t>
            </a:r>
            <a:r>
              <a:rPr lang="en-US" sz="1300" baseline="-25000" dirty="0" smtClean="0">
                <a:solidFill>
                  <a:srgbClr val="25629F"/>
                </a:solidFill>
              </a:rPr>
              <a:t>4</a:t>
            </a:r>
            <a:r>
              <a:rPr lang="en-US" sz="1300" dirty="0" smtClean="0">
                <a:solidFill>
                  <a:srgbClr val="25629F"/>
                </a:solidFill>
              </a:rPr>
              <a:t> </a:t>
            </a:r>
            <a:r>
              <a:rPr lang="en-US" sz="1300" dirty="0">
                <a:solidFill>
                  <a:srgbClr val="25629F"/>
                </a:solidFill>
              </a:rPr>
              <a:t>= </a:t>
            </a:r>
            <a:r>
              <a:rPr lang="en-US" sz="1300" dirty="0" smtClean="0">
                <a:solidFill>
                  <a:srgbClr val="25629F"/>
                </a:solidFill>
              </a:rPr>
              <a:t>Special Reduction (If S</a:t>
            </a:r>
            <a:r>
              <a:rPr lang="en-US" sz="1300" baseline="-25000" dirty="0" smtClean="0">
                <a:solidFill>
                  <a:srgbClr val="25629F"/>
                </a:solidFill>
              </a:rPr>
              <a:t>1 </a:t>
            </a:r>
            <a:r>
              <a:rPr lang="en-US" sz="1300" dirty="0" smtClean="0">
                <a:solidFill>
                  <a:srgbClr val="25629F"/>
                </a:solidFill>
              </a:rPr>
              <a:t>+</a:t>
            </a:r>
            <a:r>
              <a:rPr lang="en-US" sz="1300" dirty="0">
                <a:solidFill>
                  <a:srgbClr val="25629F"/>
                </a:solidFill>
              </a:rPr>
              <a:t> </a:t>
            </a:r>
            <a:r>
              <a:rPr lang="en-US" sz="1300" dirty="0" smtClean="0">
                <a:solidFill>
                  <a:srgbClr val="25629F"/>
                </a:solidFill>
              </a:rPr>
              <a:t>S</a:t>
            </a:r>
            <a:r>
              <a:rPr lang="en-US" sz="1300" baseline="-25000" dirty="0" smtClean="0">
                <a:solidFill>
                  <a:srgbClr val="25629F"/>
                </a:solidFill>
              </a:rPr>
              <a:t>2 </a:t>
            </a:r>
            <a:r>
              <a:rPr lang="en-US" sz="1300" dirty="0" smtClean="0">
                <a:solidFill>
                  <a:srgbClr val="25629F"/>
                </a:solidFill>
              </a:rPr>
              <a:t>+</a:t>
            </a:r>
            <a:r>
              <a:rPr lang="en-US" sz="1300" dirty="0">
                <a:solidFill>
                  <a:srgbClr val="25629F"/>
                </a:solidFill>
              </a:rPr>
              <a:t> </a:t>
            </a:r>
            <a:r>
              <a:rPr lang="en-US" sz="1300" dirty="0" smtClean="0">
                <a:solidFill>
                  <a:srgbClr val="25629F"/>
                </a:solidFill>
              </a:rPr>
              <a:t>S</a:t>
            </a:r>
            <a:r>
              <a:rPr lang="en-US" sz="1300" baseline="-25000" dirty="0" smtClean="0">
                <a:solidFill>
                  <a:srgbClr val="25629F"/>
                </a:solidFill>
              </a:rPr>
              <a:t>1  </a:t>
            </a:r>
            <a:r>
              <a:rPr lang="en-US" sz="1300" u="sng" dirty="0" smtClean="0">
                <a:solidFill>
                  <a:srgbClr val="25629F"/>
                </a:solidFill>
              </a:rPr>
              <a:t>&gt;</a:t>
            </a:r>
            <a:r>
              <a:rPr lang="en-US" sz="1300" dirty="0" smtClean="0">
                <a:solidFill>
                  <a:srgbClr val="25629F"/>
                </a:solidFill>
              </a:rPr>
              <a:t> 50)</a:t>
            </a:r>
            <a:endParaRPr lang="en-US" sz="1300" u="sng" dirty="0">
              <a:solidFill>
                <a:srgbClr val="25629F"/>
              </a:solidFill>
            </a:endParaRPr>
          </a:p>
          <a:p>
            <a:pPr marL="0" indent="0">
              <a:buNone/>
            </a:pPr>
            <a:endParaRPr lang="en-US" sz="1400" dirty="0"/>
          </a:p>
          <a:p>
            <a:pPr marL="284162" lvl="1" indent="0">
              <a:buNone/>
            </a:pPr>
            <a:endParaRPr lang="en-US" sz="1200" dirty="0" smtClean="0"/>
          </a:p>
          <a:p>
            <a:pPr marL="284162" lvl="1" indent="0">
              <a:buFont typeface="Arial" pitchFamily="34" charset="0"/>
              <a:buNone/>
            </a:pPr>
            <a:endParaRPr lang="en-US" dirty="0" smtClean="0"/>
          </a:p>
          <a:p>
            <a:pPr lvl="1"/>
            <a:endParaRPr lang="en-US" dirty="0" smtClean="0"/>
          </a:p>
        </p:txBody>
      </p:sp>
      <p:grpSp>
        <p:nvGrpSpPr>
          <p:cNvPr id="39" name="Group 41"/>
          <p:cNvGrpSpPr/>
          <p:nvPr/>
        </p:nvGrpSpPr>
        <p:grpSpPr>
          <a:xfrm>
            <a:off x="3886200" y="768566"/>
            <a:ext cx="3171825" cy="491487"/>
            <a:chOff x="195266" y="862018"/>
            <a:chExt cx="3171825" cy="491487"/>
          </a:xfrm>
        </p:grpSpPr>
        <p:sp>
          <p:nvSpPr>
            <p:cNvPr id="40" name="Isosceles Triangle 39"/>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4"/>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Inspections and Eligibility</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14</a:t>
            </a:fld>
            <a:endParaRPr lang="en-US" dirty="0"/>
          </a:p>
        </p:txBody>
      </p:sp>
      <p:sp>
        <p:nvSpPr>
          <p:cNvPr id="10" name="Freeform 9"/>
          <p:cNvSpPr/>
          <p:nvPr/>
        </p:nvSpPr>
        <p:spPr>
          <a:xfrm>
            <a:off x="381001" y="1260053"/>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Book" pitchFamily="34" charset="0"/>
                <a:cs typeface="Arial" pitchFamily="34" charset="0"/>
              </a:rPr>
              <a:t>Inspection</a:t>
            </a:r>
          </a:p>
        </p:txBody>
      </p:sp>
      <p:sp>
        <p:nvSpPr>
          <p:cNvPr id="11" name="Freeform 10"/>
          <p:cNvSpPr/>
          <p:nvPr/>
        </p:nvSpPr>
        <p:spPr>
          <a:xfrm>
            <a:off x="381001" y="3048469"/>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ranklin Gothic Book" pitchFamily="34" charset="0"/>
                <a:cs typeface="Arial" pitchFamily="34" charset="0"/>
              </a:rPr>
              <a:t>Classification</a:t>
            </a:r>
          </a:p>
        </p:txBody>
      </p:sp>
      <p:sp>
        <p:nvSpPr>
          <p:cNvPr id="12" name="Freeform 11"/>
          <p:cNvSpPr/>
          <p:nvPr/>
        </p:nvSpPr>
        <p:spPr>
          <a:xfrm>
            <a:off x="381000" y="4660392"/>
            <a:ext cx="3264408"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lgn="ctr">
              <a:buClr>
                <a:schemeClr val="bg1"/>
              </a:buClr>
            </a:pPr>
            <a:r>
              <a:rPr lang="en-US" sz="2000" b="1" dirty="0" smtClean="0">
                <a:solidFill>
                  <a:schemeClr val="accent6"/>
                </a:solidFill>
                <a:latin typeface="Franklin Gothic Book" pitchFamily="34" charset="0"/>
                <a:cs typeface="Arial" pitchFamily="34" charset="0"/>
              </a:rPr>
              <a:t>Result:  Eligibility </a:t>
            </a:r>
            <a:r>
              <a:rPr lang="en-US" sz="2000" b="1" dirty="0">
                <a:solidFill>
                  <a:schemeClr val="accent6"/>
                </a:solidFill>
                <a:latin typeface="Franklin Gothic Book" pitchFamily="34" charset="0"/>
                <a:cs typeface="Arial" pitchFamily="34" charset="0"/>
              </a:rPr>
              <a:t>List</a:t>
            </a:r>
          </a:p>
        </p:txBody>
      </p:sp>
      <p:sp>
        <p:nvSpPr>
          <p:cNvPr id="13" name="Isosceles Triangle 12"/>
          <p:cNvSpPr/>
          <p:nvPr>
            <p:custDataLst>
              <p:tags r:id="rId1"/>
            </p:custDataLst>
          </p:nvPr>
        </p:nvSpPr>
        <p:spPr>
          <a:xfrm flipV="1">
            <a:off x="381001" y="19054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14" name="Isosceles Triangle 13"/>
          <p:cNvSpPr/>
          <p:nvPr>
            <p:custDataLst>
              <p:tags r:id="rId2"/>
            </p:custDataLst>
          </p:nvPr>
        </p:nvSpPr>
        <p:spPr>
          <a:xfrm flipV="1">
            <a:off x="381001" y="36580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2767061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4023359" y="1162048"/>
            <a:ext cx="4892041" cy="5010152"/>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600" dirty="0" smtClean="0">
              <a:solidFill>
                <a:srgbClr val="925700"/>
              </a:solidFill>
            </a:endParaRPr>
          </a:p>
          <a:p>
            <a:r>
              <a:rPr lang="en-US" sz="2600" dirty="0" smtClean="0">
                <a:solidFill>
                  <a:srgbClr val="925700"/>
                </a:solidFill>
              </a:rPr>
              <a:t>Eligible </a:t>
            </a:r>
            <a:r>
              <a:rPr lang="en-US" sz="2600" dirty="0">
                <a:solidFill>
                  <a:srgbClr val="925700"/>
                </a:solidFill>
              </a:rPr>
              <a:t>for Rehabilitation</a:t>
            </a:r>
          </a:p>
          <a:p>
            <a:pPr marL="0" indent="0" algn="ctr">
              <a:buNone/>
            </a:pPr>
            <a:r>
              <a:rPr lang="en-US" sz="1900" dirty="0"/>
              <a:t>Structurally Deficient or Functionally Obsolete</a:t>
            </a:r>
          </a:p>
          <a:p>
            <a:pPr marL="0" indent="0" algn="ctr">
              <a:buNone/>
            </a:pPr>
            <a:r>
              <a:rPr lang="en-US" sz="1900" dirty="0">
                <a:solidFill>
                  <a:schemeClr val="accent5"/>
                </a:solidFill>
              </a:rPr>
              <a:t>And</a:t>
            </a:r>
          </a:p>
          <a:p>
            <a:pPr marL="0" indent="0" algn="ctr">
              <a:buNone/>
            </a:pPr>
            <a:r>
              <a:rPr lang="en-US" sz="1900" dirty="0"/>
              <a:t>Sufficiency Rating </a:t>
            </a:r>
            <a:r>
              <a:rPr lang="en-US" sz="1900" u="sng" dirty="0"/>
              <a:t>&lt; </a:t>
            </a:r>
            <a:r>
              <a:rPr lang="en-US" sz="1900" dirty="0"/>
              <a:t>80</a:t>
            </a:r>
          </a:p>
          <a:p>
            <a:pPr marL="284162" lvl="1" indent="0">
              <a:buNone/>
            </a:pPr>
            <a:endParaRPr lang="en-US" sz="1300" dirty="0" smtClean="0">
              <a:solidFill>
                <a:srgbClr val="14385C"/>
              </a:solidFill>
            </a:endParaRPr>
          </a:p>
          <a:p>
            <a:pPr marL="284162" lvl="1" indent="0">
              <a:buNone/>
            </a:pPr>
            <a:endParaRPr lang="en-US" sz="1300" dirty="0">
              <a:solidFill>
                <a:srgbClr val="14385C"/>
              </a:solidFill>
            </a:endParaRPr>
          </a:p>
          <a:p>
            <a:pPr marL="284162" lvl="1" indent="0">
              <a:buNone/>
            </a:pPr>
            <a:endParaRPr lang="en-US" sz="1300" dirty="0">
              <a:solidFill>
                <a:srgbClr val="14385C"/>
              </a:solidFill>
            </a:endParaRPr>
          </a:p>
          <a:p>
            <a:pPr marL="284162" lvl="1" indent="0">
              <a:buClr>
                <a:schemeClr val="accent2"/>
              </a:buClr>
              <a:buNone/>
            </a:pPr>
            <a:endParaRPr lang="en-US" sz="800" b="1" dirty="0" smtClean="0">
              <a:solidFill>
                <a:schemeClr val="accent2"/>
              </a:solidFill>
            </a:endParaRPr>
          </a:p>
          <a:p>
            <a:r>
              <a:rPr lang="en-US" sz="2600" dirty="0">
                <a:solidFill>
                  <a:srgbClr val="925700"/>
                </a:solidFill>
              </a:rPr>
              <a:t>Eligible for Replacement</a:t>
            </a:r>
          </a:p>
          <a:p>
            <a:pPr marL="0" indent="0" algn="ctr">
              <a:buNone/>
            </a:pPr>
            <a:r>
              <a:rPr lang="en-US" sz="1900" dirty="0"/>
              <a:t>Structurally Deficient or Functionally Obsolete</a:t>
            </a:r>
          </a:p>
          <a:p>
            <a:pPr marL="0" indent="0" algn="ctr">
              <a:buNone/>
            </a:pPr>
            <a:r>
              <a:rPr lang="en-US" sz="1900" dirty="0">
                <a:solidFill>
                  <a:schemeClr val="accent5"/>
                </a:solidFill>
              </a:rPr>
              <a:t>And</a:t>
            </a:r>
          </a:p>
          <a:p>
            <a:pPr marL="0" indent="0" algn="ctr">
              <a:buNone/>
            </a:pPr>
            <a:r>
              <a:rPr lang="en-US" sz="1900" dirty="0"/>
              <a:t>Sufficiency Rating &lt; </a:t>
            </a:r>
            <a:r>
              <a:rPr lang="en-US" sz="1900" dirty="0" smtClean="0"/>
              <a:t>50</a:t>
            </a:r>
            <a:endParaRPr lang="en-US" sz="1900" dirty="0"/>
          </a:p>
          <a:p>
            <a:pPr lvl="1">
              <a:buClr>
                <a:schemeClr val="accent4"/>
              </a:buClr>
            </a:pPr>
            <a:endParaRPr lang="en-US" sz="800" dirty="0">
              <a:solidFill>
                <a:schemeClr val="accent4"/>
              </a:solidFill>
            </a:endParaRPr>
          </a:p>
          <a:p>
            <a:pPr marL="0" indent="0">
              <a:buNone/>
            </a:pPr>
            <a:endParaRPr lang="en-US" sz="1400" dirty="0"/>
          </a:p>
          <a:p>
            <a:pPr marL="284162" lvl="1" indent="0">
              <a:buNone/>
            </a:pPr>
            <a:endParaRPr lang="en-US" sz="1200" dirty="0" smtClean="0"/>
          </a:p>
          <a:p>
            <a:pPr marL="284162" lvl="1" indent="0">
              <a:buFont typeface="Arial" pitchFamily="34" charset="0"/>
              <a:buNone/>
            </a:pPr>
            <a:endParaRPr lang="en-US" dirty="0" smtClean="0"/>
          </a:p>
          <a:p>
            <a:pPr lvl="1"/>
            <a:endParaRPr lang="en-US" dirty="0" smtClean="0"/>
          </a:p>
        </p:txBody>
      </p:sp>
      <p:sp>
        <p:nvSpPr>
          <p:cNvPr id="2" name="Title 1"/>
          <p:cNvSpPr>
            <a:spLocks noGrp="1"/>
          </p:cNvSpPr>
          <p:nvPr>
            <p:ph type="title"/>
          </p:nvPr>
        </p:nvSpPr>
        <p:spPr/>
        <p:txBody>
          <a:bodyPr/>
          <a:lstStyle/>
          <a:p>
            <a:r>
              <a:rPr lang="en-US" dirty="0" smtClean="0"/>
              <a:t>Programming Process</a:t>
            </a:r>
            <a:endParaRPr lang="en-US" dirty="0"/>
          </a:p>
        </p:txBody>
      </p:sp>
      <p:sp>
        <p:nvSpPr>
          <p:cNvPr id="3" name="Content Placeholder 2"/>
          <p:cNvSpPr>
            <a:spLocks noGrp="1"/>
          </p:cNvSpPr>
          <p:nvPr>
            <p:ph idx="1"/>
          </p:nvPr>
        </p:nvSpPr>
        <p:spPr/>
        <p:txBody>
          <a:bodyPr>
            <a:normAutofit/>
          </a:bodyPr>
          <a:lstStyle/>
          <a:p>
            <a:pPr lvl="1"/>
            <a:endParaRPr lang="en-US" dirty="0" smtClean="0"/>
          </a:p>
          <a:p>
            <a:pPr marL="284162" lvl="1" indent="0">
              <a:buNone/>
            </a:pPr>
            <a:endParaRPr lang="en-US" dirty="0" smtClean="0"/>
          </a:p>
          <a:p>
            <a:pPr lvl="2"/>
            <a:endParaRPr lang="en-US" dirty="0" smtClean="0"/>
          </a:p>
          <a:p>
            <a:pPr marL="284162" lvl="1" indent="0">
              <a:buNone/>
            </a:pPr>
            <a:endParaRPr lang="en-US" dirty="0" smtClean="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15</a:t>
            </a:fld>
            <a:endParaRPr lang="en-US" dirty="0"/>
          </a:p>
        </p:txBody>
      </p:sp>
      <p:sp>
        <p:nvSpPr>
          <p:cNvPr id="12" name="Freeform 11"/>
          <p:cNvSpPr/>
          <p:nvPr/>
        </p:nvSpPr>
        <p:spPr>
          <a:xfrm>
            <a:off x="381000" y="1536192"/>
            <a:ext cx="3264408"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lgn="ctr">
              <a:buClr>
                <a:schemeClr val="bg1"/>
              </a:buClr>
            </a:pPr>
            <a:r>
              <a:rPr lang="en-US" sz="2000" b="1" dirty="0" smtClean="0">
                <a:solidFill>
                  <a:schemeClr val="accent6"/>
                </a:solidFill>
                <a:latin typeface="Franklin Gothic Book" pitchFamily="34" charset="0"/>
                <a:cs typeface="Arial" pitchFamily="34" charset="0"/>
              </a:rPr>
              <a:t>Result:  Eligibility </a:t>
            </a:r>
            <a:r>
              <a:rPr lang="en-US" sz="2000" b="1" dirty="0">
                <a:solidFill>
                  <a:schemeClr val="accent6"/>
                </a:solidFill>
                <a:latin typeface="Franklin Gothic Book" pitchFamily="34" charset="0"/>
                <a:cs typeface="Arial" pitchFamily="34" charset="0"/>
              </a:rPr>
              <a:t>List</a:t>
            </a:r>
          </a:p>
        </p:txBody>
      </p:sp>
      <p:grpSp>
        <p:nvGrpSpPr>
          <p:cNvPr id="13" name="Group 41"/>
          <p:cNvGrpSpPr/>
          <p:nvPr/>
        </p:nvGrpSpPr>
        <p:grpSpPr>
          <a:xfrm>
            <a:off x="3888029" y="962025"/>
            <a:ext cx="3075999" cy="491487"/>
            <a:chOff x="195266" y="862018"/>
            <a:chExt cx="3171825" cy="491487"/>
          </a:xfrm>
        </p:grpSpPr>
        <p:sp>
          <p:nvSpPr>
            <p:cNvPr id="14" name="Isosceles Triangle 13"/>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15" name="Pentagon 14"/>
            <p:cNvSpPr/>
            <p:nvPr>
              <p:custDataLst>
                <p:tags r:id="rId2"/>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Inspections and Eligibility</a:t>
              </a:r>
            </a:p>
          </p:txBody>
        </p:sp>
      </p:grpSp>
      <p:sp>
        <p:nvSpPr>
          <p:cNvPr id="18" name="Content Placeholder 2"/>
          <p:cNvSpPr txBox="1">
            <a:spLocks/>
          </p:cNvSpPr>
          <p:nvPr/>
        </p:nvSpPr>
        <p:spPr>
          <a:xfrm>
            <a:off x="152400" y="2133600"/>
            <a:ext cx="3810000" cy="3886200"/>
          </a:xfrm>
          <a:prstGeom prst="rect">
            <a:avLst/>
          </a:prstGeom>
          <a:noFill/>
        </p:spPr>
        <p:txBody>
          <a:bodyPr vert="horz" lIns="0" tIns="0" rIns="0" bIns="0" rtlCol="0">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925700"/>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14385C"/>
                </a:solidFill>
                <a:latin typeface="Franklin Gothic Book" pitchFamily="34" charset="0"/>
                <a:ea typeface="+mn-ea"/>
                <a:cs typeface="+mn-cs"/>
              </a:defRPr>
            </a:lvl2pPr>
            <a:lvl3pPr marL="742950" indent="-171450" algn="l" defTabSz="914400" rtl="0" eaLnBrk="1" latinLnBrk="0" hangingPunct="1">
              <a:spcBef>
                <a:spcPct val="20000"/>
              </a:spcBef>
              <a:buClr>
                <a:srgbClr val="25629F"/>
              </a:buClr>
              <a:buFont typeface="Arial" pitchFamily="34" charset="0"/>
              <a:buChar char="•"/>
              <a:defRPr sz="1800" kern="1200">
                <a:solidFill>
                  <a:srgbClr val="25629F"/>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62" lvl="1" indent="0" algn="ctr">
              <a:buFont typeface="Arial" pitchFamily="34" charset="0"/>
              <a:buNone/>
            </a:pPr>
            <a:endParaRPr lang="en-US" sz="1200" dirty="0" smtClean="0"/>
          </a:p>
          <a:p>
            <a:pPr marL="284162" lvl="1" indent="0" algn="ctr">
              <a:buFont typeface="Arial" pitchFamily="34" charset="0"/>
              <a:buNone/>
            </a:pPr>
            <a:endParaRPr lang="en-US" dirty="0" smtClean="0"/>
          </a:p>
          <a:p>
            <a:pPr lvl="1" algn="ctr"/>
            <a:endParaRPr lang="en-US" dirty="0" smtClean="0"/>
          </a:p>
        </p:txBody>
      </p:sp>
      <p:sp>
        <p:nvSpPr>
          <p:cNvPr id="19" name="TextBox 18"/>
          <p:cNvSpPr txBox="1"/>
          <p:nvPr/>
        </p:nvSpPr>
        <p:spPr>
          <a:xfrm>
            <a:off x="152400" y="2362200"/>
            <a:ext cx="1295400" cy="523220"/>
          </a:xfrm>
          <a:prstGeom prst="rect">
            <a:avLst/>
          </a:prstGeom>
          <a:noFill/>
        </p:spPr>
        <p:txBody>
          <a:bodyPr wrap="square" rtlCol="0">
            <a:spAutoFit/>
          </a:bodyPr>
          <a:lstStyle/>
          <a:p>
            <a:pPr algn="ctr"/>
            <a:r>
              <a:rPr lang="en-US" sz="1400" dirty="0" smtClean="0">
                <a:solidFill>
                  <a:schemeClr val="accent4"/>
                </a:solidFill>
                <a:latin typeface="Franklin Gothic Demi" panose="020B0703020102020204" pitchFamily="34" charset="0"/>
              </a:rPr>
              <a:t>Bridge Classification</a:t>
            </a:r>
          </a:p>
        </p:txBody>
      </p:sp>
      <p:sp>
        <p:nvSpPr>
          <p:cNvPr id="20" name="TextBox 19"/>
          <p:cNvSpPr txBox="1"/>
          <p:nvPr/>
        </p:nvSpPr>
        <p:spPr>
          <a:xfrm>
            <a:off x="1600200" y="2362200"/>
            <a:ext cx="1075485" cy="523220"/>
          </a:xfrm>
          <a:prstGeom prst="rect">
            <a:avLst/>
          </a:prstGeom>
          <a:noFill/>
        </p:spPr>
        <p:txBody>
          <a:bodyPr wrap="square" rtlCol="0">
            <a:spAutoFit/>
          </a:bodyPr>
          <a:lstStyle/>
          <a:p>
            <a:pPr algn="ctr"/>
            <a:r>
              <a:rPr lang="en-US" sz="1400" dirty="0" smtClean="0">
                <a:solidFill>
                  <a:schemeClr val="accent4"/>
                </a:solidFill>
                <a:latin typeface="Franklin Gothic Demi" panose="020B0703020102020204" pitchFamily="34" charset="0"/>
              </a:rPr>
              <a:t>Sufficiency Rating</a:t>
            </a:r>
          </a:p>
        </p:txBody>
      </p:sp>
      <p:sp>
        <p:nvSpPr>
          <p:cNvPr id="21" name="TextBox 20"/>
          <p:cNvSpPr txBox="1"/>
          <p:nvPr/>
        </p:nvSpPr>
        <p:spPr>
          <a:xfrm>
            <a:off x="228600" y="3045023"/>
            <a:ext cx="3790616" cy="307777"/>
          </a:xfrm>
          <a:prstGeom prst="rect">
            <a:avLst/>
          </a:prstGeom>
          <a:noFill/>
        </p:spPr>
        <p:txBody>
          <a:bodyPr wrap="square" rtlCol="0">
            <a:spAutoFit/>
          </a:bodyPr>
          <a:lstStyle/>
          <a:p>
            <a:pPr defTabSz="801688">
              <a:tabLst>
                <a:tab pos="914400" algn="l"/>
                <a:tab pos="1484313" algn="l"/>
                <a:tab pos="2630488" algn="l"/>
              </a:tabLst>
            </a:pPr>
            <a:r>
              <a:rPr lang="en-US" sz="1200" dirty="0" smtClean="0">
                <a:solidFill>
                  <a:srgbClr val="25629F"/>
                </a:solidFill>
                <a:latin typeface="Franklin Gothic Demi" panose="020B0703020102020204" pitchFamily="34" charset="0"/>
              </a:rPr>
              <a:t>Not  SD/FO	 </a:t>
            </a:r>
            <a:r>
              <a:rPr lang="en-US" sz="1400" dirty="0" smtClean="0">
                <a:solidFill>
                  <a:schemeClr val="accent5"/>
                </a:solidFill>
                <a:latin typeface="Franklin Gothic Demi" panose="020B0703020102020204" pitchFamily="34" charset="0"/>
              </a:rPr>
              <a:t>OR</a:t>
            </a:r>
            <a:r>
              <a:rPr lang="en-US" sz="1200" dirty="0">
                <a:solidFill>
                  <a:srgbClr val="25629F"/>
                </a:solidFill>
                <a:latin typeface="Franklin Gothic Demi" panose="020B0703020102020204" pitchFamily="34" charset="0"/>
              </a:rPr>
              <a:t>	</a:t>
            </a:r>
            <a:r>
              <a:rPr lang="en-US" sz="1200" dirty="0" smtClean="0">
                <a:solidFill>
                  <a:srgbClr val="25629F"/>
                </a:solidFill>
                <a:latin typeface="Franklin Gothic Demi" panose="020B0703020102020204" pitchFamily="34" charset="0"/>
              </a:rPr>
              <a:t>81 – 100	</a:t>
            </a:r>
            <a:r>
              <a:rPr lang="en-US" sz="1400" dirty="0" smtClean="0">
                <a:solidFill>
                  <a:schemeClr val="accent2"/>
                </a:solidFill>
                <a:latin typeface="Franklin Gothic Demi" panose="020B0703020102020204" pitchFamily="34" charset="0"/>
              </a:rPr>
              <a:t>Not Eligible</a:t>
            </a:r>
            <a:endParaRPr lang="en-US" sz="1200" dirty="0" smtClean="0">
              <a:solidFill>
                <a:schemeClr val="accent2"/>
              </a:solidFill>
              <a:latin typeface="Franklin Gothic Demi" panose="020B0703020102020204" pitchFamily="34" charset="0"/>
            </a:endParaRPr>
          </a:p>
        </p:txBody>
      </p:sp>
      <p:sp>
        <p:nvSpPr>
          <p:cNvPr id="23" name="TextBox 22"/>
          <p:cNvSpPr txBox="1"/>
          <p:nvPr/>
        </p:nvSpPr>
        <p:spPr>
          <a:xfrm>
            <a:off x="2751886" y="2362199"/>
            <a:ext cx="1210514" cy="523220"/>
          </a:xfrm>
          <a:prstGeom prst="rect">
            <a:avLst/>
          </a:prstGeom>
          <a:noFill/>
        </p:spPr>
        <p:txBody>
          <a:bodyPr wrap="square" rtlCol="0">
            <a:spAutoFit/>
          </a:bodyPr>
          <a:lstStyle/>
          <a:p>
            <a:pPr algn="ctr"/>
            <a:r>
              <a:rPr lang="en-US" sz="1400" dirty="0" smtClean="0">
                <a:solidFill>
                  <a:schemeClr val="accent4"/>
                </a:solidFill>
                <a:latin typeface="Franklin Gothic Demi" panose="020B0703020102020204" pitchFamily="34" charset="0"/>
              </a:rPr>
              <a:t>Eligible for HBP Funding</a:t>
            </a:r>
          </a:p>
        </p:txBody>
      </p:sp>
      <p:sp>
        <p:nvSpPr>
          <p:cNvPr id="26" name="TextBox 25"/>
          <p:cNvSpPr txBox="1"/>
          <p:nvPr/>
        </p:nvSpPr>
        <p:spPr>
          <a:xfrm>
            <a:off x="111399" y="3810000"/>
            <a:ext cx="3851001" cy="523220"/>
          </a:xfrm>
          <a:prstGeom prst="rect">
            <a:avLst/>
          </a:prstGeom>
          <a:noFill/>
        </p:spPr>
        <p:txBody>
          <a:bodyPr wrap="square" rtlCol="0">
            <a:spAutoFit/>
          </a:bodyPr>
          <a:lstStyle/>
          <a:p>
            <a:pPr defTabSz="801688">
              <a:tabLst>
                <a:tab pos="173038" algn="l"/>
                <a:tab pos="914400" algn="l"/>
                <a:tab pos="1604963" algn="l"/>
                <a:tab pos="2570163" algn="l"/>
                <a:tab pos="2630488" algn="l"/>
              </a:tabLst>
            </a:pPr>
            <a:r>
              <a:rPr lang="en-US" sz="1200" dirty="0" smtClean="0">
                <a:solidFill>
                  <a:srgbClr val="25629F"/>
                </a:solidFill>
                <a:latin typeface="Franklin Gothic Demi" panose="020B0703020102020204" pitchFamily="34" charset="0"/>
              </a:rPr>
              <a:t>	SD/FO	</a:t>
            </a:r>
            <a:r>
              <a:rPr lang="en-US" sz="1400" dirty="0" smtClean="0">
                <a:solidFill>
                  <a:schemeClr val="accent5"/>
                </a:solidFill>
                <a:latin typeface="Franklin Gothic Demi" panose="020B0703020102020204" pitchFamily="34" charset="0"/>
              </a:rPr>
              <a:t>AND</a:t>
            </a:r>
            <a:r>
              <a:rPr lang="en-US" sz="1200" dirty="0">
                <a:solidFill>
                  <a:srgbClr val="25629F"/>
                </a:solidFill>
                <a:latin typeface="Franklin Gothic Demi" panose="020B0703020102020204" pitchFamily="34" charset="0"/>
              </a:rPr>
              <a:t>	</a:t>
            </a:r>
            <a:r>
              <a:rPr lang="en-US" sz="1200" dirty="0" smtClean="0">
                <a:solidFill>
                  <a:srgbClr val="25629F"/>
                </a:solidFill>
                <a:latin typeface="Franklin Gothic Demi" panose="020B0703020102020204" pitchFamily="34" charset="0"/>
              </a:rPr>
              <a:t>50 – 80	   </a:t>
            </a:r>
            <a:r>
              <a:rPr lang="en-US" sz="1400" dirty="0" smtClean="0">
                <a:solidFill>
                  <a:schemeClr val="accent2"/>
                </a:solidFill>
                <a:latin typeface="Franklin Gothic Demi" panose="020B0703020102020204" pitchFamily="34" charset="0"/>
              </a:rPr>
              <a:t>Eligible for	</a:t>
            </a:r>
            <a:r>
              <a:rPr lang="en-US" sz="1400" dirty="0">
                <a:solidFill>
                  <a:schemeClr val="accent2"/>
                </a:solidFill>
                <a:latin typeface="Franklin Gothic Demi" panose="020B0703020102020204" pitchFamily="34" charset="0"/>
              </a:rPr>
              <a:t>	</a:t>
            </a:r>
            <a:r>
              <a:rPr lang="en-US" sz="1400" dirty="0" smtClean="0">
                <a:solidFill>
                  <a:schemeClr val="accent2"/>
                </a:solidFill>
                <a:latin typeface="Franklin Gothic Demi" panose="020B0703020102020204" pitchFamily="34" charset="0"/>
              </a:rPr>
              <a:t>	                     Rehabilitation</a:t>
            </a:r>
          </a:p>
        </p:txBody>
      </p:sp>
      <p:sp>
        <p:nvSpPr>
          <p:cNvPr id="28" name="TextBox 27"/>
          <p:cNvSpPr txBox="1"/>
          <p:nvPr/>
        </p:nvSpPr>
        <p:spPr>
          <a:xfrm>
            <a:off x="95585" y="4459189"/>
            <a:ext cx="3851001" cy="523220"/>
          </a:xfrm>
          <a:prstGeom prst="rect">
            <a:avLst/>
          </a:prstGeom>
          <a:noFill/>
        </p:spPr>
        <p:txBody>
          <a:bodyPr wrap="square" rtlCol="0">
            <a:spAutoFit/>
          </a:bodyPr>
          <a:lstStyle/>
          <a:p>
            <a:pPr defTabSz="801688">
              <a:tabLst>
                <a:tab pos="173038" algn="l"/>
                <a:tab pos="914400" algn="l"/>
                <a:tab pos="1604963" algn="l"/>
                <a:tab pos="2570163" algn="l"/>
                <a:tab pos="2630488" algn="l"/>
              </a:tabLst>
            </a:pPr>
            <a:r>
              <a:rPr lang="en-US" sz="1200" dirty="0" smtClean="0">
                <a:solidFill>
                  <a:srgbClr val="25629F"/>
                </a:solidFill>
                <a:latin typeface="Franklin Gothic Demi" panose="020B0703020102020204" pitchFamily="34" charset="0"/>
              </a:rPr>
              <a:t>	SD/FO	</a:t>
            </a:r>
            <a:r>
              <a:rPr lang="en-US" sz="1400" dirty="0" smtClean="0">
                <a:solidFill>
                  <a:schemeClr val="accent5"/>
                </a:solidFill>
                <a:latin typeface="Franklin Gothic Demi" panose="020B0703020102020204" pitchFamily="34" charset="0"/>
              </a:rPr>
              <a:t>AND</a:t>
            </a:r>
            <a:r>
              <a:rPr lang="en-US" sz="1200" dirty="0">
                <a:solidFill>
                  <a:srgbClr val="25629F"/>
                </a:solidFill>
                <a:latin typeface="Franklin Gothic Demi" panose="020B0703020102020204" pitchFamily="34" charset="0"/>
              </a:rPr>
              <a:t>	</a:t>
            </a:r>
            <a:r>
              <a:rPr lang="en-US" sz="1200" dirty="0" smtClean="0">
                <a:solidFill>
                  <a:srgbClr val="25629F"/>
                </a:solidFill>
                <a:latin typeface="Franklin Gothic Demi" panose="020B0703020102020204" pitchFamily="34" charset="0"/>
              </a:rPr>
              <a:t> 0 – 49	   </a:t>
            </a:r>
            <a:r>
              <a:rPr lang="en-US" sz="1400" dirty="0" smtClean="0">
                <a:solidFill>
                  <a:schemeClr val="accent2"/>
                </a:solidFill>
                <a:latin typeface="Franklin Gothic Demi" panose="020B0703020102020204" pitchFamily="34" charset="0"/>
              </a:rPr>
              <a:t>Eligible for	</a:t>
            </a:r>
            <a:r>
              <a:rPr lang="en-US" sz="1400" dirty="0">
                <a:solidFill>
                  <a:schemeClr val="accent2"/>
                </a:solidFill>
                <a:latin typeface="Franklin Gothic Demi" panose="020B0703020102020204" pitchFamily="34" charset="0"/>
              </a:rPr>
              <a:t>	</a:t>
            </a:r>
            <a:r>
              <a:rPr lang="en-US" sz="1400" dirty="0" smtClean="0">
                <a:solidFill>
                  <a:schemeClr val="accent2"/>
                </a:solidFill>
                <a:latin typeface="Franklin Gothic Demi" panose="020B0703020102020204" pitchFamily="34" charset="0"/>
              </a:rPr>
              <a:t>	                      Replacement</a:t>
            </a:r>
          </a:p>
        </p:txBody>
      </p:sp>
      <p:cxnSp>
        <p:nvCxnSpPr>
          <p:cNvPr id="32" name="Straight Connector 31"/>
          <p:cNvCxnSpPr/>
          <p:nvPr/>
        </p:nvCxnSpPr>
        <p:spPr>
          <a:xfrm>
            <a:off x="152400" y="3657600"/>
            <a:ext cx="3800308" cy="0"/>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9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custDataLst>
              <p:tags r:id="rId1"/>
            </p:custDataLst>
          </p:nvPr>
        </p:nvSpPr>
        <p:spPr bwMode="auto">
          <a:xfrm>
            <a:off x="304801" y="1608244"/>
            <a:ext cx="1323350" cy="3116157"/>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Inspect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Classify</a:t>
            </a: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34" name="Rectangle 33"/>
          <p:cNvSpPr/>
          <p:nvPr>
            <p:custDataLst>
              <p:tags r:id="rId2"/>
            </p:custDataLst>
          </p:nvPr>
        </p:nvSpPr>
        <p:spPr bwMode="auto">
          <a:xfrm>
            <a:off x="1855403" y="1608244"/>
            <a:ext cx="1739851"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Distribution/ Notification of  Eligibility List</a:t>
            </a:r>
          </a:p>
          <a:p>
            <a:pPr marL="228600" indent="-228600">
              <a:spcAft>
                <a:spcPts val="600"/>
              </a:spcAft>
              <a:buAutoNum type="arabicPeriod"/>
            </a:pPr>
            <a:r>
              <a:rPr lang="en-US" sz="1200" b="1" dirty="0" smtClean="0">
                <a:solidFill>
                  <a:schemeClr val="accent4"/>
                </a:solidFill>
                <a:latin typeface="Franklin Gothic Book" pitchFamily="34" charset="0"/>
                <a:cs typeface="Arial" pitchFamily="34" charset="0"/>
              </a:rPr>
              <a:t>Districts and local officials work together to prioritize and rank candidate bridges  thus  determining which bridges should be submitted for  funding consideration</a:t>
            </a:r>
            <a:endParaRPr lang="en-US" sz="1200" b="1" dirty="0">
              <a:solidFill>
                <a:schemeClr val="tx1"/>
              </a:solidFill>
              <a:latin typeface="Franklin Gothic Book" pitchFamily="34" charset="0"/>
              <a:cs typeface="Arial" pitchFamily="34" charset="0"/>
            </a:endParaRPr>
          </a:p>
        </p:txBody>
      </p:sp>
      <p:sp>
        <p:nvSpPr>
          <p:cNvPr id="40" name="Rectangle 39"/>
          <p:cNvSpPr/>
          <p:nvPr>
            <p:custDataLst>
              <p:tags r:id="rId3"/>
            </p:custDataLst>
          </p:nvPr>
        </p:nvSpPr>
        <p:spPr bwMode="auto">
          <a:xfrm>
            <a:off x="3810000" y="1608243"/>
            <a:ext cx="1457408"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Districts submit bridge: priority, rank, and estimate for bridges that are to be considered   </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Bridge Division prioritizes</a:t>
            </a:r>
            <a:r>
              <a:rPr lang="en-US" sz="1200" b="1" dirty="0">
                <a:solidFill>
                  <a:schemeClr val="tx1"/>
                </a:solidFill>
                <a:latin typeface="Franklin Gothic Book" pitchFamily="34" charset="0"/>
                <a:cs typeface="Arial" pitchFamily="34" charset="0"/>
              </a:rPr>
              <a:t> </a:t>
            </a:r>
            <a:r>
              <a:rPr lang="en-US" sz="1200" b="1" dirty="0" smtClean="0">
                <a:solidFill>
                  <a:schemeClr val="tx1"/>
                </a:solidFill>
                <a:latin typeface="Franklin Gothic Book" pitchFamily="34" charset="0"/>
                <a:cs typeface="Arial" pitchFamily="34" charset="0"/>
              </a:rPr>
              <a:t>and ranks bridges submitted on a statewide basis</a:t>
            </a:r>
          </a:p>
        </p:txBody>
      </p:sp>
      <p:sp>
        <p:nvSpPr>
          <p:cNvPr id="46" name="Rectangle 45"/>
          <p:cNvSpPr/>
          <p:nvPr>
            <p:custDataLst>
              <p:tags r:id="rId4"/>
            </p:custDataLst>
          </p:nvPr>
        </p:nvSpPr>
        <p:spPr bwMode="auto">
          <a:xfrm>
            <a:off x="5486400" y="1608242"/>
            <a:ext cx="1460735" cy="21255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accent4"/>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accent4"/>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Execute Advance Funding Agreement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Begin project development</a:t>
            </a:r>
            <a:endParaRPr lang="en-US" sz="1200"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52" name="Rectangle 51"/>
          <p:cNvSpPr/>
          <p:nvPr>
            <p:custDataLst>
              <p:tags r:id="rId5"/>
            </p:custDataLst>
          </p:nvPr>
        </p:nvSpPr>
        <p:spPr bwMode="auto">
          <a:xfrm>
            <a:off x="7378465" y="1608242"/>
            <a:ext cx="1460735"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reviews HBP fund balance</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Projects may be delayed / accelerated based on funds available and project eligibility</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Emergency projects may be added</a:t>
            </a:r>
            <a:endParaRPr lang="en-US" sz="1200" dirty="0">
              <a:solidFill>
                <a:schemeClr val="tx1"/>
              </a:solidFill>
              <a:latin typeface="Franklin Gothic Book" pitchFamily="34" charset="0"/>
              <a:cs typeface="Arial" pitchFamily="34" charset="0"/>
            </a:endParaRPr>
          </a:p>
        </p:txBody>
      </p:sp>
      <p:sp>
        <p:nvSpPr>
          <p:cNvPr id="2" name="Title 1"/>
          <p:cNvSpPr>
            <a:spLocks noGrp="1"/>
          </p:cNvSpPr>
          <p:nvPr>
            <p:ph type="title"/>
          </p:nvPr>
        </p:nvSpPr>
        <p:spPr/>
        <p:txBody>
          <a:bodyPr/>
          <a:lstStyle/>
          <a:p>
            <a:r>
              <a:rPr lang="en-US" dirty="0" smtClean="0"/>
              <a:t>Programming Process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16</a:t>
            </a:fld>
            <a:endParaRPr lang="en-US" dirty="0"/>
          </a:p>
        </p:txBody>
      </p:sp>
      <p:sp>
        <p:nvSpPr>
          <p:cNvPr id="9" name="TextBox 8"/>
          <p:cNvSpPr txBox="1"/>
          <p:nvPr/>
        </p:nvSpPr>
        <p:spPr>
          <a:xfrm>
            <a:off x="1680875" y="620564"/>
            <a:ext cx="179772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2" name="TextBox 11"/>
          <p:cNvSpPr txBox="1"/>
          <p:nvPr/>
        </p:nvSpPr>
        <p:spPr>
          <a:xfrm>
            <a:off x="3653161" y="620564"/>
            <a:ext cx="161424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5" name="TextBox 14"/>
          <p:cNvSpPr txBox="1"/>
          <p:nvPr/>
        </p:nvSpPr>
        <p:spPr>
          <a:xfrm>
            <a:off x="135469" y="631440"/>
            <a:ext cx="142240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18" name="TextBox 17"/>
          <p:cNvSpPr txBox="1"/>
          <p:nvPr/>
        </p:nvSpPr>
        <p:spPr>
          <a:xfrm>
            <a:off x="7237053" y="620564"/>
            <a:ext cx="170973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22" name="Isosceles Triangle 21"/>
          <p:cNvSpPr/>
          <p:nvPr>
            <p:custDataLst>
              <p:tags r:id="rId6"/>
            </p:custDataLst>
          </p:nvPr>
        </p:nvSpPr>
        <p:spPr>
          <a:xfrm flipV="1">
            <a:off x="295193" y="4800600"/>
            <a:ext cx="1323350"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25" name="Group 24"/>
          <p:cNvGrpSpPr/>
          <p:nvPr/>
        </p:nvGrpSpPr>
        <p:grpSpPr>
          <a:xfrm>
            <a:off x="228600" y="1066800"/>
            <a:ext cx="1399551" cy="1206634"/>
            <a:chOff x="333375" y="1060705"/>
            <a:chExt cx="2257425" cy="445767"/>
          </a:xfrm>
        </p:grpSpPr>
        <p:sp>
          <p:nvSpPr>
            <p:cNvPr id="26" name="Isosceles Triangle 25"/>
            <p:cNvSpPr/>
            <p:nvPr>
              <p:custDataLst>
                <p:tags r:id="rId24"/>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27" name="Pentagon 26"/>
            <p:cNvSpPr/>
            <p:nvPr>
              <p:custDataLst>
                <p:tags r:id="rId25"/>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Inspections and Eligibility Process</a:t>
              </a:r>
            </a:p>
          </p:txBody>
        </p:sp>
      </p:grpSp>
      <p:sp>
        <p:nvSpPr>
          <p:cNvPr id="29" name="Rectangle 28"/>
          <p:cNvSpPr/>
          <p:nvPr>
            <p:custDataLst>
              <p:tags r:id="rId7"/>
            </p:custDataLst>
          </p:nvPr>
        </p:nvSpPr>
        <p:spPr bwMode="auto">
          <a:xfrm>
            <a:off x="321984" y="5029200"/>
            <a:ext cx="1327825"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a:solidFill>
                  <a:schemeClr val="bg1"/>
                </a:solidFill>
                <a:latin typeface="Franklin Gothic Book" pitchFamily="34" charset="0"/>
                <a:cs typeface="Arial" pitchFamily="34" charset="0"/>
              </a:rPr>
              <a:t>Eligibility List for HBP</a:t>
            </a: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30" name="Isosceles Triangle 29"/>
          <p:cNvSpPr/>
          <p:nvPr>
            <p:custDataLst>
              <p:tags r:id="rId8"/>
            </p:custDataLst>
          </p:nvPr>
        </p:nvSpPr>
        <p:spPr>
          <a:xfrm flipV="1">
            <a:off x="1866397" y="4800600"/>
            <a:ext cx="171924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1" name="Group 30"/>
          <p:cNvGrpSpPr/>
          <p:nvPr/>
        </p:nvGrpSpPr>
        <p:grpSpPr>
          <a:xfrm>
            <a:off x="1752599" y="1066800"/>
            <a:ext cx="1842655" cy="1206634"/>
            <a:chOff x="333375" y="1060705"/>
            <a:chExt cx="2257425" cy="445767"/>
          </a:xfrm>
        </p:grpSpPr>
        <p:sp>
          <p:nvSpPr>
            <p:cNvPr id="32" name="Isosceles Triangle 31"/>
            <p:cNvSpPr/>
            <p:nvPr>
              <p:custDataLst>
                <p:tags r:id="rId22"/>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3" name="Pentagon 32"/>
            <p:cNvSpPr/>
            <p:nvPr>
              <p:custDataLst>
                <p:tags r:id="rId23"/>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Selection Process</a:t>
              </a:r>
            </a:p>
            <a:p>
              <a:endParaRPr lang="en-US" sz="1400" b="1" dirty="0" smtClean="0">
                <a:latin typeface="Franklin Gothic Book" pitchFamily="34" charset="0"/>
                <a:cs typeface="Arial" pitchFamily="34" charset="0"/>
              </a:endParaRPr>
            </a:p>
            <a:p>
              <a:pPr algn="ctr"/>
              <a:r>
                <a:rPr lang="en-US" sz="1400" b="1" dirty="0" smtClean="0">
                  <a:latin typeface="Franklin Gothic Book" pitchFamily="34" charset="0"/>
                  <a:cs typeface="Arial" pitchFamily="34" charset="0"/>
                </a:rPr>
                <a:t>   PART A</a:t>
              </a:r>
            </a:p>
          </p:txBody>
        </p:sp>
      </p:grpSp>
      <p:sp>
        <p:nvSpPr>
          <p:cNvPr id="35" name="Rectangle 34"/>
          <p:cNvSpPr/>
          <p:nvPr>
            <p:custDataLst>
              <p:tags r:id="rId9"/>
            </p:custDataLst>
          </p:nvPr>
        </p:nvSpPr>
        <p:spPr bwMode="auto">
          <a:xfrm>
            <a:off x="1877062" y="5029200"/>
            <a:ext cx="1739851"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400" b="1" dirty="0" smtClean="0">
                <a:solidFill>
                  <a:schemeClr val="bg1"/>
                </a:solidFill>
                <a:latin typeface="Franklin Gothic Book" pitchFamily="34" charset="0"/>
                <a:cs typeface="Arial" pitchFamily="34" charset="0"/>
              </a:rPr>
              <a:t>District Proposed Project Lists </a:t>
            </a: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p:txBody>
      </p:sp>
      <p:sp>
        <p:nvSpPr>
          <p:cNvPr id="36" name="Isosceles Triangle 35"/>
          <p:cNvSpPr/>
          <p:nvPr>
            <p:custDataLst>
              <p:tags r:id="rId10"/>
            </p:custDataLst>
          </p:nvPr>
        </p:nvSpPr>
        <p:spPr>
          <a:xfrm flipV="1">
            <a:off x="3800392" y="4800600"/>
            <a:ext cx="1457408"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7" name="Group 36"/>
          <p:cNvGrpSpPr/>
          <p:nvPr/>
        </p:nvGrpSpPr>
        <p:grpSpPr>
          <a:xfrm>
            <a:off x="3733800" y="1066800"/>
            <a:ext cx="1536935" cy="1206634"/>
            <a:chOff x="333375" y="1060705"/>
            <a:chExt cx="2257425" cy="445767"/>
          </a:xfrm>
        </p:grpSpPr>
        <p:sp>
          <p:nvSpPr>
            <p:cNvPr id="38" name="Isosceles Triangle 37"/>
            <p:cNvSpPr/>
            <p:nvPr>
              <p:custDataLst>
                <p:tags r:id="rId20"/>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Franklin Gothic Book" pitchFamily="34" charset="0"/>
                <a:cs typeface="Arial" pitchFamily="34" charset="0"/>
              </a:endParaRPr>
            </a:p>
          </p:txBody>
        </p:sp>
        <p:sp>
          <p:nvSpPr>
            <p:cNvPr id="39" name="Pentagon 38"/>
            <p:cNvSpPr/>
            <p:nvPr>
              <p:custDataLst>
                <p:tags r:id="rId21"/>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Selection Process</a:t>
              </a:r>
            </a:p>
            <a:p>
              <a:endParaRPr lang="en-US" sz="1400" b="1" dirty="0">
                <a:latin typeface="Franklin Gothic Book" pitchFamily="34" charset="0"/>
                <a:cs typeface="Arial" pitchFamily="34" charset="0"/>
              </a:endParaRPr>
            </a:p>
            <a:p>
              <a:pPr algn="ctr"/>
              <a:r>
                <a:rPr lang="en-US" sz="1400" b="1" dirty="0" smtClean="0">
                  <a:latin typeface="Franklin Gothic Book" pitchFamily="34" charset="0"/>
                  <a:cs typeface="Arial" pitchFamily="34" charset="0"/>
                </a:rPr>
                <a:t>PART B</a:t>
              </a:r>
            </a:p>
          </p:txBody>
        </p:sp>
      </p:grpSp>
      <p:sp>
        <p:nvSpPr>
          <p:cNvPr id="41" name="Rectangle 40"/>
          <p:cNvSpPr/>
          <p:nvPr>
            <p:custDataLst>
              <p:tags r:id="rId11"/>
            </p:custDataLst>
          </p:nvPr>
        </p:nvSpPr>
        <p:spPr bwMode="auto">
          <a:xfrm>
            <a:off x="3827184" y="5029200"/>
            <a:ext cx="1461883" cy="9906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400" b="1" dirty="0" smtClean="0">
                <a:solidFill>
                  <a:schemeClr val="bg1"/>
                </a:solidFill>
                <a:latin typeface="Franklin Gothic Book" pitchFamily="34" charset="0"/>
                <a:cs typeface="Arial" pitchFamily="34" charset="0"/>
              </a:rPr>
              <a:t>Statewide List of Funded Bridge Projects</a:t>
            </a:r>
            <a:endParaRPr lang="en-US" sz="1400"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a:p>
            <a:pPr marL="91440">
              <a:buClr>
                <a:schemeClr val="bg1"/>
              </a:buClr>
            </a:pPr>
            <a:endParaRPr lang="en-US" b="1" dirty="0">
              <a:solidFill>
                <a:schemeClr val="bg1"/>
              </a:solidFill>
              <a:latin typeface="Franklin Gothic Book" pitchFamily="34" charset="0"/>
              <a:cs typeface="Arial" pitchFamily="34" charset="0"/>
            </a:endParaRPr>
          </a:p>
        </p:txBody>
      </p:sp>
      <p:sp>
        <p:nvSpPr>
          <p:cNvPr id="42" name="Isosceles Triangle 41"/>
          <p:cNvSpPr/>
          <p:nvPr>
            <p:custDataLst>
              <p:tags r:id="rId12"/>
            </p:custDataLst>
          </p:nvPr>
        </p:nvSpPr>
        <p:spPr>
          <a:xfrm flipV="1">
            <a:off x="5503584" y="3810000"/>
            <a:ext cx="1358891"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3" name="Group 42"/>
          <p:cNvGrpSpPr/>
          <p:nvPr/>
        </p:nvGrpSpPr>
        <p:grpSpPr>
          <a:xfrm>
            <a:off x="5410200" y="1066800"/>
            <a:ext cx="1536935" cy="1206634"/>
            <a:chOff x="333375" y="1060705"/>
            <a:chExt cx="2257425" cy="445767"/>
          </a:xfrm>
        </p:grpSpPr>
        <p:sp>
          <p:nvSpPr>
            <p:cNvPr id="44" name="Isosceles Triangle 43"/>
            <p:cNvSpPr/>
            <p:nvPr>
              <p:custDataLst>
                <p:tags r:id="rId18"/>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5" name="Pentagon 44"/>
            <p:cNvSpPr/>
            <p:nvPr>
              <p:custDataLst>
                <p:tags r:id="rId19"/>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Development Process</a:t>
              </a:r>
            </a:p>
          </p:txBody>
        </p:sp>
      </p:grpSp>
      <p:sp>
        <p:nvSpPr>
          <p:cNvPr id="47" name="Rectangle 46"/>
          <p:cNvSpPr/>
          <p:nvPr>
            <p:custDataLst>
              <p:tags r:id="rId13"/>
            </p:custDataLst>
          </p:nvPr>
        </p:nvSpPr>
        <p:spPr bwMode="auto">
          <a:xfrm>
            <a:off x="5481925" y="4038600"/>
            <a:ext cx="1465210" cy="22098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smtClean="0">
                <a:solidFill>
                  <a:schemeClr val="accent6"/>
                </a:solidFill>
                <a:latin typeface="Franklin Gothic Book" pitchFamily="34" charset="0"/>
                <a:cs typeface="Arial" pitchFamily="34" charset="0"/>
              </a:rPr>
              <a:t>RESULTS:</a:t>
            </a:r>
            <a:endParaRPr lang="en-US" sz="1400" dirty="0">
              <a:solidFill>
                <a:schemeClr val="accent6"/>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A.   </a:t>
            </a:r>
            <a:r>
              <a:rPr lang="en-US" sz="1200" dirty="0" smtClean="0">
                <a:solidFill>
                  <a:schemeClr val="bg1"/>
                </a:solidFill>
                <a:latin typeface="Franklin Gothic Book" pitchFamily="34" charset="0"/>
                <a:cs typeface="Arial" pitchFamily="34" charset="0"/>
              </a:rPr>
              <a:t>Projects proceed as programmed</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B.  </a:t>
            </a:r>
            <a:r>
              <a:rPr lang="en-US" sz="1200" dirty="0" smtClean="0">
                <a:solidFill>
                  <a:schemeClr val="bg1"/>
                </a:solidFill>
                <a:latin typeface="Franklin Gothic Book" pitchFamily="34" charset="0"/>
                <a:cs typeface="Arial" pitchFamily="34" charset="0"/>
              </a:rPr>
              <a:t>Project schedules may change</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C.  </a:t>
            </a:r>
            <a:r>
              <a:rPr lang="en-US" sz="1200" dirty="0" smtClean="0">
                <a:solidFill>
                  <a:schemeClr val="bg1"/>
                </a:solidFill>
                <a:latin typeface="Franklin Gothic Book" pitchFamily="34" charset="0"/>
                <a:cs typeface="Arial" pitchFamily="34" charset="0"/>
              </a:rPr>
              <a:t>Communication between TxDOT &amp; local entity </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8" name="Isosceles Triangle 47"/>
          <p:cNvSpPr/>
          <p:nvPr>
            <p:custDataLst>
              <p:tags r:id="rId14"/>
            </p:custDataLst>
          </p:nvPr>
        </p:nvSpPr>
        <p:spPr>
          <a:xfrm flipV="1">
            <a:off x="7358723" y="4800600"/>
            <a:ext cx="146638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9" name="Group 48"/>
          <p:cNvGrpSpPr/>
          <p:nvPr/>
        </p:nvGrpSpPr>
        <p:grpSpPr>
          <a:xfrm>
            <a:off x="7302265" y="1066800"/>
            <a:ext cx="1536935" cy="1206634"/>
            <a:chOff x="333375" y="1060705"/>
            <a:chExt cx="2257425" cy="445767"/>
          </a:xfrm>
        </p:grpSpPr>
        <p:sp>
          <p:nvSpPr>
            <p:cNvPr id="50" name="Isosceles Triangle 49"/>
            <p:cNvSpPr/>
            <p:nvPr>
              <p:custDataLst>
                <p:tags r:id="rId16"/>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51" name="Pentagon 50"/>
            <p:cNvSpPr/>
            <p:nvPr>
              <p:custDataLst>
                <p:tags r:id="rId17"/>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HBP Monthly Monitoring Process</a:t>
              </a:r>
            </a:p>
          </p:txBody>
        </p:sp>
      </p:grpSp>
      <p:sp>
        <p:nvSpPr>
          <p:cNvPr id="53" name="Rectangle 52"/>
          <p:cNvSpPr/>
          <p:nvPr>
            <p:custDataLst>
              <p:tags r:id="rId15"/>
            </p:custDataLst>
          </p:nvPr>
        </p:nvSpPr>
        <p:spPr bwMode="auto">
          <a:xfrm>
            <a:off x="7373990" y="5029200"/>
            <a:ext cx="1465210" cy="1219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Adjustment of Statewide List of Funded Bridge Projects to uphold fiscal constraints</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3564390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1162048"/>
            <a:ext cx="4815841" cy="4933952"/>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1700" dirty="0" smtClean="0">
              <a:solidFill>
                <a:schemeClr val="accent4"/>
              </a:solidFill>
            </a:endParaRPr>
          </a:p>
          <a:p>
            <a:pPr>
              <a:buClr>
                <a:schemeClr val="accent4"/>
              </a:buClr>
            </a:pPr>
            <a:r>
              <a:rPr lang="en-US" sz="1700" dirty="0" smtClean="0">
                <a:solidFill>
                  <a:schemeClr val="accent4"/>
                </a:solidFill>
              </a:rPr>
              <a:t>BRG notifies districts of program call based on eligible bridge list</a:t>
            </a:r>
          </a:p>
          <a:p>
            <a:pPr lvl="1"/>
            <a:r>
              <a:rPr lang="en-US" sz="1300" dirty="0" smtClean="0">
                <a:solidFill>
                  <a:srgbClr val="14385C"/>
                </a:solidFill>
              </a:rPr>
              <a:t>District specific lists in the Bridge Portfolio Management application</a:t>
            </a:r>
          </a:p>
          <a:p>
            <a:r>
              <a:rPr lang="en-US" sz="1700" dirty="0" smtClean="0">
                <a:solidFill>
                  <a:schemeClr val="accent4"/>
                </a:solidFill>
              </a:rPr>
              <a:t>Districts work with local officials to</a:t>
            </a:r>
          </a:p>
          <a:p>
            <a:pPr lvl="1"/>
            <a:r>
              <a:rPr lang="en-US" sz="1300" dirty="0" smtClean="0">
                <a:solidFill>
                  <a:srgbClr val="14385C"/>
                </a:solidFill>
              </a:rPr>
              <a:t>Evaluate currently approved bridges to verify project need and funding</a:t>
            </a:r>
          </a:p>
          <a:p>
            <a:pPr lvl="1"/>
            <a:r>
              <a:rPr lang="en-US" sz="1300" dirty="0" smtClean="0">
                <a:solidFill>
                  <a:srgbClr val="14385C"/>
                </a:solidFill>
              </a:rPr>
              <a:t>Determine new candidate bridges to submit for consideration</a:t>
            </a:r>
          </a:p>
          <a:p>
            <a:pPr lvl="1"/>
            <a:r>
              <a:rPr lang="en-US" sz="1300" dirty="0" smtClean="0">
                <a:solidFill>
                  <a:srgbClr val="14385C"/>
                </a:solidFill>
              </a:rPr>
              <a:t>Set bridge </a:t>
            </a:r>
            <a:r>
              <a:rPr lang="en-US" sz="1300" dirty="0">
                <a:solidFill>
                  <a:srgbClr val="14385C"/>
                </a:solidFill>
              </a:rPr>
              <a:t>priorities and rankings </a:t>
            </a:r>
            <a:r>
              <a:rPr lang="en-US" sz="1300" dirty="0" smtClean="0">
                <a:solidFill>
                  <a:srgbClr val="14385C"/>
                </a:solidFill>
              </a:rPr>
              <a:t>for candidate bridges</a:t>
            </a:r>
            <a:endParaRPr lang="en-US" sz="1300" dirty="0">
              <a:solidFill>
                <a:srgbClr val="14385C"/>
              </a:solidFill>
            </a:endParaRPr>
          </a:p>
          <a:p>
            <a:pPr>
              <a:buClr>
                <a:schemeClr val="accent4"/>
              </a:buClr>
            </a:pPr>
            <a:r>
              <a:rPr lang="en-US" sz="1700" dirty="0" smtClean="0">
                <a:solidFill>
                  <a:schemeClr val="accent4"/>
                </a:solidFill>
              </a:rPr>
              <a:t>Districts update/upload estimates, proposed letting dates, project needs, district/local priorities, and district/local rankings for previously approved bridges and new candidate bridges to be considered for programming </a:t>
            </a:r>
          </a:p>
          <a:p>
            <a:pPr>
              <a:buClr>
                <a:schemeClr val="accent4"/>
              </a:buClr>
            </a:pPr>
            <a:endParaRPr lang="en-US" sz="1700" dirty="0">
              <a:solidFill>
                <a:schemeClr val="accent4"/>
              </a:solidFill>
            </a:endParaRPr>
          </a:p>
          <a:p>
            <a:pPr>
              <a:buClr>
                <a:schemeClr val="accent4"/>
              </a:buClr>
            </a:pPr>
            <a:endParaRPr lang="en-US" sz="1700" dirty="0">
              <a:solidFill>
                <a:schemeClr val="accent4"/>
              </a:solidFill>
            </a:endParaRPr>
          </a:p>
          <a:p>
            <a:pPr lvl="1"/>
            <a:endParaRPr lang="en-US" sz="1200" dirty="0" smtClean="0"/>
          </a:p>
          <a:p>
            <a:pPr marL="284162" lvl="1" indent="0">
              <a:buFont typeface="Arial" pitchFamily="34" charset="0"/>
              <a:buNone/>
            </a:pPr>
            <a:endParaRPr lang="en-US" dirty="0" smtClean="0"/>
          </a:p>
          <a:p>
            <a:pPr lvl="1"/>
            <a:endParaRPr lang="en-US" dirty="0" smtClean="0"/>
          </a:p>
        </p:txBody>
      </p:sp>
      <p:grpSp>
        <p:nvGrpSpPr>
          <p:cNvPr id="39" name="Group 41"/>
          <p:cNvGrpSpPr/>
          <p:nvPr/>
        </p:nvGrpSpPr>
        <p:grpSpPr>
          <a:xfrm>
            <a:off x="3886199" y="962023"/>
            <a:ext cx="3171825" cy="491487"/>
            <a:chOff x="195266" y="862018"/>
            <a:chExt cx="3171825" cy="491487"/>
          </a:xfrm>
        </p:grpSpPr>
        <p:sp>
          <p:nvSpPr>
            <p:cNvPr id="40" name="Isosceles Triangle 39"/>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4"/>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Selection Process: Part A</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17</a:t>
            </a:fld>
            <a:endParaRPr lang="en-US" dirty="0"/>
          </a:p>
        </p:txBody>
      </p:sp>
      <p:sp>
        <p:nvSpPr>
          <p:cNvPr id="23" name="Freeform 22"/>
          <p:cNvSpPr/>
          <p:nvPr/>
        </p:nvSpPr>
        <p:spPr>
          <a:xfrm>
            <a:off x="381001" y="1260053"/>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Distribute Eligibility List</a:t>
            </a:r>
            <a:endParaRPr lang="en-US" sz="2000" b="1" dirty="0">
              <a:latin typeface="Franklin Gothic Book" pitchFamily="34" charset="0"/>
              <a:cs typeface="Arial" pitchFamily="34" charset="0"/>
            </a:endParaRPr>
          </a:p>
        </p:txBody>
      </p:sp>
      <p:sp>
        <p:nvSpPr>
          <p:cNvPr id="26" name="Freeform 25"/>
          <p:cNvSpPr/>
          <p:nvPr/>
        </p:nvSpPr>
        <p:spPr>
          <a:xfrm>
            <a:off x="381001" y="3048469"/>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Bridge Priorities/Rankings</a:t>
            </a:r>
            <a:endParaRPr lang="en-US" sz="2000" b="1" dirty="0">
              <a:latin typeface="Franklin Gothic Book" pitchFamily="34" charset="0"/>
              <a:cs typeface="Arial" pitchFamily="34" charset="0"/>
            </a:endParaRPr>
          </a:p>
        </p:txBody>
      </p:sp>
      <p:sp>
        <p:nvSpPr>
          <p:cNvPr id="27" name="Freeform 26"/>
          <p:cNvSpPr/>
          <p:nvPr/>
        </p:nvSpPr>
        <p:spPr>
          <a:xfrm>
            <a:off x="304800" y="4888992"/>
            <a:ext cx="3429000" cy="6736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lgn="ctr">
              <a:buClr>
                <a:schemeClr val="bg1"/>
              </a:buClr>
            </a:pPr>
            <a:r>
              <a:rPr lang="en-US" sz="2000" b="1" dirty="0" smtClean="0">
                <a:solidFill>
                  <a:schemeClr val="accent6"/>
                </a:solidFill>
                <a:latin typeface="Franklin Gothic Book" pitchFamily="34" charset="0"/>
                <a:cs typeface="Arial" pitchFamily="34" charset="0"/>
              </a:rPr>
              <a:t>Statewide </a:t>
            </a:r>
            <a:r>
              <a:rPr lang="en-US" sz="2100" b="1" i="1" dirty="0" smtClean="0">
                <a:solidFill>
                  <a:schemeClr val="accent6">
                    <a:lumMod val="40000"/>
                    <a:lumOff val="60000"/>
                  </a:schemeClr>
                </a:solidFill>
                <a:latin typeface="Franklin Gothic Book" pitchFamily="34" charset="0"/>
                <a:cs typeface="Arial" pitchFamily="34" charset="0"/>
              </a:rPr>
              <a:t>Proposed</a:t>
            </a:r>
          </a:p>
          <a:p>
            <a:pPr marL="91440" algn="ctr">
              <a:buClr>
                <a:schemeClr val="bg1"/>
              </a:buClr>
            </a:pPr>
            <a:r>
              <a:rPr lang="en-US" sz="2000" b="1" dirty="0" smtClean="0">
                <a:solidFill>
                  <a:schemeClr val="accent6"/>
                </a:solidFill>
                <a:latin typeface="Franklin Gothic Book" pitchFamily="34" charset="0"/>
                <a:cs typeface="Arial" pitchFamily="34" charset="0"/>
              </a:rPr>
              <a:t>Bridge Project Listing</a:t>
            </a:r>
            <a:endParaRPr lang="en-US" sz="2000" b="1" dirty="0">
              <a:solidFill>
                <a:schemeClr val="accent6"/>
              </a:solidFill>
              <a:latin typeface="Franklin Gothic Book" pitchFamily="34" charset="0"/>
              <a:cs typeface="Arial" pitchFamily="34" charset="0"/>
            </a:endParaRPr>
          </a:p>
        </p:txBody>
      </p:sp>
      <p:sp>
        <p:nvSpPr>
          <p:cNvPr id="31" name="Isosceles Triangle 30"/>
          <p:cNvSpPr/>
          <p:nvPr>
            <p:custDataLst>
              <p:tags r:id="rId1"/>
            </p:custDataLst>
          </p:nvPr>
        </p:nvSpPr>
        <p:spPr>
          <a:xfrm flipV="1">
            <a:off x="381001" y="19054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32" name="Isosceles Triangle 31"/>
          <p:cNvSpPr/>
          <p:nvPr>
            <p:custDataLst>
              <p:tags r:id="rId2"/>
            </p:custDataLst>
          </p:nvPr>
        </p:nvSpPr>
        <p:spPr>
          <a:xfrm flipV="1">
            <a:off x="381001" y="36580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605776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1116328"/>
            <a:ext cx="4815841" cy="5055872"/>
          </a:xfrm>
          <a:prstGeom prst="rect">
            <a:avLst/>
          </a:prstGeom>
          <a:noFill/>
          <a:ln w="28575">
            <a:solidFill>
              <a:schemeClr val="bg1">
                <a:lumMod val="85000"/>
              </a:schemeClr>
            </a:solidFill>
          </a:ln>
        </p:spPr>
        <p:txBody>
          <a:bodyPr>
            <a:normAutofit lnSpcReduction="10000"/>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2000" dirty="0" smtClean="0">
              <a:solidFill>
                <a:schemeClr val="accent4"/>
              </a:solidFill>
            </a:endParaRPr>
          </a:p>
          <a:p>
            <a:pPr>
              <a:buClr>
                <a:schemeClr val="accent4"/>
              </a:buClr>
            </a:pPr>
            <a:r>
              <a:rPr lang="en-US" sz="2000" dirty="0" smtClean="0">
                <a:solidFill>
                  <a:schemeClr val="accent4"/>
                </a:solidFill>
              </a:rPr>
              <a:t>BRG reviews proposed bridge project list</a:t>
            </a:r>
            <a:endParaRPr lang="en-US" sz="2000" dirty="0" smtClean="0">
              <a:solidFill>
                <a:srgbClr val="14385C"/>
              </a:solidFill>
            </a:endParaRPr>
          </a:p>
          <a:p>
            <a:pPr lvl="1"/>
            <a:r>
              <a:rPr lang="en-US" sz="1600" dirty="0" smtClean="0">
                <a:solidFill>
                  <a:srgbClr val="14385C"/>
                </a:solidFill>
              </a:rPr>
              <a:t>Verifies eligibility, estimates, proposed lettings dates, project needs, district/local priorities have been entered</a:t>
            </a:r>
          </a:p>
          <a:p>
            <a:pPr lvl="1"/>
            <a:r>
              <a:rPr lang="en-US" sz="1600" dirty="0" smtClean="0">
                <a:solidFill>
                  <a:srgbClr val="14385C"/>
                </a:solidFill>
              </a:rPr>
              <a:t>Ensures special consideration justifications have been provided, as needed</a:t>
            </a:r>
          </a:p>
          <a:p>
            <a:r>
              <a:rPr lang="en-US" sz="2000" dirty="0" smtClean="0">
                <a:solidFill>
                  <a:schemeClr val="accent4"/>
                </a:solidFill>
              </a:rPr>
              <a:t>BRG evaluates bridge project list</a:t>
            </a:r>
          </a:p>
          <a:p>
            <a:pPr lvl="1"/>
            <a:r>
              <a:rPr lang="en-US" sz="1600" dirty="0" smtClean="0">
                <a:solidFill>
                  <a:srgbClr val="14385C"/>
                </a:solidFill>
              </a:rPr>
              <a:t>Updates currently approved project estimates and letting dates based on district information and fiscal constraints to determine available funding within the programming FYs</a:t>
            </a:r>
          </a:p>
          <a:p>
            <a:pPr lvl="1"/>
            <a:r>
              <a:rPr lang="en-US" sz="1600" dirty="0" smtClean="0">
                <a:solidFill>
                  <a:srgbClr val="14385C"/>
                </a:solidFill>
              </a:rPr>
              <a:t>Evaluates and selects bridges</a:t>
            </a:r>
          </a:p>
          <a:p>
            <a:pPr marL="284162" lvl="1" indent="0">
              <a:buNone/>
              <a:tabLst>
                <a:tab pos="514350" algn="l"/>
                <a:tab pos="1371600" algn="l"/>
              </a:tabLst>
            </a:pPr>
            <a:r>
              <a:rPr lang="en-US" sz="1600" dirty="0">
                <a:solidFill>
                  <a:srgbClr val="14385C"/>
                </a:solidFill>
              </a:rPr>
              <a:t>	</a:t>
            </a:r>
            <a:r>
              <a:rPr lang="en-US" sz="1400" dirty="0"/>
              <a:t>1</a:t>
            </a:r>
            <a:r>
              <a:rPr lang="en-US" sz="1400" baseline="30000" dirty="0"/>
              <a:t>st</a:t>
            </a:r>
            <a:r>
              <a:rPr lang="en-US" sz="1400" dirty="0"/>
              <a:t> </a:t>
            </a:r>
            <a:r>
              <a:rPr lang="en-US" sz="1400" dirty="0" smtClean="0"/>
              <a:t>round:	</a:t>
            </a:r>
            <a:r>
              <a:rPr lang="en-US" sz="1400" dirty="0" smtClean="0">
                <a:solidFill>
                  <a:srgbClr val="25629F"/>
                </a:solidFill>
              </a:rPr>
              <a:t>SD/FO with SR </a:t>
            </a:r>
            <a:r>
              <a:rPr lang="en-US" sz="1400" u="sng" dirty="0" smtClean="0">
                <a:solidFill>
                  <a:srgbClr val="25629F"/>
                </a:solidFill>
              </a:rPr>
              <a:t>&lt;</a:t>
            </a:r>
            <a:r>
              <a:rPr lang="en-US" sz="1400" dirty="0" smtClean="0">
                <a:solidFill>
                  <a:srgbClr val="25629F"/>
                </a:solidFill>
              </a:rPr>
              <a:t> 50 &amp; Approved special 			consideration projects</a:t>
            </a:r>
            <a:r>
              <a:rPr lang="en-US" sz="1400" dirty="0" smtClean="0"/>
              <a:t>	</a:t>
            </a:r>
          </a:p>
          <a:p>
            <a:pPr marL="284162" lvl="1" indent="0">
              <a:buNone/>
              <a:tabLst>
                <a:tab pos="514350" algn="l"/>
                <a:tab pos="1371600" algn="l"/>
              </a:tabLst>
            </a:pPr>
            <a:r>
              <a:rPr lang="en-US" sz="1400" dirty="0" smtClean="0"/>
              <a:t>	2</a:t>
            </a:r>
            <a:r>
              <a:rPr lang="en-US" sz="1400" baseline="30000" dirty="0" smtClean="0"/>
              <a:t>nd</a:t>
            </a:r>
            <a:r>
              <a:rPr lang="en-US" sz="1400" dirty="0" smtClean="0"/>
              <a:t> round:	SD/FO with SR </a:t>
            </a:r>
            <a:r>
              <a:rPr lang="en-US" sz="1400" u="sng" dirty="0" smtClean="0"/>
              <a:t>&lt;</a:t>
            </a:r>
            <a:r>
              <a:rPr lang="en-US" sz="1400" dirty="0" smtClean="0"/>
              <a:t> 80</a:t>
            </a:r>
            <a:endParaRPr lang="en-US" sz="1400" dirty="0" smtClean="0">
              <a:solidFill>
                <a:srgbClr val="25629F"/>
              </a:solidFill>
            </a:endParaRPr>
          </a:p>
          <a:p>
            <a:pPr marL="571500" lvl="2" indent="0">
              <a:buClr>
                <a:srgbClr val="25629F"/>
              </a:buClr>
              <a:buNone/>
            </a:pPr>
            <a:endParaRPr lang="en-US" sz="800" dirty="0" smtClean="0">
              <a:solidFill>
                <a:schemeClr val="accent4"/>
              </a:solidFill>
            </a:endParaRPr>
          </a:p>
          <a:p>
            <a:pPr marL="571500" lvl="2" indent="0">
              <a:buClr>
                <a:srgbClr val="25629F"/>
              </a:buClr>
              <a:buNone/>
            </a:pPr>
            <a:r>
              <a:rPr lang="en-US" sz="1400" b="1" i="1" dirty="0" smtClean="0">
                <a:solidFill>
                  <a:srgbClr val="D27D00"/>
                </a:solidFill>
              </a:rPr>
              <a:t>district/local </a:t>
            </a:r>
            <a:r>
              <a:rPr lang="en-US" sz="1400" b="1" i="1" dirty="0">
                <a:solidFill>
                  <a:srgbClr val="D27D00"/>
                </a:solidFill>
              </a:rPr>
              <a:t>priorities and rankings </a:t>
            </a:r>
            <a:r>
              <a:rPr lang="en-US" sz="1400" b="1" i="1" dirty="0" smtClean="0">
                <a:solidFill>
                  <a:srgbClr val="D27D00"/>
                </a:solidFill>
              </a:rPr>
              <a:t>break </a:t>
            </a:r>
            <a:r>
              <a:rPr lang="en-US" sz="1400" b="1" i="1" dirty="0">
                <a:solidFill>
                  <a:srgbClr val="D27D00"/>
                </a:solidFill>
              </a:rPr>
              <a:t>ties and ensure the </a:t>
            </a:r>
            <a:r>
              <a:rPr lang="en-US" sz="1400" b="1" i="1" dirty="0" smtClean="0">
                <a:solidFill>
                  <a:srgbClr val="D27D00"/>
                </a:solidFill>
              </a:rPr>
              <a:t>project with the highest need are </a:t>
            </a:r>
            <a:r>
              <a:rPr lang="en-US" sz="1400" b="1" i="1" dirty="0">
                <a:solidFill>
                  <a:srgbClr val="D27D00"/>
                </a:solidFill>
              </a:rPr>
              <a:t>selected  </a:t>
            </a:r>
          </a:p>
          <a:p>
            <a:pPr marL="0" indent="0">
              <a:buClr>
                <a:schemeClr val="accent4"/>
              </a:buClr>
              <a:buNone/>
            </a:pPr>
            <a:endParaRPr lang="en-US" dirty="0" smtClean="0"/>
          </a:p>
        </p:txBody>
      </p:sp>
      <p:grpSp>
        <p:nvGrpSpPr>
          <p:cNvPr id="39" name="Group 41"/>
          <p:cNvGrpSpPr/>
          <p:nvPr/>
        </p:nvGrpSpPr>
        <p:grpSpPr>
          <a:xfrm>
            <a:off x="3886199" y="916303"/>
            <a:ext cx="3171825" cy="491487"/>
            <a:chOff x="195266" y="862018"/>
            <a:chExt cx="3171825" cy="491487"/>
          </a:xfrm>
        </p:grpSpPr>
        <p:sp>
          <p:nvSpPr>
            <p:cNvPr id="40" name="Isosceles Triangle 39"/>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4"/>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Selection Process: Part B</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18</a:t>
            </a:fld>
            <a:endParaRPr lang="en-US" dirty="0"/>
          </a:p>
        </p:txBody>
      </p:sp>
      <p:sp>
        <p:nvSpPr>
          <p:cNvPr id="23" name="Freeform 22"/>
          <p:cNvSpPr/>
          <p:nvPr/>
        </p:nvSpPr>
        <p:spPr>
          <a:xfrm>
            <a:off x="381001" y="1260052"/>
            <a:ext cx="3154680" cy="644947"/>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BRG Review of Statewide Proposed Project Listing</a:t>
            </a:r>
            <a:endParaRPr lang="en-US" sz="2000" b="1" dirty="0">
              <a:latin typeface="Franklin Gothic Book" pitchFamily="34" charset="0"/>
              <a:cs typeface="Arial" pitchFamily="34" charset="0"/>
            </a:endParaRPr>
          </a:p>
        </p:txBody>
      </p:sp>
      <p:sp>
        <p:nvSpPr>
          <p:cNvPr id="26" name="Freeform 25"/>
          <p:cNvSpPr/>
          <p:nvPr/>
        </p:nvSpPr>
        <p:spPr>
          <a:xfrm>
            <a:off x="381001" y="2667470"/>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Prioritization of Bridges</a:t>
            </a:r>
            <a:endParaRPr lang="en-US" sz="2000" b="1" dirty="0">
              <a:latin typeface="Franklin Gothic Book" pitchFamily="34" charset="0"/>
              <a:cs typeface="Arial" pitchFamily="34" charset="0"/>
            </a:endParaRPr>
          </a:p>
        </p:txBody>
      </p:sp>
      <p:sp>
        <p:nvSpPr>
          <p:cNvPr id="27" name="Freeform 26"/>
          <p:cNvSpPr/>
          <p:nvPr/>
        </p:nvSpPr>
        <p:spPr>
          <a:xfrm>
            <a:off x="304800" y="5269992"/>
            <a:ext cx="3429000" cy="6736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lgn="ctr">
              <a:buClr>
                <a:schemeClr val="bg1"/>
              </a:buClr>
            </a:pPr>
            <a:r>
              <a:rPr lang="en-US" sz="2000" b="1" dirty="0" smtClean="0">
                <a:solidFill>
                  <a:schemeClr val="accent6"/>
                </a:solidFill>
                <a:latin typeface="Franklin Gothic Book" pitchFamily="34" charset="0"/>
                <a:cs typeface="Arial" pitchFamily="34" charset="0"/>
              </a:rPr>
              <a:t>Statewide </a:t>
            </a:r>
            <a:r>
              <a:rPr lang="en-US" sz="2100" b="1" i="1" dirty="0" smtClean="0">
                <a:solidFill>
                  <a:schemeClr val="accent6">
                    <a:lumMod val="40000"/>
                    <a:lumOff val="60000"/>
                  </a:schemeClr>
                </a:solidFill>
                <a:latin typeface="Franklin Gothic Book" pitchFamily="34" charset="0"/>
                <a:cs typeface="Arial" pitchFamily="34" charset="0"/>
              </a:rPr>
              <a:t>Approved</a:t>
            </a:r>
          </a:p>
          <a:p>
            <a:pPr marL="91440" algn="ctr">
              <a:buClr>
                <a:schemeClr val="bg1"/>
              </a:buClr>
            </a:pPr>
            <a:r>
              <a:rPr lang="en-US" sz="2000" b="1" dirty="0" smtClean="0">
                <a:solidFill>
                  <a:schemeClr val="accent6"/>
                </a:solidFill>
                <a:latin typeface="Franklin Gothic Book" pitchFamily="34" charset="0"/>
                <a:cs typeface="Arial" pitchFamily="34" charset="0"/>
              </a:rPr>
              <a:t>Bridge Project Listing</a:t>
            </a:r>
            <a:endParaRPr lang="en-US" sz="2000" b="1" dirty="0">
              <a:solidFill>
                <a:schemeClr val="accent6"/>
              </a:solidFill>
              <a:latin typeface="Franklin Gothic Book" pitchFamily="34" charset="0"/>
              <a:cs typeface="Arial" pitchFamily="34" charset="0"/>
            </a:endParaRPr>
          </a:p>
        </p:txBody>
      </p:sp>
      <p:sp>
        <p:nvSpPr>
          <p:cNvPr id="31" name="Isosceles Triangle 30"/>
          <p:cNvSpPr/>
          <p:nvPr>
            <p:custDataLst>
              <p:tags r:id="rId1"/>
            </p:custDataLst>
          </p:nvPr>
        </p:nvSpPr>
        <p:spPr>
          <a:xfrm flipV="1">
            <a:off x="381001" y="1981200"/>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32" name="Isosceles Triangle 31"/>
          <p:cNvSpPr/>
          <p:nvPr>
            <p:custDataLst>
              <p:tags r:id="rId2"/>
            </p:custDataLst>
          </p:nvPr>
        </p:nvSpPr>
        <p:spPr>
          <a:xfrm flipV="1">
            <a:off x="381001" y="3277069"/>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18" name="Up Arrow 17"/>
          <p:cNvSpPr/>
          <p:nvPr/>
        </p:nvSpPr>
        <p:spPr>
          <a:xfrm>
            <a:off x="1496973" y="3962406"/>
            <a:ext cx="541018" cy="969110"/>
          </a:xfrm>
          <a:prstGeom prst="upArrow">
            <a:avLst/>
          </a:prstGeom>
          <a:solidFill>
            <a:srgbClr val="9257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latin typeface="Arial" pitchFamily="34" charset="0"/>
                <a:cs typeface="Arial" pitchFamily="34" charset="0"/>
              </a:rPr>
              <a:t>Higher</a:t>
            </a:r>
          </a:p>
        </p:txBody>
      </p:sp>
      <p:sp>
        <p:nvSpPr>
          <p:cNvPr id="19" name="Up Arrow 18"/>
          <p:cNvSpPr/>
          <p:nvPr/>
        </p:nvSpPr>
        <p:spPr>
          <a:xfrm rot="10800000">
            <a:off x="388190" y="3962400"/>
            <a:ext cx="541018" cy="969116"/>
          </a:xfrm>
          <a:prstGeom prst="upArrow">
            <a:avLst/>
          </a:prstGeom>
          <a:solidFill>
            <a:srgbClr val="9257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dirty="0" smtClean="0">
                <a:latin typeface="Arial" pitchFamily="34" charset="0"/>
                <a:cs typeface="Arial" pitchFamily="34" charset="0"/>
              </a:rPr>
              <a:t>Lower</a:t>
            </a:r>
            <a:endParaRPr lang="en-US" sz="1200" dirty="0" smtClean="0">
              <a:latin typeface="Arial" pitchFamily="34" charset="0"/>
              <a:cs typeface="Arial" pitchFamily="34" charset="0"/>
            </a:endParaRPr>
          </a:p>
        </p:txBody>
      </p:sp>
      <p:sp>
        <p:nvSpPr>
          <p:cNvPr id="6" name="TextBox 5"/>
          <p:cNvSpPr txBox="1"/>
          <p:nvPr/>
        </p:nvSpPr>
        <p:spPr>
          <a:xfrm>
            <a:off x="762001" y="4265500"/>
            <a:ext cx="762000" cy="369332"/>
          </a:xfrm>
          <a:prstGeom prst="rect">
            <a:avLst/>
          </a:prstGeom>
          <a:noFill/>
        </p:spPr>
        <p:txBody>
          <a:bodyPr wrap="square" rtlCol="0">
            <a:spAutoFit/>
          </a:bodyPr>
          <a:lstStyle/>
          <a:p>
            <a:pPr algn="ctr"/>
            <a:r>
              <a:rPr lang="en-US" b="1" dirty="0" smtClean="0">
                <a:solidFill>
                  <a:schemeClr val="accent1"/>
                </a:solidFill>
              </a:rPr>
              <a:t>SR  =  </a:t>
            </a:r>
          </a:p>
        </p:txBody>
      </p:sp>
      <p:sp>
        <p:nvSpPr>
          <p:cNvPr id="24" name="TextBox 23"/>
          <p:cNvSpPr txBox="1"/>
          <p:nvPr/>
        </p:nvSpPr>
        <p:spPr>
          <a:xfrm>
            <a:off x="2034540" y="4027971"/>
            <a:ext cx="1775460" cy="923330"/>
          </a:xfrm>
          <a:prstGeom prst="rect">
            <a:avLst/>
          </a:prstGeom>
          <a:noFill/>
        </p:spPr>
        <p:txBody>
          <a:bodyPr wrap="square" rtlCol="0">
            <a:spAutoFit/>
          </a:bodyPr>
          <a:lstStyle/>
          <a:p>
            <a:pPr algn="ctr"/>
            <a:r>
              <a:rPr lang="en-US" b="1" dirty="0" smtClean="0">
                <a:solidFill>
                  <a:schemeClr val="accent1"/>
                </a:solidFill>
              </a:rPr>
              <a:t>Probability of being programmed  </a:t>
            </a:r>
          </a:p>
        </p:txBody>
      </p:sp>
    </p:spTree>
    <p:extLst>
      <p:ext uri="{BB962C8B-B14F-4D97-AF65-F5344CB8AC3E}">
        <p14:creationId xmlns:p14="http://schemas.microsoft.com/office/powerpoint/2010/main" val="794053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custDataLst>
              <p:tags r:id="rId1"/>
            </p:custDataLst>
          </p:nvPr>
        </p:nvSpPr>
        <p:spPr bwMode="auto">
          <a:xfrm>
            <a:off x="1855403" y="1608244"/>
            <a:ext cx="1739851"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Distribution/ Notification of  Eligibility List</a:t>
            </a: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Districts and local officials work together to prioritize and rank candidate bridges  thus  determining which bridges should be submitted for  funding consideration</a:t>
            </a:r>
            <a:endParaRPr lang="en-US" sz="1200" dirty="0">
              <a:solidFill>
                <a:schemeClr val="tx1"/>
              </a:solidFill>
              <a:latin typeface="Franklin Gothic Book" pitchFamily="34" charset="0"/>
              <a:cs typeface="Arial" pitchFamily="34" charset="0"/>
            </a:endParaRPr>
          </a:p>
        </p:txBody>
      </p:sp>
      <p:sp>
        <p:nvSpPr>
          <p:cNvPr id="40" name="Rectangle 39"/>
          <p:cNvSpPr/>
          <p:nvPr>
            <p:custDataLst>
              <p:tags r:id="rId2"/>
            </p:custDataLst>
          </p:nvPr>
        </p:nvSpPr>
        <p:spPr bwMode="auto">
          <a:xfrm>
            <a:off x="3810000" y="1608243"/>
            <a:ext cx="1457408"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Districts submit bridge: priority, rank, and estimate for bridges that are to be considered   </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prioritizes</a:t>
            </a:r>
            <a:r>
              <a:rPr lang="en-US" sz="1200" dirty="0">
                <a:solidFill>
                  <a:schemeClr val="tx1"/>
                </a:solidFill>
                <a:latin typeface="Franklin Gothic Book" pitchFamily="34" charset="0"/>
                <a:cs typeface="Arial" pitchFamily="34" charset="0"/>
              </a:rPr>
              <a:t> </a:t>
            </a:r>
            <a:r>
              <a:rPr lang="en-US" sz="1200" dirty="0" smtClean="0">
                <a:solidFill>
                  <a:schemeClr val="tx1"/>
                </a:solidFill>
                <a:latin typeface="Franklin Gothic Book" pitchFamily="34" charset="0"/>
                <a:cs typeface="Arial" pitchFamily="34" charset="0"/>
              </a:rPr>
              <a:t>and ranks bridges submitted on a statewide basis</a:t>
            </a:r>
          </a:p>
        </p:txBody>
      </p:sp>
      <p:sp>
        <p:nvSpPr>
          <p:cNvPr id="46" name="Rectangle 45"/>
          <p:cNvSpPr/>
          <p:nvPr>
            <p:custDataLst>
              <p:tags r:id="rId3"/>
            </p:custDataLst>
          </p:nvPr>
        </p:nvSpPr>
        <p:spPr bwMode="auto">
          <a:xfrm>
            <a:off x="5486400" y="1608242"/>
            <a:ext cx="1460735" cy="21255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accent4"/>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accent4"/>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accent4"/>
                </a:solidFill>
                <a:latin typeface="Franklin Gothic Book" pitchFamily="34" charset="0"/>
                <a:cs typeface="Arial" pitchFamily="34" charset="0"/>
              </a:rPr>
              <a:t>Execute Advance Funding Agreement</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Begin project development</a:t>
            </a: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52" name="Rectangle 51"/>
          <p:cNvSpPr/>
          <p:nvPr>
            <p:custDataLst>
              <p:tags r:id="rId4"/>
            </p:custDataLst>
          </p:nvPr>
        </p:nvSpPr>
        <p:spPr bwMode="auto">
          <a:xfrm>
            <a:off x="7378465" y="1608242"/>
            <a:ext cx="1460735"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reviews HBP fund balance</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Projects may be delayed / accelerated based on funds available and project eligibility</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Emergency projects may be added</a:t>
            </a:r>
            <a:endParaRPr lang="en-US" sz="1200" dirty="0">
              <a:solidFill>
                <a:schemeClr val="tx1"/>
              </a:solidFill>
              <a:latin typeface="Franklin Gothic Book" pitchFamily="34" charset="0"/>
              <a:cs typeface="Arial" pitchFamily="34" charset="0"/>
            </a:endParaRPr>
          </a:p>
        </p:txBody>
      </p:sp>
      <p:sp>
        <p:nvSpPr>
          <p:cNvPr id="28" name="Rectangle 27"/>
          <p:cNvSpPr/>
          <p:nvPr>
            <p:custDataLst>
              <p:tags r:id="rId5"/>
            </p:custDataLst>
          </p:nvPr>
        </p:nvSpPr>
        <p:spPr bwMode="auto">
          <a:xfrm>
            <a:off x="304801" y="1608242"/>
            <a:ext cx="1323350"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Inspect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Classify</a:t>
            </a: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2" name="Title 1"/>
          <p:cNvSpPr>
            <a:spLocks noGrp="1"/>
          </p:cNvSpPr>
          <p:nvPr>
            <p:ph type="title"/>
          </p:nvPr>
        </p:nvSpPr>
        <p:spPr/>
        <p:txBody>
          <a:bodyPr/>
          <a:lstStyle/>
          <a:p>
            <a:r>
              <a:rPr lang="en-US" dirty="0" smtClean="0"/>
              <a:t>Programming Process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19</a:t>
            </a:fld>
            <a:endParaRPr lang="en-US" dirty="0"/>
          </a:p>
        </p:txBody>
      </p:sp>
      <p:sp>
        <p:nvSpPr>
          <p:cNvPr id="9" name="TextBox 8"/>
          <p:cNvSpPr txBox="1"/>
          <p:nvPr/>
        </p:nvSpPr>
        <p:spPr>
          <a:xfrm>
            <a:off x="1680875" y="620564"/>
            <a:ext cx="179772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2" name="TextBox 11"/>
          <p:cNvSpPr txBox="1"/>
          <p:nvPr/>
        </p:nvSpPr>
        <p:spPr>
          <a:xfrm>
            <a:off x="3653161" y="620564"/>
            <a:ext cx="161424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5" name="TextBox 14"/>
          <p:cNvSpPr txBox="1"/>
          <p:nvPr/>
        </p:nvSpPr>
        <p:spPr>
          <a:xfrm>
            <a:off x="135469" y="631440"/>
            <a:ext cx="142240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18" name="TextBox 17"/>
          <p:cNvSpPr txBox="1"/>
          <p:nvPr/>
        </p:nvSpPr>
        <p:spPr>
          <a:xfrm>
            <a:off x="7237053" y="620564"/>
            <a:ext cx="170973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22" name="Isosceles Triangle 21"/>
          <p:cNvSpPr/>
          <p:nvPr>
            <p:custDataLst>
              <p:tags r:id="rId6"/>
            </p:custDataLst>
          </p:nvPr>
        </p:nvSpPr>
        <p:spPr>
          <a:xfrm flipV="1">
            <a:off x="295193" y="4800600"/>
            <a:ext cx="1323350"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25" name="Group 24"/>
          <p:cNvGrpSpPr/>
          <p:nvPr/>
        </p:nvGrpSpPr>
        <p:grpSpPr>
          <a:xfrm>
            <a:off x="228600" y="1066800"/>
            <a:ext cx="1399551" cy="1206634"/>
            <a:chOff x="333375" y="1060705"/>
            <a:chExt cx="2257425" cy="445767"/>
          </a:xfrm>
        </p:grpSpPr>
        <p:sp>
          <p:nvSpPr>
            <p:cNvPr id="26" name="Isosceles Triangle 25"/>
            <p:cNvSpPr/>
            <p:nvPr>
              <p:custDataLst>
                <p:tags r:id="rId24"/>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27" name="Pentagon 26"/>
            <p:cNvSpPr/>
            <p:nvPr>
              <p:custDataLst>
                <p:tags r:id="rId25"/>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Inspections and Eligibility Process</a:t>
              </a:r>
            </a:p>
          </p:txBody>
        </p:sp>
      </p:grpSp>
      <p:sp>
        <p:nvSpPr>
          <p:cNvPr id="29" name="Rectangle 28"/>
          <p:cNvSpPr/>
          <p:nvPr>
            <p:custDataLst>
              <p:tags r:id="rId7"/>
            </p:custDataLst>
          </p:nvPr>
        </p:nvSpPr>
        <p:spPr bwMode="auto">
          <a:xfrm>
            <a:off x="321984" y="5029200"/>
            <a:ext cx="1327825"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a:solidFill>
                  <a:schemeClr val="bg1"/>
                </a:solidFill>
                <a:latin typeface="Franklin Gothic Book" pitchFamily="34" charset="0"/>
                <a:cs typeface="Arial" pitchFamily="34" charset="0"/>
              </a:rPr>
              <a:t>Eligibility List for HBP</a:t>
            </a: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30" name="Isosceles Triangle 29"/>
          <p:cNvSpPr/>
          <p:nvPr>
            <p:custDataLst>
              <p:tags r:id="rId8"/>
            </p:custDataLst>
          </p:nvPr>
        </p:nvSpPr>
        <p:spPr>
          <a:xfrm flipV="1">
            <a:off x="1866397" y="4800600"/>
            <a:ext cx="171924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1" name="Group 30"/>
          <p:cNvGrpSpPr/>
          <p:nvPr/>
        </p:nvGrpSpPr>
        <p:grpSpPr>
          <a:xfrm>
            <a:off x="1752599" y="1066800"/>
            <a:ext cx="1842655" cy="1206634"/>
            <a:chOff x="333375" y="1060705"/>
            <a:chExt cx="2257425" cy="445767"/>
          </a:xfrm>
        </p:grpSpPr>
        <p:sp>
          <p:nvSpPr>
            <p:cNvPr id="32" name="Isosceles Triangle 31"/>
            <p:cNvSpPr/>
            <p:nvPr>
              <p:custDataLst>
                <p:tags r:id="rId22"/>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3" name="Pentagon 32"/>
            <p:cNvSpPr/>
            <p:nvPr>
              <p:custDataLst>
                <p:tags r:id="rId23"/>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smtClean="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   PART A</a:t>
              </a:r>
            </a:p>
          </p:txBody>
        </p:sp>
      </p:grpSp>
      <p:sp>
        <p:nvSpPr>
          <p:cNvPr id="35" name="Rectangle 34"/>
          <p:cNvSpPr/>
          <p:nvPr>
            <p:custDataLst>
              <p:tags r:id="rId9"/>
            </p:custDataLst>
          </p:nvPr>
        </p:nvSpPr>
        <p:spPr bwMode="auto">
          <a:xfrm>
            <a:off x="1877062" y="5029200"/>
            <a:ext cx="1739851"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District Proposed Project Lists </a:t>
            </a:r>
            <a:endParaRPr lang="en-US" sz="1200"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p:txBody>
      </p:sp>
      <p:sp>
        <p:nvSpPr>
          <p:cNvPr id="36" name="Isosceles Triangle 35"/>
          <p:cNvSpPr/>
          <p:nvPr>
            <p:custDataLst>
              <p:tags r:id="rId10"/>
            </p:custDataLst>
          </p:nvPr>
        </p:nvSpPr>
        <p:spPr>
          <a:xfrm flipV="1">
            <a:off x="3800392" y="4800600"/>
            <a:ext cx="1457408"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7" name="Group 36"/>
          <p:cNvGrpSpPr/>
          <p:nvPr/>
        </p:nvGrpSpPr>
        <p:grpSpPr>
          <a:xfrm>
            <a:off x="3733800" y="1066800"/>
            <a:ext cx="1536935" cy="1206634"/>
            <a:chOff x="333375" y="1060705"/>
            <a:chExt cx="2257425" cy="445767"/>
          </a:xfrm>
        </p:grpSpPr>
        <p:sp>
          <p:nvSpPr>
            <p:cNvPr id="38" name="Isosceles Triangle 37"/>
            <p:cNvSpPr/>
            <p:nvPr>
              <p:custDataLst>
                <p:tags r:id="rId20"/>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Franklin Gothic Book" pitchFamily="34" charset="0"/>
                <a:cs typeface="Arial" pitchFamily="34" charset="0"/>
              </a:endParaRPr>
            </a:p>
          </p:txBody>
        </p:sp>
        <p:sp>
          <p:nvSpPr>
            <p:cNvPr id="39" name="Pentagon 38"/>
            <p:cNvSpPr/>
            <p:nvPr>
              <p:custDataLst>
                <p:tags r:id="rId21"/>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PART B</a:t>
              </a:r>
            </a:p>
          </p:txBody>
        </p:sp>
      </p:grpSp>
      <p:sp>
        <p:nvSpPr>
          <p:cNvPr id="41" name="Rectangle 40"/>
          <p:cNvSpPr/>
          <p:nvPr>
            <p:custDataLst>
              <p:tags r:id="rId11"/>
            </p:custDataLst>
          </p:nvPr>
        </p:nvSpPr>
        <p:spPr bwMode="auto">
          <a:xfrm>
            <a:off x="3827184" y="5029200"/>
            <a:ext cx="1461883" cy="9906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Statewide List of Funded Bridge Projects</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2" name="Isosceles Triangle 41"/>
          <p:cNvSpPr/>
          <p:nvPr>
            <p:custDataLst>
              <p:tags r:id="rId12"/>
            </p:custDataLst>
          </p:nvPr>
        </p:nvSpPr>
        <p:spPr>
          <a:xfrm flipV="1">
            <a:off x="5503584" y="3810000"/>
            <a:ext cx="1358891"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3" name="Group 42"/>
          <p:cNvGrpSpPr/>
          <p:nvPr/>
        </p:nvGrpSpPr>
        <p:grpSpPr>
          <a:xfrm>
            <a:off x="5410200" y="1066800"/>
            <a:ext cx="1536935" cy="1206634"/>
            <a:chOff x="333375" y="1060705"/>
            <a:chExt cx="2257425" cy="445767"/>
          </a:xfrm>
        </p:grpSpPr>
        <p:sp>
          <p:nvSpPr>
            <p:cNvPr id="44" name="Isosceles Triangle 43"/>
            <p:cNvSpPr/>
            <p:nvPr>
              <p:custDataLst>
                <p:tags r:id="rId18"/>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5" name="Pentagon 44"/>
            <p:cNvSpPr/>
            <p:nvPr>
              <p:custDataLst>
                <p:tags r:id="rId19"/>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Development Process</a:t>
              </a:r>
            </a:p>
          </p:txBody>
        </p:sp>
      </p:grpSp>
      <p:sp>
        <p:nvSpPr>
          <p:cNvPr id="47" name="Rectangle 46"/>
          <p:cNvSpPr/>
          <p:nvPr>
            <p:custDataLst>
              <p:tags r:id="rId13"/>
            </p:custDataLst>
          </p:nvPr>
        </p:nvSpPr>
        <p:spPr bwMode="auto">
          <a:xfrm>
            <a:off x="5481925" y="4038600"/>
            <a:ext cx="1465210" cy="22098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smtClean="0">
                <a:solidFill>
                  <a:schemeClr val="accent6"/>
                </a:solidFill>
                <a:latin typeface="Franklin Gothic Book" pitchFamily="34" charset="0"/>
                <a:cs typeface="Arial" pitchFamily="34" charset="0"/>
              </a:rPr>
              <a:t>RESULTS:</a:t>
            </a:r>
            <a:endParaRPr lang="en-US" sz="1400" b="1" dirty="0">
              <a:solidFill>
                <a:schemeClr val="accent6"/>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A.   </a:t>
            </a:r>
            <a:r>
              <a:rPr lang="en-US" sz="1200" b="1" dirty="0" smtClean="0">
                <a:solidFill>
                  <a:schemeClr val="bg1"/>
                </a:solidFill>
                <a:latin typeface="Franklin Gothic Book" pitchFamily="34" charset="0"/>
                <a:cs typeface="Arial" pitchFamily="34" charset="0"/>
              </a:rPr>
              <a:t>Projects proceed as programmed</a:t>
            </a:r>
          </a:p>
          <a:p>
            <a:pPr marL="91440">
              <a:buClr>
                <a:schemeClr val="bg1"/>
              </a:buClr>
            </a:pPr>
            <a:endParaRPr lang="en-US" sz="800" b="1" dirty="0" smtClean="0">
              <a:solidFill>
                <a:schemeClr val="bg1"/>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B.  </a:t>
            </a:r>
            <a:r>
              <a:rPr lang="en-US" sz="1200" b="1" dirty="0" smtClean="0">
                <a:solidFill>
                  <a:schemeClr val="bg1"/>
                </a:solidFill>
                <a:latin typeface="Franklin Gothic Book" pitchFamily="34" charset="0"/>
                <a:cs typeface="Arial" pitchFamily="34" charset="0"/>
              </a:rPr>
              <a:t>Project schedules may change</a:t>
            </a:r>
          </a:p>
          <a:p>
            <a:pPr marL="91440">
              <a:buClr>
                <a:schemeClr val="bg1"/>
              </a:buClr>
            </a:pPr>
            <a:endParaRPr lang="en-US" sz="800" b="1" dirty="0" smtClean="0">
              <a:solidFill>
                <a:schemeClr val="bg1"/>
              </a:solidFill>
              <a:latin typeface="Franklin Gothic Book" pitchFamily="34" charset="0"/>
              <a:cs typeface="Arial" pitchFamily="34" charset="0"/>
            </a:endParaRPr>
          </a:p>
          <a:p>
            <a:pPr marL="91440">
              <a:buClr>
                <a:schemeClr val="bg1"/>
              </a:buClr>
            </a:pPr>
            <a:r>
              <a:rPr lang="en-US" sz="1200" b="1" dirty="0" smtClean="0">
                <a:solidFill>
                  <a:schemeClr val="accent6">
                    <a:lumMod val="60000"/>
                    <a:lumOff val="40000"/>
                  </a:schemeClr>
                </a:solidFill>
                <a:latin typeface="Franklin Gothic Book" pitchFamily="34" charset="0"/>
                <a:cs typeface="Arial" pitchFamily="34" charset="0"/>
              </a:rPr>
              <a:t>C.  </a:t>
            </a:r>
            <a:r>
              <a:rPr lang="en-US" sz="1200" b="1" dirty="0" smtClean="0">
                <a:solidFill>
                  <a:schemeClr val="bg1"/>
                </a:solidFill>
                <a:latin typeface="Franklin Gothic Book" pitchFamily="34" charset="0"/>
                <a:cs typeface="Arial" pitchFamily="34" charset="0"/>
              </a:rPr>
              <a:t>Communication between TxDOT &amp; local entity </a:t>
            </a:r>
            <a:endParaRPr lang="en-US" sz="1200" b="1"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8" name="Isosceles Triangle 47"/>
          <p:cNvSpPr/>
          <p:nvPr>
            <p:custDataLst>
              <p:tags r:id="rId14"/>
            </p:custDataLst>
          </p:nvPr>
        </p:nvSpPr>
        <p:spPr>
          <a:xfrm flipV="1">
            <a:off x="7358723" y="4800600"/>
            <a:ext cx="146638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9" name="Group 48"/>
          <p:cNvGrpSpPr/>
          <p:nvPr/>
        </p:nvGrpSpPr>
        <p:grpSpPr>
          <a:xfrm>
            <a:off x="7302265" y="1066800"/>
            <a:ext cx="1536935" cy="1206634"/>
            <a:chOff x="333375" y="1060705"/>
            <a:chExt cx="2257425" cy="445767"/>
          </a:xfrm>
        </p:grpSpPr>
        <p:sp>
          <p:nvSpPr>
            <p:cNvPr id="50" name="Isosceles Triangle 49"/>
            <p:cNvSpPr/>
            <p:nvPr>
              <p:custDataLst>
                <p:tags r:id="rId16"/>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51" name="Pentagon 50"/>
            <p:cNvSpPr/>
            <p:nvPr>
              <p:custDataLst>
                <p:tags r:id="rId17"/>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Monthly Monitoring Process</a:t>
              </a:r>
            </a:p>
          </p:txBody>
        </p:sp>
      </p:grpSp>
      <p:sp>
        <p:nvSpPr>
          <p:cNvPr id="53" name="Rectangle 52"/>
          <p:cNvSpPr/>
          <p:nvPr>
            <p:custDataLst>
              <p:tags r:id="rId15"/>
            </p:custDataLst>
          </p:nvPr>
        </p:nvSpPr>
        <p:spPr bwMode="auto">
          <a:xfrm>
            <a:off x="7373990" y="5029200"/>
            <a:ext cx="1465210" cy="1219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Adjustment of Statewide List of Funded Bridge Projects to uphold fiscal constraints</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2516002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2277" name="think-cell Slide" r:id="rId31" imgW="0" imgH="0" progId="">
                  <p:embed/>
                </p:oleObj>
              </mc:Choice>
              <mc:Fallback>
                <p:oleObj name="think-cell Slide" r:id="rId31" imgW="0" imgH="0" progId="">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Isosceles Triangle 31"/>
          <p:cNvSpPr/>
          <p:nvPr/>
        </p:nvSpPr>
        <p:spPr>
          <a:xfrm rot="10800000">
            <a:off x="341312" y="1384191"/>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5" name="Title 4"/>
          <p:cNvSpPr>
            <a:spLocks noGrp="1"/>
          </p:cNvSpPr>
          <p:nvPr>
            <p:ph type="title"/>
            <p:custDataLst>
              <p:tags r:id="rId3"/>
            </p:custDataLst>
          </p:nvPr>
        </p:nvSpPr>
        <p:spPr>
          <a:xfrm>
            <a:off x="333375" y="134644"/>
            <a:ext cx="8353425" cy="461665"/>
          </a:xfrm>
        </p:spPr>
        <p:txBody>
          <a:bodyPr/>
          <a:lstStyle/>
          <a:p>
            <a:r>
              <a:rPr lang="en-US" dirty="0" smtClean="0"/>
              <a:t>Table of Contents</a:t>
            </a:r>
            <a:endParaRPr lang="en-US" dirty="0"/>
          </a:p>
        </p:txBody>
      </p:sp>
      <p:sp>
        <p:nvSpPr>
          <p:cNvPr id="4" name="Slide Number Placeholder 3"/>
          <p:cNvSpPr>
            <a:spLocks noGrp="1"/>
          </p:cNvSpPr>
          <p:nvPr>
            <p:ph type="sldNum" sz="quarter" idx="4"/>
            <p:custDataLst>
              <p:tags r:id="rId4"/>
            </p:custDataLst>
          </p:nvPr>
        </p:nvSpPr>
        <p:spPr/>
        <p:txBody>
          <a:bodyPr/>
          <a:lstStyle/>
          <a:p>
            <a:pPr lvl="1"/>
            <a:fld id="{126B356D-DBE9-445A-9C43-3D3F41468F04}" type="slidenum">
              <a:rPr lang="en-US" smtClean="0"/>
              <a:pPr lvl="1"/>
              <a:t>2</a:t>
            </a:fld>
            <a:endParaRPr lang="en-US" dirty="0"/>
          </a:p>
        </p:txBody>
      </p:sp>
      <p:sp>
        <p:nvSpPr>
          <p:cNvPr id="45" name="Rectangle 44"/>
          <p:cNvSpPr/>
          <p:nvPr>
            <p:custDataLst>
              <p:tags r:id="rId5"/>
            </p:custDataLst>
          </p:nvPr>
        </p:nvSpPr>
        <p:spPr bwMode="auto">
          <a:xfrm>
            <a:off x="7848601" y="158141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5</a:t>
            </a:r>
            <a:endParaRPr lang="en-US" dirty="0">
              <a:solidFill>
                <a:prstClr val="black"/>
              </a:solidFill>
              <a:latin typeface="Franklin Gothic Book" pitchFamily="34" charset="0"/>
            </a:endParaRPr>
          </a:p>
        </p:txBody>
      </p:sp>
      <p:sp>
        <p:nvSpPr>
          <p:cNvPr id="46" name="Rectangle 45"/>
          <p:cNvSpPr/>
          <p:nvPr>
            <p:custDataLst>
              <p:tags r:id="rId6"/>
            </p:custDataLst>
          </p:nvPr>
        </p:nvSpPr>
        <p:spPr bwMode="auto">
          <a:xfrm>
            <a:off x="7848601" y="224843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10</a:t>
            </a:r>
            <a:endParaRPr lang="en-US" dirty="0">
              <a:solidFill>
                <a:prstClr val="black"/>
              </a:solidFill>
              <a:latin typeface="Franklin Gothic Book" pitchFamily="34" charset="0"/>
            </a:endParaRPr>
          </a:p>
        </p:txBody>
      </p:sp>
      <p:sp>
        <p:nvSpPr>
          <p:cNvPr id="50" name="Rectangle 49"/>
          <p:cNvSpPr/>
          <p:nvPr>
            <p:custDataLst>
              <p:tags r:id="rId7"/>
            </p:custDataLst>
          </p:nvPr>
        </p:nvSpPr>
        <p:spPr bwMode="auto">
          <a:xfrm>
            <a:off x="7848601" y="291544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24</a:t>
            </a:r>
            <a:endParaRPr lang="en-US" dirty="0">
              <a:solidFill>
                <a:prstClr val="black"/>
              </a:solidFill>
              <a:latin typeface="Franklin Gothic Book" pitchFamily="34" charset="0"/>
            </a:endParaRPr>
          </a:p>
        </p:txBody>
      </p:sp>
      <p:sp>
        <p:nvSpPr>
          <p:cNvPr id="51" name="Rectangle 50"/>
          <p:cNvSpPr/>
          <p:nvPr>
            <p:custDataLst>
              <p:tags r:id="rId8"/>
            </p:custDataLst>
          </p:nvPr>
        </p:nvSpPr>
        <p:spPr bwMode="auto">
          <a:xfrm>
            <a:off x="7848601" y="358246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25</a:t>
            </a:r>
            <a:endParaRPr lang="en-US" dirty="0">
              <a:solidFill>
                <a:prstClr val="black"/>
              </a:solidFill>
              <a:latin typeface="Franklin Gothic Book" pitchFamily="34" charset="0"/>
            </a:endParaRPr>
          </a:p>
        </p:txBody>
      </p:sp>
      <p:sp>
        <p:nvSpPr>
          <p:cNvPr id="53" name="Rectangle 52"/>
          <p:cNvSpPr/>
          <p:nvPr>
            <p:custDataLst>
              <p:tags r:id="rId9"/>
            </p:custDataLst>
          </p:nvPr>
        </p:nvSpPr>
        <p:spPr bwMode="auto">
          <a:xfrm>
            <a:off x="7848600" y="91440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3</a:t>
            </a:r>
            <a:endParaRPr lang="en-US" dirty="0">
              <a:solidFill>
                <a:prstClr val="black"/>
              </a:solidFill>
              <a:latin typeface="Franklin Gothic Book" pitchFamily="34" charset="0"/>
            </a:endParaRPr>
          </a:p>
        </p:txBody>
      </p:sp>
      <p:sp>
        <p:nvSpPr>
          <p:cNvPr id="9" name="Rectangle 8"/>
          <p:cNvSpPr/>
          <p:nvPr>
            <p:custDataLst>
              <p:tags r:id="rId10"/>
            </p:custDataLst>
          </p:nvPr>
        </p:nvSpPr>
        <p:spPr bwMode="auto">
          <a:xfrm rot="10800000" flipH="1" flipV="1">
            <a:off x="479611" y="91440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Introduction</a:t>
            </a:r>
            <a:endParaRPr lang="en-US" dirty="0">
              <a:solidFill>
                <a:prstClr val="black"/>
              </a:solidFill>
              <a:latin typeface="Franklin Gothic Book" pitchFamily="34" charset="0"/>
            </a:endParaRPr>
          </a:p>
        </p:txBody>
      </p:sp>
      <p:sp>
        <p:nvSpPr>
          <p:cNvPr id="47" name="Rectangle 46"/>
          <p:cNvSpPr/>
          <p:nvPr>
            <p:custDataLst>
              <p:tags r:id="rId11"/>
            </p:custDataLst>
          </p:nvPr>
        </p:nvSpPr>
        <p:spPr bwMode="auto">
          <a:xfrm rot="10800000" flipH="1" flipV="1">
            <a:off x="479611" y="158141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Funding</a:t>
            </a:r>
            <a:endParaRPr lang="en-US" dirty="0">
              <a:solidFill>
                <a:prstClr val="black"/>
              </a:solidFill>
              <a:latin typeface="Franklin Gothic Book" pitchFamily="34" charset="0"/>
            </a:endParaRPr>
          </a:p>
        </p:txBody>
      </p:sp>
      <p:sp>
        <p:nvSpPr>
          <p:cNvPr id="56" name="Rectangle 55"/>
          <p:cNvSpPr/>
          <p:nvPr>
            <p:custDataLst>
              <p:tags r:id="rId12"/>
            </p:custDataLst>
          </p:nvPr>
        </p:nvSpPr>
        <p:spPr bwMode="auto">
          <a:xfrm rot="10800000" flipH="1" flipV="1">
            <a:off x="479611" y="224843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Programming Process</a:t>
            </a:r>
            <a:endParaRPr lang="en-US" dirty="0">
              <a:solidFill>
                <a:prstClr val="black"/>
              </a:solidFill>
              <a:latin typeface="Franklin Gothic Book" pitchFamily="34" charset="0"/>
            </a:endParaRPr>
          </a:p>
        </p:txBody>
      </p:sp>
      <p:sp>
        <p:nvSpPr>
          <p:cNvPr id="62" name="Rectangle 61"/>
          <p:cNvSpPr/>
          <p:nvPr>
            <p:custDataLst>
              <p:tags r:id="rId13"/>
            </p:custDataLst>
          </p:nvPr>
        </p:nvSpPr>
        <p:spPr bwMode="auto">
          <a:xfrm rot="10800000" flipH="1" flipV="1">
            <a:off x="479611" y="291544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Bridge Condition Performance Measure</a:t>
            </a:r>
            <a:endParaRPr lang="en-US" dirty="0">
              <a:solidFill>
                <a:prstClr val="black"/>
              </a:solidFill>
              <a:latin typeface="Franklin Gothic Book" pitchFamily="34" charset="0"/>
            </a:endParaRPr>
          </a:p>
        </p:txBody>
      </p:sp>
      <p:sp>
        <p:nvSpPr>
          <p:cNvPr id="63" name="Rectangle 62"/>
          <p:cNvSpPr/>
          <p:nvPr>
            <p:custDataLst>
              <p:tags r:id="rId14"/>
            </p:custDataLst>
          </p:nvPr>
        </p:nvSpPr>
        <p:spPr bwMode="auto">
          <a:xfrm rot="10800000" flipH="1" flipV="1">
            <a:off x="479611" y="358246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Condition of Texas Bridges</a:t>
            </a:r>
            <a:endParaRPr lang="en-US" dirty="0">
              <a:solidFill>
                <a:prstClr val="black"/>
              </a:solidFill>
              <a:latin typeface="Franklin Gothic Book" pitchFamily="34" charset="0"/>
            </a:endParaRPr>
          </a:p>
        </p:txBody>
      </p:sp>
      <p:sp>
        <p:nvSpPr>
          <p:cNvPr id="10" name="Freeform 12"/>
          <p:cNvSpPr>
            <a:spLocks/>
          </p:cNvSpPr>
          <p:nvPr>
            <p:custDataLst>
              <p:tags r:id="rId15"/>
            </p:custDataLst>
          </p:nvPr>
        </p:nvSpPr>
        <p:spPr bwMode="auto">
          <a:xfrm rot="10800000" flipH="1" flipV="1">
            <a:off x="333376" y="91440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1</a:t>
            </a:r>
          </a:p>
        </p:txBody>
      </p:sp>
      <p:sp>
        <p:nvSpPr>
          <p:cNvPr id="66" name="Freeform 12"/>
          <p:cNvSpPr>
            <a:spLocks/>
          </p:cNvSpPr>
          <p:nvPr>
            <p:custDataLst>
              <p:tags r:id="rId16"/>
            </p:custDataLst>
          </p:nvPr>
        </p:nvSpPr>
        <p:spPr bwMode="auto">
          <a:xfrm rot="10800000" flipH="1" flipV="1">
            <a:off x="333376" y="158141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2</a:t>
            </a:r>
            <a:endParaRPr lang="en-US" b="1" dirty="0">
              <a:solidFill>
                <a:prstClr val="white"/>
              </a:solidFill>
              <a:latin typeface="Franklin Gothic Book" pitchFamily="34" charset="0"/>
            </a:endParaRPr>
          </a:p>
        </p:txBody>
      </p:sp>
      <p:sp>
        <p:nvSpPr>
          <p:cNvPr id="67" name="Freeform 12"/>
          <p:cNvSpPr>
            <a:spLocks/>
          </p:cNvSpPr>
          <p:nvPr>
            <p:custDataLst>
              <p:tags r:id="rId17"/>
            </p:custDataLst>
          </p:nvPr>
        </p:nvSpPr>
        <p:spPr bwMode="auto">
          <a:xfrm rot="10800000" flipH="1" flipV="1">
            <a:off x="333375" y="224843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3</a:t>
            </a:r>
            <a:endParaRPr lang="en-US" b="1" dirty="0">
              <a:solidFill>
                <a:prstClr val="white"/>
              </a:solidFill>
              <a:latin typeface="Franklin Gothic Book" pitchFamily="34" charset="0"/>
            </a:endParaRPr>
          </a:p>
        </p:txBody>
      </p:sp>
      <p:sp>
        <p:nvSpPr>
          <p:cNvPr id="68" name="Freeform 12"/>
          <p:cNvSpPr>
            <a:spLocks/>
          </p:cNvSpPr>
          <p:nvPr>
            <p:custDataLst>
              <p:tags r:id="rId18"/>
            </p:custDataLst>
          </p:nvPr>
        </p:nvSpPr>
        <p:spPr bwMode="auto">
          <a:xfrm rot="10800000" flipH="1" flipV="1">
            <a:off x="333375" y="291544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4</a:t>
            </a:r>
            <a:endParaRPr lang="en-US" b="1" dirty="0">
              <a:solidFill>
                <a:prstClr val="white"/>
              </a:solidFill>
              <a:latin typeface="Franklin Gothic Book" pitchFamily="34" charset="0"/>
            </a:endParaRPr>
          </a:p>
        </p:txBody>
      </p:sp>
      <p:sp>
        <p:nvSpPr>
          <p:cNvPr id="69" name="Freeform 12"/>
          <p:cNvSpPr>
            <a:spLocks/>
          </p:cNvSpPr>
          <p:nvPr>
            <p:custDataLst>
              <p:tags r:id="rId19"/>
            </p:custDataLst>
          </p:nvPr>
        </p:nvSpPr>
        <p:spPr bwMode="auto">
          <a:xfrm rot="10800000" flipH="1" flipV="1">
            <a:off x="333376" y="358246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5</a:t>
            </a:r>
            <a:endParaRPr lang="en-US" b="1" dirty="0">
              <a:solidFill>
                <a:prstClr val="white"/>
              </a:solidFill>
              <a:latin typeface="Franklin Gothic Book" pitchFamily="34" charset="0"/>
            </a:endParaRPr>
          </a:p>
        </p:txBody>
      </p:sp>
      <p:sp>
        <p:nvSpPr>
          <p:cNvPr id="33" name="Isosceles Triangle 32"/>
          <p:cNvSpPr/>
          <p:nvPr/>
        </p:nvSpPr>
        <p:spPr>
          <a:xfrm rot="10800000">
            <a:off x="341312" y="2058085"/>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4" name="Isosceles Triangle 33"/>
          <p:cNvSpPr/>
          <p:nvPr/>
        </p:nvSpPr>
        <p:spPr>
          <a:xfrm rot="10800000">
            <a:off x="341312" y="2713405"/>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5" name="Isosceles Triangle 34"/>
          <p:cNvSpPr/>
          <p:nvPr/>
        </p:nvSpPr>
        <p:spPr>
          <a:xfrm rot="10800000">
            <a:off x="341312" y="3391585"/>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6" name="Isosceles Triangle 35"/>
          <p:cNvSpPr/>
          <p:nvPr/>
        </p:nvSpPr>
        <p:spPr>
          <a:xfrm rot="10800000">
            <a:off x="341312" y="4054525"/>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25" name="Rectangle 24"/>
          <p:cNvSpPr/>
          <p:nvPr>
            <p:custDataLst>
              <p:tags r:id="rId20"/>
            </p:custDataLst>
          </p:nvPr>
        </p:nvSpPr>
        <p:spPr bwMode="auto">
          <a:xfrm>
            <a:off x="7845234" y="426432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33</a:t>
            </a:r>
            <a:endParaRPr lang="en-US" dirty="0">
              <a:solidFill>
                <a:prstClr val="black"/>
              </a:solidFill>
              <a:latin typeface="Franklin Gothic Book" pitchFamily="34" charset="0"/>
            </a:endParaRPr>
          </a:p>
        </p:txBody>
      </p:sp>
      <p:sp>
        <p:nvSpPr>
          <p:cNvPr id="26" name="Rectangle 25"/>
          <p:cNvSpPr/>
          <p:nvPr>
            <p:custDataLst>
              <p:tags r:id="rId21"/>
            </p:custDataLst>
          </p:nvPr>
        </p:nvSpPr>
        <p:spPr bwMode="auto">
          <a:xfrm>
            <a:off x="7845234" y="493134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34</a:t>
            </a:r>
            <a:endParaRPr lang="en-US" dirty="0">
              <a:solidFill>
                <a:prstClr val="black"/>
              </a:solidFill>
              <a:latin typeface="Franklin Gothic Book" pitchFamily="34" charset="0"/>
            </a:endParaRPr>
          </a:p>
        </p:txBody>
      </p:sp>
      <p:sp>
        <p:nvSpPr>
          <p:cNvPr id="28" name="Rectangle 27"/>
          <p:cNvSpPr/>
          <p:nvPr>
            <p:custDataLst>
              <p:tags r:id="rId22"/>
            </p:custDataLst>
          </p:nvPr>
        </p:nvSpPr>
        <p:spPr bwMode="auto">
          <a:xfrm rot="10800000" flipH="1" flipV="1">
            <a:off x="476244" y="426432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Comparison to Other States</a:t>
            </a:r>
            <a:endParaRPr lang="en-US" dirty="0">
              <a:solidFill>
                <a:prstClr val="black"/>
              </a:solidFill>
              <a:latin typeface="Franklin Gothic Book" pitchFamily="34" charset="0"/>
            </a:endParaRPr>
          </a:p>
        </p:txBody>
      </p:sp>
      <p:sp>
        <p:nvSpPr>
          <p:cNvPr id="29" name="Rectangle 28"/>
          <p:cNvSpPr/>
          <p:nvPr>
            <p:custDataLst>
              <p:tags r:id="rId23"/>
            </p:custDataLst>
          </p:nvPr>
        </p:nvSpPr>
        <p:spPr bwMode="auto">
          <a:xfrm rot="10800000" flipH="1" flipV="1">
            <a:off x="476244" y="493134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Historic Off- System Bridges</a:t>
            </a:r>
            <a:endParaRPr lang="en-US" dirty="0">
              <a:solidFill>
                <a:prstClr val="black"/>
              </a:solidFill>
              <a:latin typeface="Franklin Gothic Book" pitchFamily="34" charset="0"/>
            </a:endParaRPr>
          </a:p>
        </p:txBody>
      </p:sp>
      <p:sp>
        <p:nvSpPr>
          <p:cNvPr id="31" name="Freeform 12"/>
          <p:cNvSpPr>
            <a:spLocks/>
          </p:cNvSpPr>
          <p:nvPr>
            <p:custDataLst>
              <p:tags r:id="rId24"/>
            </p:custDataLst>
          </p:nvPr>
        </p:nvSpPr>
        <p:spPr bwMode="auto">
          <a:xfrm rot="10800000" flipH="1" flipV="1">
            <a:off x="330008" y="426432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6</a:t>
            </a:r>
            <a:endParaRPr lang="en-US" b="1" dirty="0">
              <a:solidFill>
                <a:prstClr val="white"/>
              </a:solidFill>
              <a:latin typeface="Franklin Gothic Book" pitchFamily="34" charset="0"/>
            </a:endParaRPr>
          </a:p>
        </p:txBody>
      </p:sp>
      <p:sp>
        <p:nvSpPr>
          <p:cNvPr id="37" name="Freeform 12"/>
          <p:cNvSpPr>
            <a:spLocks/>
          </p:cNvSpPr>
          <p:nvPr>
            <p:custDataLst>
              <p:tags r:id="rId25"/>
            </p:custDataLst>
          </p:nvPr>
        </p:nvSpPr>
        <p:spPr bwMode="auto">
          <a:xfrm rot="10800000" flipH="1" flipV="1">
            <a:off x="330008" y="493134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7</a:t>
            </a:r>
            <a:endParaRPr lang="en-US" b="1" dirty="0">
              <a:solidFill>
                <a:prstClr val="white"/>
              </a:solidFill>
              <a:latin typeface="Franklin Gothic Book" pitchFamily="34" charset="0"/>
            </a:endParaRPr>
          </a:p>
        </p:txBody>
      </p:sp>
      <p:sp>
        <p:nvSpPr>
          <p:cNvPr id="39" name="Isosceles Triangle 38"/>
          <p:cNvSpPr/>
          <p:nvPr/>
        </p:nvSpPr>
        <p:spPr>
          <a:xfrm rot="10800000">
            <a:off x="337945" y="47293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40" name="Isosceles Triangle 39"/>
          <p:cNvSpPr/>
          <p:nvPr/>
        </p:nvSpPr>
        <p:spPr>
          <a:xfrm rot="10800000">
            <a:off x="337945" y="540748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8" name="Rectangle 37"/>
          <p:cNvSpPr/>
          <p:nvPr>
            <p:custDataLst>
              <p:tags r:id="rId26"/>
            </p:custDataLst>
          </p:nvPr>
        </p:nvSpPr>
        <p:spPr bwMode="auto">
          <a:xfrm>
            <a:off x="7834348" y="561892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45</a:t>
            </a:r>
            <a:endParaRPr lang="en-US" dirty="0">
              <a:solidFill>
                <a:prstClr val="black"/>
              </a:solidFill>
              <a:latin typeface="Franklin Gothic Book" pitchFamily="34" charset="0"/>
            </a:endParaRPr>
          </a:p>
        </p:txBody>
      </p:sp>
      <p:sp>
        <p:nvSpPr>
          <p:cNvPr id="41" name="Rectangle 40"/>
          <p:cNvSpPr/>
          <p:nvPr>
            <p:custDataLst>
              <p:tags r:id="rId27"/>
            </p:custDataLst>
          </p:nvPr>
        </p:nvSpPr>
        <p:spPr bwMode="auto">
          <a:xfrm rot="10800000" flipH="1" flipV="1">
            <a:off x="465358" y="561892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Questions</a:t>
            </a:r>
            <a:endParaRPr lang="en-US" dirty="0">
              <a:solidFill>
                <a:prstClr val="black"/>
              </a:solidFill>
              <a:latin typeface="Franklin Gothic Book" pitchFamily="34" charset="0"/>
            </a:endParaRPr>
          </a:p>
        </p:txBody>
      </p:sp>
      <p:sp>
        <p:nvSpPr>
          <p:cNvPr id="42" name="Freeform 12"/>
          <p:cNvSpPr>
            <a:spLocks/>
          </p:cNvSpPr>
          <p:nvPr>
            <p:custDataLst>
              <p:tags r:id="rId28"/>
            </p:custDataLst>
          </p:nvPr>
        </p:nvSpPr>
        <p:spPr bwMode="auto">
          <a:xfrm rot="10800000" flipH="1" flipV="1">
            <a:off x="319122" y="561892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8</a:t>
            </a:r>
            <a:endParaRPr lang="en-US" b="1" dirty="0">
              <a:solidFill>
                <a:prstClr val="white"/>
              </a:solidFill>
              <a:latin typeface="Franklin Gothic Boo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1162048"/>
            <a:ext cx="4815841" cy="5010152"/>
          </a:xfrm>
          <a:prstGeom prst="rect">
            <a:avLst/>
          </a:prstGeom>
          <a:noFill/>
          <a:ln w="28575">
            <a:solidFill>
              <a:schemeClr val="bg1">
                <a:lumMod val="85000"/>
              </a:schemeClr>
            </a:solidFill>
          </a:ln>
        </p:spPr>
        <p:txBody>
          <a:bodyPr>
            <a:normAutofit lnSpcReduction="10000"/>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1000" dirty="0" smtClean="0">
              <a:solidFill>
                <a:schemeClr val="accent4"/>
              </a:solidFill>
            </a:endParaRPr>
          </a:p>
          <a:p>
            <a:pPr>
              <a:buClr>
                <a:schemeClr val="accent4"/>
              </a:buClr>
            </a:pPr>
            <a:r>
              <a:rPr lang="en-US" sz="1800" dirty="0" smtClean="0">
                <a:solidFill>
                  <a:schemeClr val="accent4"/>
                </a:solidFill>
              </a:rPr>
              <a:t>BRG notifies districts and other divisions of the approved bridge project list</a:t>
            </a:r>
          </a:p>
          <a:p>
            <a:r>
              <a:rPr lang="en-US" sz="1800" dirty="0" smtClean="0">
                <a:solidFill>
                  <a:schemeClr val="accent4"/>
                </a:solidFill>
              </a:rPr>
              <a:t>Projects may be developed upon being approved for the program; </a:t>
            </a:r>
            <a:r>
              <a:rPr lang="en-US" sz="1800" dirty="0" smtClean="0">
                <a:solidFill>
                  <a:srgbClr val="D27D00"/>
                </a:solidFill>
              </a:rPr>
              <a:t>however</a:t>
            </a:r>
            <a:r>
              <a:rPr lang="en-US" sz="1800" dirty="0" smtClean="0">
                <a:solidFill>
                  <a:schemeClr val="accent4"/>
                </a:solidFill>
              </a:rPr>
              <a:t>, project development is based on resource availability and fiscal constraints </a:t>
            </a:r>
          </a:p>
          <a:p>
            <a:r>
              <a:rPr lang="en-US" sz="1800" dirty="0" smtClean="0">
                <a:solidFill>
                  <a:schemeClr val="accent4"/>
                </a:solidFill>
              </a:rPr>
              <a:t>Development time varies</a:t>
            </a:r>
            <a:endParaRPr lang="en-US" sz="1800" dirty="0" smtClean="0">
              <a:solidFill>
                <a:srgbClr val="14385C"/>
              </a:solidFill>
            </a:endParaRPr>
          </a:p>
          <a:p>
            <a:pPr>
              <a:buClr>
                <a:schemeClr val="accent4"/>
              </a:buClr>
            </a:pPr>
            <a:r>
              <a:rPr lang="en-US" sz="1800" dirty="0" smtClean="0">
                <a:solidFill>
                  <a:schemeClr val="accent4"/>
                </a:solidFill>
              </a:rPr>
              <a:t>Projects may be accelerated/delayed</a:t>
            </a:r>
          </a:p>
          <a:p>
            <a:pPr lvl="1"/>
            <a:r>
              <a:rPr lang="en-US" sz="1600" dirty="0" smtClean="0">
                <a:solidFill>
                  <a:srgbClr val="14385C"/>
                </a:solidFill>
              </a:rPr>
              <a:t>Availability of funds </a:t>
            </a:r>
          </a:p>
          <a:p>
            <a:pPr lvl="2">
              <a:buClr>
                <a:srgbClr val="25629F"/>
              </a:buClr>
            </a:pPr>
            <a:r>
              <a:rPr lang="en-US" sz="1400" dirty="0">
                <a:solidFill>
                  <a:srgbClr val="25629F"/>
                </a:solidFill>
              </a:rPr>
              <a:t>Change orders</a:t>
            </a:r>
          </a:p>
          <a:p>
            <a:pPr lvl="2">
              <a:buClr>
                <a:srgbClr val="25629F"/>
              </a:buClr>
            </a:pPr>
            <a:r>
              <a:rPr lang="en-US" sz="1400" dirty="0" smtClean="0">
                <a:solidFill>
                  <a:srgbClr val="25629F"/>
                </a:solidFill>
              </a:rPr>
              <a:t>Program </a:t>
            </a:r>
            <a:r>
              <a:rPr lang="en-US" sz="1400" dirty="0">
                <a:solidFill>
                  <a:srgbClr val="25629F"/>
                </a:solidFill>
              </a:rPr>
              <a:t>over-runs/under-runs</a:t>
            </a:r>
          </a:p>
          <a:p>
            <a:pPr lvl="2">
              <a:buClr>
                <a:srgbClr val="25629F"/>
              </a:buClr>
            </a:pPr>
            <a:r>
              <a:rPr lang="en-US" sz="1400" dirty="0">
                <a:solidFill>
                  <a:srgbClr val="25629F"/>
                </a:solidFill>
              </a:rPr>
              <a:t>Revised estimates</a:t>
            </a:r>
          </a:p>
          <a:p>
            <a:pPr lvl="1"/>
            <a:r>
              <a:rPr lang="en-US" sz="1600" dirty="0" smtClean="0">
                <a:solidFill>
                  <a:srgbClr val="14385C"/>
                </a:solidFill>
              </a:rPr>
              <a:t>Design complexity</a:t>
            </a:r>
          </a:p>
          <a:p>
            <a:pPr lvl="1"/>
            <a:r>
              <a:rPr lang="en-US" sz="1600" dirty="0" smtClean="0">
                <a:solidFill>
                  <a:srgbClr val="14385C"/>
                </a:solidFill>
              </a:rPr>
              <a:t>Emergency projects</a:t>
            </a:r>
          </a:p>
          <a:p>
            <a:pPr lvl="2">
              <a:buClr>
                <a:srgbClr val="25629F"/>
              </a:buClr>
            </a:pPr>
            <a:r>
              <a:rPr lang="en-US" sz="1400" dirty="0" smtClean="0">
                <a:solidFill>
                  <a:srgbClr val="25629F"/>
                </a:solidFill>
              </a:rPr>
              <a:t>Force majeure</a:t>
            </a:r>
            <a:r>
              <a:rPr lang="en-US" sz="1400" dirty="0" smtClean="0">
                <a:solidFill>
                  <a:srgbClr val="14385C"/>
                </a:solidFill>
              </a:rPr>
              <a:t> </a:t>
            </a:r>
          </a:p>
          <a:p>
            <a:pPr lvl="1"/>
            <a:r>
              <a:rPr lang="en-US" sz="1600" dirty="0" smtClean="0">
                <a:solidFill>
                  <a:srgbClr val="14385C"/>
                </a:solidFill>
              </a:rPr>
              <a:t>Environmental and/or ROW clearance</a:t>
            </a:r>
          </a:p>
          <a:p>
            <a:pPr lvl="1"/>
            <a:r>
              <a:rPr lang="en-US" sz="1600" dirty="0" smtClean="0">
                <a:solidFill>
                  <a:srgbClr val="14385C"/>
                </a:solidFill>
              </a:rPr>
              <a:t>Local priorities</a:t>
            </a:r>
          </a:p>
          <a:p>
            <a:pPr marL="284162" lvl="1" indent="0">
              <a:buNone/>
            </a:pPr>
            <a:endParaRPr lang="en-US" sz="1600" dirty="0" smtClean="0">
              <a:solidFill>
                <a:srgbClr val="14385C"/>
              </a:solidFill>
            </a:endParaRPr>
          </a:p>
          <a:p>
            <a:pPr lvl="1"/>
            <a:endParaRPr lang="en-US" sz="1300" dirty="0">
              <a:solidFill>
                <a:srgbClr val="14385C"/>
              </a:solidFill>
            </a:endParaRPr>
          </a:p>
          <a:p>
            <a:pPr lvl="1"/>
            <a:endParaRPr lang="en-US" sz="1300" dirty="0" smtClean="0">
              <a:solidFill>
                <a:srgbClr val="14385C"/>
              </a:solidFill>
            </a:endParaRPr>
          </a:p>
          <a:p>
            <a:pPr lvl="1"/>
            <a:endParaRPr lang="en-US" sz="1700" dirty="0">
              <a:solidFill>
                <a:schemeClr val="accent4"/>
              </a:solidFill>
            </a:endParaRPr>
          </a:p>
          <a:p>
            <a:pPr>
              <a:buClr>
                <a:schemeClr val="accent4"/>
              </a:buClr>
            </a:pPr>
            <a:endParaRPr lang="en-US" sz="1700" dirty="0">
              <a:solidFill>
                <a:schemeClr val="accent4"/>
              </a:solidFill>
            </a:endParaRPr>
          </a:p>
          <a:p>
            <a:pPr lvl="1"/>
            <a:endParaRPr lang="en-US" sz="1200" dirty="0" smtClean="0"/>
          </a:p>
          <a:p>
            <a:pPr marL="284162" lvl="1" indent="0">
              <a:buFont typeface="Arial" pitchFamily="34" charset="0"/>
              <a:buNone/>
            </a:pPr>
            <a:endParaRPr lang="en-US" dirty="0" smtClean="0"/>
          </a:p>
          <a:p>
            <a:pPr lvl="1"/>
            <a:endParaRPr lang="en-US" dirty="0" smtClean="0"/>
          </a:p>
        </p:txBody>
      </p:sp>
      <p:grpSp>
        <p:nvGrpSpPr>
          <p:cNvPr id="39" name="Group 41"/>
          <p:cNvGrpSpPr/>
          <p:nvPr/>
        </p:nvGrpSpPr>
        <p:grpSpPr>
          <a:xfrm>
            <a:off x="3870350" y="962023"/>
            <a:ext cx="3171825" cy="491487"/>
            <a:chOff x="195266" y="862018"/>
            <a:chExt cx="3171825" cy="491487"/>
          </a:xfrm>
        </p:grpSpPr>
        <p:sp>
          <p:nvSpPr>
            <p:cNvPr id="40" name="Isosceles Triangle 39"/>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2"/>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Project Development Process</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20</a:t>
            </a:fld>
            <a:endParaRPr lang="en-US" dirty="0"/>
          </a:p>
        </p:txBody>
      </p:sp>
      <p:sp>
        <p:nvSpPr>
          <p:cNvPr id="23" name="Freeform 22"/>
          <p:cNvSpPr/>
          <p:nvPr/>
        </p:nvSpPr>
        <p:spPr>
          <a:xfrm>
            <a:off x="381001" y="1162047"/>
            <a:ext cx="3154680" cy="619214"/>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Develop Projects</a:t>
            </a:r>
            <a:endParaRPr lang="en-US" sz="2000" b="1" dirty="0">
              <a:latin typeface="Franklin Gothic Book" pitchFamily="34" charset="0"/>
              <a:cs typeface="Arial" pitchFamily="34" charset="0"/>
            </a:endParaRPr>
          </a:p>
        </p:txBody>
      </p:sp>
      <p:sp>
        <p:nvSpPr>
          <p:cNvPr id="27" name="Freeform 26"/>
          <p:cNvSpPr/>
          <p:nvPr/>
        </p:nvSpPr>
        <p:spPr>
          <a:xfrm>
            <a:off x="198118" y="3352800"/>
            <a:ext cx="1097282" cy="990600"/>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nchorCtr="0"/>
          <a:lstStyle/>
          <a:p>
            <a:pPr marL="91440">
              <a:buClr>
                <a:schemeClr val="bg1"/>
              </a:buClr>
            </a:pPr>
            <a:r>
              <a:rPr lang="en-US" sz="1400" b="1" dirty="0" smtClean="0">
                <a:solidFill>
                  <a:schemeClr val="accent6"/>
                </a:solidFill>
                <a:latin typeface="Franklin Gothic Book" pitchFamily="34" charset="0"/>
                <a:cs typeface="Arial" pitchFamily="34" charset="0"/>
              </a:rPr>
              <a:t>Result A </a:t>
            </a:r>
            <a:r>
              <a:rPr lang="en-US" sz="1200" b="1" dirty="0">
                <a:solidFill>
                  <a:schemeClr val="bg1"/>
                </a:solidFill>
                <a:latin typeface="Franklin Gothic Book" pitchFamily="34" charset="0"/>
                <a:cs typeface="Arial" pitchFamily="34" charset="0"/>
              </a:rPr>
              <a:t>Projects </a:t>
            </a:r>
            <a:r>
              <a:rPr lang="en-US" sz="1200" b="1" dirty="0" smtClean="0">
                <a:solidFill>
                  <a:schemeClr val="bg1"/>
                </a:solidFill>
                <a:latin typeface="Franklin Gothic Book" pitchFamily="34" charset="0"/>
                <a:cs typeface="Arial" pitchFamily="34" charset="0"/>
              </a:rPr>
              <a:t>proceed </a:t>
            </a:r>
            <a:r>
              <a:rPr lang="en-US" sz="1200" b="1" dirty="0">
                <a:solidFill>
                  <a:schemeClr val="bg1"/>
                </a:solidFill>
                <a:latin typeface="Franklin Gothic Book" pitchFamily="34" charset="0"/>
                <a:cs typeface="Arial" pitchFamily="34" charset="0"/>
              </a:rPr>
              <a:t>as </a:t>
            </a:r>
            <a:r>
              <a:rPr lang="en-US" sz="1200" b="1" dirty="0" smtClean="0">
                <a:solidFill>
                  <a:schemeClr val="bg1"/>
                </a:solidFill>
                <a:latin typeface="Franklin Gothic Book" pitchFamily="34" charset="0"/>
                <a:cs typeface="Arial" pitchFamily="34" charset="0"/>
              </a:rPr>
              <a:t>programmed</a:t>
            </a:r>
            <a:endParaRPr lang="en-US" sz="1200" b="1" dirty="0">
              <a:solidFill>
                <a:schemeClr val="bg1"/>
              </a:solidFill>
              <a:latin typeface="Franklin Gothic Book" pitchFamily="34" charset="0"/>
              <a:cs typeface="Arial" pitchFamily="34" charset="0"/>
            </a:endParaRPr>
          </a:p>
        </p:txBody>
      </p:sp>
      <p:sp>
        <p:nvSpPr>
          <p:cNvPr id="13" name="Freeform 12"/>
          <p:cNvSpPr/>
          <p:nvPr/>
        </p:nvSpPr>
        <p:spPr>
          <a:xfrm>
            <a:off x="1447800" y="3962400"/>
            <a:ext cx="1066800" cy="990600"/>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buClr>
                <a:schemeClr val="bg1"/>
              </a:buClr>
            </a:pPr>
            <a:r>
              <a:rPr lang="en-US" sz="1400" b="1" dirty="0" smtClean="0">
                <a:solidFill>
                  <a:schemeClr val="accent6"/>
                </a:solidFill>
                <a:latin typeface="Franklin Gothic Book" pitchFamily="34" charset="0"/>
                <a:cs typeface="Arial" pitchFamily="34" charset="0"/>
              </a:rPr>
              <a:t>Result B</a:t>
            </a:r>
          </a:p>
          <a:p>
            <a:pPr marL="91440">
              <a:buClr>
                <a:schemeClr val="bg1"/>
              </a:buClr>
            </a:pPr>
            <a:r>
              <a:rPr lang="en-US" sz="1200" b="1" dirty="0">
                <a:solidFill>
                  <a:schemeClr val="bg1"/>
                </a:solidFill>
                <a:latin typeface="Franklin Gothic Book" pitchFamily="34" charset="0"/>
                <a:cs typeface="Arial" pitchFamily="34" charset="0"/>
              </a:rPr>
              <a:t>Project </a:t>
            </a:r>
            <a:r>
              <a:rPr lang="en-US" sz="1200" b="1" dirty="0" smtClean="0">
                <a:solidFill>
                  <a:schemeClr val="bg1"/>
                </a:solidFill>
                <a:latin typeface="Franklin Gothic Book" pitchFamily="34" charset="0"/>
                <a:cs typeface="Arial" pitchFamily="34" charset="0"/>
              </a:rPr>
              <a:t>schedules may change</a:t>
            </a:r>
            <a:endParaRPr lang="en-US" sz="1200" b="1" dirty="0">
              <a:solidFill>
                <a:schemeClr val="bg1"/>
              </a:solidFill>
              <a:latin typeface="Franklin Gothic Book" pitchFamily="34" charset="0"/>
              <a:cs typeface="Arial" pitchFamily="34" charset="0"/>
            </a:endParaRPr>
          </a:p>
        </p:txBody>
      </p:sp>
      <p:sp>
        <p:nvSpPr>
          <p:cNvPr id="5" name="Down Arrow 4"/>
          <p:cNvSpPr/>
          <p:nvPr/>
        </p:nvSpPr>
        <p:spPr>
          <a:xfrm>
            <a:off x="381001" y="1905000"/>
            <a:ext cx="685800" cy="1143000"/>
          </a:xfrm>
          <a:prstGeom prst="downArrow">
            <a:avLst/>
          </a:prstGeom>
          <a:solidFill>
            <a:srgbClr val="CC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itchFamily="34" charset="0"/>
                <a:cs typeface="Arial" pitchFamily="34" charset="0"/>
              </a:rPr>
              <a:t>A</a:t>
            </a:r>
          </a:p>
        </p:txBody>
      </p:sp>
      <p:sp>
        <p:nvSpPr>
          <p:cNvPr id="18" name="Down Arrow 17"/>
          <p:cNvSpPr/>
          <p:nvPr/>
        </p:nvSpPr>
        <p:spPr>
          <a:xfrm>
            <a:off x="1615441" y="1905000"/>
            <a:ext cx="685800" cy="1800224"/>
          </a:xfrm>
          <a:prstGeom prst="downArrow">
            <a:avLst/>
          </a:prstGeom>
          <a:solidFill>
            <a:srgbClr val="CC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itchFamily="34" charset="0"/>
                <a:cs typeface="Arial" pitchFamily="34" charset="0"/>
              </a:rPr>
              <a:t>B</a:t>
            </a:r>
          </a:p>
        </p:txBody>
      </p:sp>
      <p:sp>
        <p:nvSpPr>
          <p:cNvPr id="19" name="Freeform 18"/>
          <p:cNvSpPr/>
          <p:nvPr/>
        </p:nvSpPr>
        <p:spPr>
          <a:xfrm>
            <a:off x="2667000" y="4648200"/>
            <a:ext cx="1287779" cy="1066800"/>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buClr>
                <a:schemeClr val="bg1"/>
              </a:buClr>
            </a:pPr>
            <a:r>
              <a:rPr lang="en-US" sz="1400" b="1" dirty="0" smtClean="0">
                <a:solidFill>
                  <a:schemeClr val="accent6"/>
                </a:solidFill>
                <a:latin typeface="Franklin Gothic Book" pitchFamily="34" charset="0"/>
                <a:cs typeface="Arial" pitchFamily="34" charset="0"/>
              </a:rPr>
              <a:t>Result C</a:t>
            </a:r>
          </a:p>
          <a:p>
            <a:pPr marL="91440">
              <a:buClr>
                <a:schemeClr val="bg1"/>
              </a:buClr>
            </a:pPr>
            <a:r>
              <a:rPr lang="en-US" sz="1200" b="1" dirty="0" smtClean="0">
                <a:solidFill>
                  <a:schemeClr val="bg1"/>
                </a:solidFill>
                <a:latin typeface="Franklin Gothic Book" pitchFamily="34" charset="0"/>
                <a:cs typeface="Arial" pitchFamily="34" charset="0"/>
              </a:rPr>
              <a:t>Communication between TxDOT &amp; local entity </a:t>
            </a:r>
            <a:endParaRPr lang="en-US" sz="1200" b="1" dirty="0">
              <a:solidFill>
                <a:schemeClr val="bg1"/>
              </a:solidFill>
              <a:latin typeface="Franklin Gothic Book" pitchFamily="34" charset="0"/>
              <a:cs typeface="Arial" pitchFamily="34" charset="0"/>
            </a:endParaRPr>
          </a:p>
        </p:txBody>
      </p:sp>
      <p:sp>
        <p:nvSpPr>
          <p:cNvPr id="20" name="Down Arrow 19"/>
          <p:cNvSpPr/>
          <p:nvPr/>
        </p:nvSpPr>
        <p:spPr>
          <a:xfrm>
            <a:off x="2849881" y="1904999"/>
            <a:ext cx="685800" cy="2438401"/>
          </a:xfrm>
          <a:prstGeom prst="downArrow">
            <a:avLst/>
          </a:prstGeom>
          <a:solidFill>
            <a:srgbClr val="CC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itchFamily="34" charset="0"/>
                <a:cs typeface="Arial" pitchFamily="34" charset="0"/>
              </a:rPr>
              <a:t>C</a:t>
            </a:r>
          </a:p>
        </p:txBody>
      </p:sp>
    </p:spTree>
    <p:extLst>
      <p:ext uri="{BB962C8B-B14F-4D97-AF65-F5344CB8AC3E}">
        <p14:creationId xmlns:p14="http://schemas.microsoft.com/office/powerpoint/2010/main" val="690372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custDataLst>
              <p:tags r:id="rId1"/>
            </p:custDataLst>
          </p:nvPr>
        </p:nvSpPr>
        <p:spPr bwMode="auto">
          <a:xfrm>
            <a:off x="1855403" y="1608242"/>
            <a:ext cx="1739851" cy="3116160"/>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Distribution/ Notification of  Eligibility List</a:t>
            </a: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Districts and local officials work together to prioritize and rank candidate bridges  thus  determining which bridges should be submitted for  funding consideration</a:t>
            </a:r>
            <a:endParaRPr lang="en-US" sz="1200" dirty="0">
              <a:solidFill>
                <a:schemeClr val="tx1"/>
              </a:solidFill>
              <a:latin typeface="Franklin Gothic Book" pitchFamily="34" charset="0"/>
              <a:cs typeface="Arial" pitchFamily="34" charset="0"/>
            </a:endParaRPr>
          </a:p>
        </p:txBody>
      </p:sp>
      <p:sp>
        <p:nvSpPr>
          <p:cNvPr id="40" name="Rectangle 39"/>
          <p:cNvSpPr/>
          <p:nvPr>
            <p:custDataLst>
              <p:tags r:id="rId2"/>
            </p:custDataLst>
          </p:nvPr>
        </p:nvSpPr>
        <p:spPr bwMode="auto">
          <a:xfrm>
            <a:off x="3810000" y="1608243"/>
            <a:ext cx="1457408" cy="3116158"/>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Districts submit bridge: priority, rank, and estimate for bridges that are to be considered   </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Bridge Division prioritizes</a:t>
            </a:r>
            <a:r>
              <a:rPr lang="en-US" sz="1200" dirty="0">
                <a:solidFill>
                  <a:schemeClr val="tx1"/>
                </a:solidFill>
                <a:latin typeface="Franklin Gothic Book" pitchFamily="34" charset="0"/>
                <a:cs typeface="Arial" pitchFamily="34" charset="0"/>
              </a:rPr>
              <a:t> </a:t>
            </a:r>
            <a:r>
              <a:rPr lang="en-US" sz="1200" dirty="0" smtClean="0">
                <a:solidFill>
                  <a:schemeClr val="tx1"/>
                </a:solidFill>
                <a:latin typeface="Franklin Gothic Book" pitchFamily="34" charset="0"/>
                <a:cs typeface="Arial" pitchFamily="34" charset="0"/>
              </a:rPr>
              <a:t>and ranks bridges submitted on a statewide basis</a:t>
            </a:r>
          </a:p>
        </p:txBody>
      </p:sp>
      <p:sp>
        <p:nvSpPr>
          <p:cNvPr id="46" name="Rectangle 45"/>
          <p:cNvSpPr/>
          <p:nvPr>
            <p:custDataLst>
              <p:tags r:id="rId3"/>
            </p:custDataLst>
          </p:nvPr>
        </p:nvSpPr>
        <p:spPr bwMode="auto">
          <a:xfrm>
            <a:off x="5486400" y="1816553"/>
            <a:ext cx="1376075" cy="1917247"/>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accent4"/>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accent4"/>
                </a:solidFill>
                <a:latin typeface="Franklin Gothic Book" pitchFamily="34" charset="0"/>
                <a:cs typeface="Arial" pitchFamily="34" charset="0"/>
              </a:rPr>
              <a:t>Execute Advance Funding Agreement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Begin project development</a:t>
            </a:r>
            <a:endParaRPr lang="en-US" sz="1200"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52" name="Rectangle 51"/>
          <p:cNvSpPr/>
          <p:nvPr>
            <p:custDataLst>
              <p:tags r:id="rId4"/>
            </p:custDataLst>
          </p:nvPr>
        </p:nvSpPr>
        <p:spPr bwMode="auto">
          <a:xfrm>
            <a:off x="7378465" y="1608241"/>
            <a:ext cx="1460735"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Bridge Division reviews HBP fund balance</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Projects may be delayed / accelerated based on funds available and project eligibility</a:t>
            </a:r>
          </a:p>
          <a:p>
            <a:pPr marL="228600" indent="-228600">
              <a:spcAft>
                <a:spcPts val="600"/>
              </a:spcAft>
              <a:buAutoNum type="arabicPeriod"/>
            </a:pPr>
            <a:r>
              <a:rPr lang="en-US" sz="1200" b="1" dirty="0" smtClean="0">
                <a:solidFill>
                  <a:schemeClr val="tx1"/>
                </a:solidFill>
                <a:latin typeface="Franklin Gothic Book" pitchFamily="34" charset="0"/>
                <a:cs typeface="Arial" pitchFamily="34" charset="0"/>
              </a:rPr>
              <a:t>Emergency projects may be added</a:t>
            </a:r>
            <a:endParaRPr lang="en-US" sz="1200" b="1" dirty="0">
              <a:solidFill>
                <a:schemeClr val="tx1"/>
              </a:solidFill>
              <a:latin typeface="Franklin Gothic Book" pitchFamily="34" charset="0"/>
              <a:cs typeface="Arial" pitchFamily="34" charset="0"/>
            </a:endParaRPr>
          </a:p>
        </p:txBody>
      </p:sp>
      <p:sp>
        <p:nvSpPr>
          <p:cNvPr id="28" name="Rectangle 27"/>
          <p:cNvSpPr/>
          <p:nvPr>
            <p:custDataLst>
              <p:tags r:id="rId5"/>
            </p:custDataLst>
          </p:nvPr>
        </p:nvSpPr>
        <p:spPr bwMode="auto">
          <a:xfrm>
            <a:off x="304801" y="1608242"/>
            <a:ext cx="1323350" cy="3116159"/>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Inspect</a:t>
            </a:r>
          </a:p>
          <a:p>
            <a:pPr marL="228600" indent="-228600">
              <a:spcAft>
                <a:spcPts val="600"/>
              </a:spcAft>
              <a:buAutoNum type="arabicPeriod"/>
            </a:pPr>
            <a:r>
              <a:rPr lang="en-US" sz="1200" dirty="0" smtClean="0">
                <a:solidFill>
                  <a:schemeClr val="tx1"/>
                </a:solidFill>
                <a:latin typeface="Franklin Gothic Book" pitchFamily="34" charset="0"/>
                <a:cs typeface="Arial" pitchFamily="34" charset="0"/>
              </a:rPr>
              <a:t>Classify</a:t>
            </a:r>
          </a:p>
          <a:p>
            <a:pPr marL="228600" indent="-228600">
              <a:spcAft>
                <a:spcPts val="600"/>
              </a:spcAft>
              <a:buAutoNum type="arabicPeriod"/>
            </a:pPr>
            <a:endParaRPr lang="en-US" sz="1200" b="1" dirty="0">
              <a:solidFill>
                <a:schemeClr val="tx1"/>
              </a:solidFill>
              <a:latin typeface="Franklin Gothic Book" pitchFamily="34" charset="0"/>
              <a:cs typeface="Arial" pitchFamily="34" charset="0"/>
            </a:endParaRPr>
          </a:p>
          <a:p>
            <a:pPr marL="228600" indent="-228600">
              <a:spcAft>
                <a:spcPts val="600"/>
              </a:spcAft>
              <a:buAutoNum type="arabicPeriod"/>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p:txBody>
      </p:sp>
      <p:sp>
        <p:nvSpPr>
          <p:cNvPr id="2" name="Title 1"/>
          <p:cNvSpPr>
            <a:spLocks noGrp="1"/>
          </p:cNvSpPr>
          <p:nvPr>
            <p:ph type="title"/>
          </p:nvPr>
        </p:nvSpPr>
        <p:spPr/>
        <p:txBody>
          <a:bodyPr/>
          <a:lstStyle/>
          <a:p>
            <a:r>
              <a:rPr lang="en-US" dirty="0" smtClean="0"/>
              <a:t>Programming Process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21</a:t>
            </a:fld>
            <a:endParaRPr lang="en-US" dirty="0"/>
          </a:p>
        </p:txBody>
      </p:sp>
      <p:sp>
        <p:nvSpPr>
          <p:cNvPr id="9" name="TextBox 8"/>
          <p:cNvSpPr txBox="1"/>
          <p:nvPr/>
        </p:nvSpPr>
        <p:spPr>
          <a:xfrm>
            <a:off x="1680875" y="620564"/>
            <a:ext cx="179772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2" name="TextBox 11"/>
          <p:cNvSpPr txBox="1"/>
          <p:nvPr/>
        </p:nvSpPr>
        <p:spPr>
          <a:xfrm>
            <a:off x="3653161" y="620564"/>
            <a:ext cx="161424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2 months</a:t>
            </a:r>
            <a:endParaRPr lang="en-US" i="1" dirty="0">
              <a:solidFill>
                <a:schemeClr val="accent4"/>
              </a:solidFill>
              <a:latin typeface="Franklin Gothic Book" panose="020B0503020102020204" pitchFamily="34" charset="0"/>
            </a:endParaRPr>
          </a:p>
        </p:txBody>
      </p:sp>
      <p:sp>
        <p:nvSpPr>
          <p:cNvPr id="15" name="TextBox 14"/>
          <p:cNvSpPr txBox="1"/>
          <p:nvPr/>
        </p:nvSpPr>
        <p:spPr>
          <a:xfrm>
            <a:off x="135469" y="631440"/>
            <a:ext cx="142240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18" name="TextBox 17"/>
          <p:cNvSpPr txBox="1"/>
          <p:nvPr/>
        </p:nvSpPr>
        <p:spPr>
          <a:xfrm>
            <a:off x="7237053" y="620564"/>
            <a:ext cx="170973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i="1" dirty="0" smtClean="0">
                <a:solidFill>
                  <a:schemeClr val="accent4"/>
                </a:solidFill>
                <a:latin typeface="Franklin Gothic Book" panose="020B0503020102020204" pitchFamily="34" charset="0"/>
              </a:rPr>
              <a:t>continuous</a:t>
            </a:r>
            <a:endParaRPr lang="en-US" i="1" dirty="0">
              <a:solidFill>
                <a:schemeClr val="accent4"/>
              </a:solidFill>
              <a:latin typeface="Franklin Gothic Book" panose="020B0503020102020204" pitchFamily="34" charset="0"/>
            </a:endParaRPr>
          </a:p>
        </p:txBody>
      </p:sp>
      <p:sp>
        <p:nvSpPr>
          <p:cNvPr id="22" name="Isosceles Triangle 21"/>
          <p:cNvSpPr/>
          <p:nvPr>
            <p:custDataLst>
              <p:tags r:id="rId6"/>
            </p:custDataLst>
          </p:nvPr>
        </p:nvSpPr>
        <p:spPr>
          <a:xfrm flipV="1">
            <a:off x="295193" y="4800600"/>
            <a:ext cx="1323350"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25" name="Group 24"/>
          <p:cNvGrpSpPr/>
          <p:nvPr/>
        </p:nvGrpSpPr>
        <p:grpSpPr>
          <a:xfrm>
            <a:off x="228600" y="1066800"/>
            <a:ext cx="1399551" cy="1206634"/>
            <a:chOff x="333375" y="1060705"/>
            <a:chExt cx="2257425" cy="445767"/>
          </a:xfrm>
        </p:grpSpPr>
        <p:sp>
          <p:nvSpPr>
            <p:cNvPr id="26" name="Isosceles Triangle 25"/>
            <p:cNvSpPr/>
            <p:nvPr>
              <p:custDataLst>
                <p:tags r:id="rId24"/>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27" name="Pentagon 26"/>
            <p:cNvSpPr/>
            <p:nvPr>
              <p:custDataLst>
                <p:tags r:id="rId25"/>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Inspections and Eligibility Process</a:t>
              </a:r>
            </a:p>
          </p:txBody>
        </p:sp>
      </p:grpSp>
      <p:sp>
        <p:nvSpPr>
          <p:cNvPr id="29" name="Rectangle 28"/>
          <p:cNvSpPr/>
          <p:nvPr>
            <p:custDataLst>
              <p:tags r:id="rId7"/>
            </p:custDataLst>
          </p:nvPr>
        </p:nvSpPr>
        <p:spPr bwMode="auto">
          <a:xfrm>
            <a:off x="321984" y="5029200"/>
            <a:ext cx="1327825"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a:solidFill>
                  <a:schemeClr val="bg1"/>
                </a:solidFill>
                <a:latin typeface="Franklin Gothic Book" pitchFamily="34" charset="0"/>
                <a:cs typeface="Arial" pitchFamily="34" charset="0"/>
              </a:rPr>
              <a:t>Eligibility List for HBP</a:t>
            </a: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30" name="Isosceles Triangle 29"/>
          <p:cNvSpPr/>
          <p:nvPr>
            <p:custDataLst>
              <p:tags r:id="rId8"/>
            </p:custDataLst>
          </p:nvPr>
        </p:nvSpPr>
        <p:spPr>
          <a:xfrm flipV="1">
            <a:off x="1866397" y="4800600"/>
            <a:ext cx="171924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1" name="Group 30"/>
          <p:cNvGrpSpPr/>
          <p:nvPr/>
        </p:nvGrpSpPr>
        <p:grpSpPr>
          <a:xfrm>
            <a:off x="1752599" y="1066800"/>
            <a:ext cx="1842655" cy="1206634"/>
            <a:chOff x="333375" y="1060705"/>
            <a:chExt cx="2257425" cy="445767"/>
          </a:xfrm>
        </p:grpSpPr>
        <p:sp>
          <p:nvSpPr>
            <p:cNvPr id="32" name="Isosceles Triangle 31"/>
            <p:cNvSpPr/>
            <p:nvPr>
              <p:custDataLst>
                <p:tags r:id="rId22"/>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3" name="Pentagon 32"/>
            <p:cNvSpPr/>
            <p:nvPr>
              <p:custDataLst>
                <p:tags r:id="rId23"/>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smtClean="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   PART A</a:t>
              </a:r>
            </a:p>
          </p:txBody>
        </p:sp>
      </p:grpSp>
      <p:sp>
        <p:nvSpPr>
          <p:cNvPr id="35" name="Rectangle 34"/>
          <p:cNvSpPr/>
          <p:nvPr>
            <p:custDataLst>
              <p:tags r:id="rId9"/>
            </p:custDataLst>
          </p:nvPr>
        </p:nvSpPr>
        <p:spPr bwMode="auto">
          <a:xfrm>
            <a:off x="1877062" y="5029200"/>
            <a:ext cx="1739851" cy="8763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District Proposed Project Lists </a:t>
            </a:r>
            <a:endParaRPr lang="en-US" sz="1200"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a:p>
            <a:pPr marL="91440">
              <a:buClr>
                <a:schemeClr val="bg1"/>
              </a:buClr>
            </a:pPr>
            <a:endParaRPr lang="en-US" sz="1400" b="1" dirty="0">
              <a:solidFill>
                <a:schemeClr val="bg1"/>
              </a:solidFill>
              <a:latin typeface="Franklin Gothic Book" pitchFamily="34" charset="0"/>
              <a:cs typeface="Arial" pitchFamily="34" charset="0"/>
            </a:endParaRPr>
          </a:p>
        </p:txBody>
      </p:sp>
      <p:sp>
        <p:nvSpPr>
          <p:cNvPr id="36" name="Isosceles Triangle 35"/>
          <p:cNvSpPr/>
          <p:nvPr>
            <p:custDataLst>
              <p:tags r:id="rId10"/>
            </p:custDataLst>
          </p:nvPr>
        </p:nvSpPr>
        <p:spPr>
          <a:xfrm flipV="1">
            <a:off x="3800392" y="4800600"/>
            <a:ext cx="1457408"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37" name="Group 36"/>
          <p:cNvGrpSpPr/>
          <p:nvPr/>
        </p:nvGrpSpPr>
        <p:grpSpPr>
          <a:xfrm>
            <a:off x="3733800" y="1066800"/>
            <a:ext cx="1536935" cy="1206634"/>
            <a:chOff x="333375" y="1060705"/>
            <a:chExt cx="2257425" cy="445767"/>
          </a:xfrm>
        </p:grpSpPr>
        <p:sp>
          <p:nvSpPr>
            <p:cNvPr id="38" name="Isosceles Triangle 37"/>
            <p:cNvSpPr/>
            <p:nvPr>
              <p:custDataLst>
                <p:tags r:id="rId20"/>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latin typeface="Franklin Gothic Book" pitchFamily="34" charset="0"/>
                <a:cs typeface="Arial" pitchFamily="34" charset="0"/>
              </a:endParaRPr>
            </a:p>
          </p:txBody>
        </p:sp>
        <p:sp>
          <p:nvSpPr>
            <p:cNvPr id="39" name="Pentagon 38"/>
            <p:cNvSpPr/>
            <p:nvPr>
              <p:custDataLst>
                <p:tags r:id="rId21"/>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Selection Process</a:t>
              </a:r>
            </a:p>
            <a:p>
              <a:endParaRPr lang="en-US" sz="1200" dirty="0">
                <a:latin typeface="Franklin Gothic Book" pitchFamily="34" charset="0"/>
                <a:cs typeface="Arial" pitchFamily="34" charset="0"/>
              </a:endParaRPr>
            </a:p>
            <a:p>
              <a:pPr algn="ctr"/>
              <a:r>
                <a:rPr lang="en-US" sz="1200" dirty="0" smtClean="0">
                  <a:latin typeface="Franklin Gothic Book" pitchFamily="34" charset="0"/>
                  <a:cs typeface="Arial" pitchFamily="34" charset="0"/>
                </a:rPr>
                <a:t>PART B</a:t>
              </a:r>
            </a:p>
          </p:txBody>
        </p:sp>
      </p:grpSp>
      <p:sp>
        <p:nvSpPr>
          <p:cNvPr id="41" name="Rectangle 40"/>
          <p:cNvSpPr/>
          <p:nvPr>
            <p:custDataLst>
              <p:tags r:id="rId11"/>
            </p:custDataLst>
          </p:nvPr>
        </p:nvSpPr>
        <p:spPr bwMode="auto">
          <a:xfrm>
            <a:off x="3827184" y="5029200"/>
            <a:ext cx="1461883" cy="9906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a:solidFill>
                  <a:schemeClr val="accent6"/>
                </a:solidFill>
                <a:latin typeface="Franklin Gothic Book" pitchFamily="34" charset="0"/>
                <a:cs typeface="Arial" pitchFamily="34" charset="0"/>
              </a:rPr>
              <a:t>RESULT:</a:t>
            </a:r>
          </a:p>
          <a:p>
            <a:pPr marL="91440">
              <a:buClr>
                <a:schemeClr val="bg1"/>
              </a:buClr>
            </a:pPr>
            <a:r>
              <a:rPr lang="en-US" sz="1200" dirty="0" smtClean="0">
                <a:solidFill>
                  <a:schemeClr val="bg1"/>
                </a:solidFill>
                <a:latin typeface="Franklin Gothic Book" pitchFamily="34" charset="0"/>
                <a:cs typeface="Arial" pitchFamily="34" charset="0"/>
              </a:rPr>
              <a:t>Statewide List of Funded Bridge Projects</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2" name="Isosceles Triangle 41"/>
          <p:cNvSpPr/>
          <p:nvPr>
            <p:custDataLst>
              <p:tags r:id="rId12"/>
            </p:custDataLst>
          </p:nvPr>
        </p:nvSpPr>
        <p:spPr>
          <a:xfrm flipV="1">
            <a:off x="5503584" y="3810000"/>
            <a:ext cx="1358891"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3" name="Group 42"/>
          <p:cNvGrpSpPr/>
          <p:nvPr/>
        </p:nvGrpSpPr>
        <p:grpSpPr>
          <a:xfrm>
            <a:off x="5410200" y="1066800"/>
            <a:ext cx="1536935" cy="1206634"/>
            <a:chOff x="333375" y="1060705"/>
            <a:chExt cx="2257425" cy="445767"/>
          </a:xfrm>
        </p:grpSpPr>
        <p:sp>
          <p:nvSpPr>
            <p:cNvPr id="44" name="Isosceles Triangle 43"/>
            <p:cNvSpPr/>
            <p:nvPr>
              <p:custDataLst>
                <p:tags r:id="rId18"/>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5" name="Pentagon 44"/>
            <p:cNvSpPr/>
            <p:nvPr>
              <p:custDataLst>
                <p:tags r:id="rId19"/>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atin typeface="Franklin Gothic Book" pitchFamily="34" charset="0"/>
                  <a:cs typeface="Arial" pitchFamily="34" charset="0"/>
                </a:rPr>
                <a:t>Project Development Process</a:t>
              </a:r>
            </a:p>
          </p:txBody>
        </p:sp>
      </p:grpSp>
      <p:sp>
        <p:nvSpPr>
          <p:cNvPr id="47" name="Rectangle 46"/>
          <p:cNvSpPr/>
          <p:nvPr>
            <p:custDataLst>
              <p:tags r:id="rId13"/>
            </p:custDataLst>
          </p:nvPr>
        </p:nvSpPr>
        <p:spPr bwMode="auto">
          <a:xfrm>
            <a:off x="5481925" y="4038600"/>
            <a:ext cx="1465210" cy="22098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dirty="0" smtClean="0">
                <a:solidFill>
                  <a:schemeClr val="accent6"/>
                </a:solidFill>
                <a:latin typeface="Franklin Gothic Book" pitchFamily="34" charset="0"/>
                <a:cs typeface="Arial" pitchFamily="34" charset="0"/>
              </a:rPr>
              <a:t>RESULTS:</a:t>
            </a:r>
            <a:endParaRPr lang="en-US" sz="1400" dirty="0">
              <a:solidFill>
                <a:schemeClr val="accent6"/>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A.   </a:t>
            </a:r>
            <a:r>
              <a:rPr lang="en-US" sz="1200" dirty="0" smtClean="0">
                <a:solidFill>
                  <a:schemeClr val="bg1"/>
                </a:solidFill>
                <a:latin typeface="Franklin Gothic Book" pitchFamily="34" charset="0"/>
                <a:cs typeface="Arial" pitchFamily="34" charset="0"/>
              </a:rPr>
              <a:t>Projects proceed as programmed</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B.  </a:t>
            </a:r>
            <a:r>
              <a:rPr lang="en-US" sz="1200" dirty="0" smtClean="0">
                <a:solidFill>
                  <a:schemeClr val="bg1"/>
                </a:solidFill>
                <a:latin typeface="Franklin Gothic Book" pitchFamily="34" charset="0"/>
                <a:cs typeface="Arial" pitchFamily="34" charset="0"/>
              </a:rPr>
              <a:t>Project schedules may change</a:t>
            </a:r>
          </a:p>
          <a:p>
            <a:pPr marL="91440">
              <a:buClr>
                <a:schemeClr val="bg1"/>
              </a:buClr>
            </a:pPr>
            <a:endParaRPr lang="en-US" sz="800" dirty="0" smtClean="0">
              <a:solidFill>
                <a:schemeClr val="bg1"/>
              </a:solidFill>
              <a:latin typeface="Franklin Gothic Book" pitchFamily="34" charset="0"/>
              <a:cs typeface="Arial" pitchFamily="34" charset="0"/>
            </a:endParaRPr>
          </a:p>
          <a:p>
            <a:pPr marL="91440">
              <a:buClr>
                <a:schemeClr val="bg1"/>
              </a:buClr>
            </a:pPr>
            <a:r>
              <a:rPr lang="en-US" sz="1200" dirty="0" smtClean="0">
                <a:solidFill>
                  <a:schemeClr val="accent6">
                    <a:lumMod val="60000"/>
                    <a:lumOff val="40000"/>
                  </a:schemeClr>
                </a:solidFill>
                <a:latin typeface="Franklin Gothic Book" pitchFamily="34" charset="0"/>
                <a:cs typeface="Arial" pitchFamily="34" charset="0"/>
              </a:rPr>
              <a:t>C.  </a:t>
            </a:r>
            <a:r>
              <a:rPr lang="en-US" sz="1200" dirty="0" smtClean="0">
                <a:solidFill>
                  <a:schemeClr val="bg1"/>
                </a:solidFill>
                <a:latin typeface="Franklin Gothic Book" pitchFamily="34" charset="0"/>
                <a:cs typeface="Arial" pitchFamily="34" charset="0"/>
              </a:rPr>
              <a:t>Communication between TxDOT &amp; local entity </a:t>
            </a:r>
            <a:endParaRPr lang="en-US" sz="1200"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
        <p:nvSpPr>
          <p:cNvPr id="48" name="Isosceles Triangle 47"/>
          <p:cNvSpPr/>
          <p:nvPr>
            <p:custDataLst>
              <p:tags r:id="rId14"/>
            </p:custDataLst>
          </p:nvPr>
        </p:nvSpPr>
        <p:spPr>
          <a:xfrm flipV="1">
            <a:off x="7358723" y="4800600"/>
            <a:ext cx="1466389" cy="1524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grpSp>
        <p:nvGrpSpPr>
          <p:cNvPr id="49" name="Group 48"/>
          <p:cNvGrpSpPr/>
          <p:nvPr/>
        </p:nvGrpSpPr>
        <p:grpSpPr>
          <a:xfrm>
            <a:off x="7302265" y="1066800"/>
            <a:ext cx="1536935" cy="1206634"/>
            <a:chOff x="333375" y="1060705"/>
            <a:chExt cx="2257425" cy="445767"/>
          </a:xfrm>
        </p:grpSpPr>
        <p:sp>
          <p:nvSpPr>
            <p:cNvPr id="50" name="Isosceles Triangle 49"/>
            <p:cNvSpPr/>
            <p:nvPr>
              <p:custDataLst>
                <p:tags r:id="rId16"/>
              </p:custDataLst>
            </p:nvPr>
          </p:nvSpPr>
          <p:spPr>
            <a:xfrm rot="10800000">
              <a:off x="333375" y="1460752"/>
              <a:ext cx="137161" cy="4572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51" name="Pentagon 50"/>
            <p:cNvSpPr/>
            <p:nvPr>
              <p:custDataLst>
                <p:tags r:id="rId17"/>
              </p:custDataLst>
            </p:nvPr>
          </p:nvSpPr>
          <p:spPr>
            <a:xfrm>
              <a:off x="333375" y="1060705"/>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Monthly Monitoring Process</a:t>
              </a:r>
            </a:p>
          </p:txBody>
        </p:sp>
      </p:grpSp>
      <p:sp>
        <p:nvSpPr>
          <p:cNvPr id="53" name="Rectangle 52"/>
          <p:cNvSpPr/>
          <p:nvPr>
            <p:custDataLst>
              <p:tags r:id="rId15"/>
            </p:custDataLst>
          </p:nvPr>
        </p:nvSpPr>
        <p:spPr bwMode="auto">
          <a:xfrm>
            <a:off x="7373990" y="5029200"/>
            <a:ext cx="1465210" cy="12192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t"/>
          <a:lstStyle/>
          <a:p>
            <a:pPr marL="91440">
              <a:buClr>
                <a:schemeClr val="bg1"/>
              </a:buClr>
            </a:pPr>
            <a:r>
              <a:rPr lang="en-US" sz="1400" b="1" dirty="0">
                <a:solidFill>
                  <a:schemeClr val="accent6"/>
                </a:solidFill>
                <a:latin typeface="Franklin Gothic Book" pitchFamily="34" charset="0"/>
                <a:cs typeface="Arial" pitchFamily="34" charset="0"/>
              </a:rPr>
              <a:t>RESULT:</a:t>
            </a:r>
          </a:p>
          <a:p>
            <a:pPr marL="91440">
              <a:buClr>
                <a:schemeClr val="bg1"/>
              </a:buClr>
            </a:pPr>
            <a:r>
              <a:rPr lang="en-US" sz="1200" b="1" dirty="0" smtClean="0">
                <a:solidFill>
                  <a:schemeClr val="bg1"/>
                </a:solidFill>
                <a:latin typeface="Franklin Gothic Book" pitchFamily="34" charset="0"/>
                <a:cs typeface="Arial" pitchFamily="34" charset="0"/>
              </a:rPr>
              <a:t>Adjustment of Statewide List of Funded Bridge Projects to uphold fiscal constraints</a:t>
            </a:r>
            <a:endParaRPr lang="en-US" sz="1200" b="1"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a:p>
            <a:pPr marL="91440">
              <a:buClr>
                <a:schemeClr val="bg1"/>
              </a:buClr>
            </a:pPr>
            <a:endParaRPr lang="en-US"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316371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4023359" y="1119378"/>
            <a:ext cx="4815841" cy="5129022"/>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pPr>
            <a:endParaRPr lang="en-US" sz="1800" dirty="0" smtClean="0">
              <a:solidFill>
                <a:schemeClr val="accent4"/>
              </a:solidFill>
            </a:endParaRPr>
          </a:p>
          <a:p>
            <a:pPr>
              <a:buClr>
                <a:schemeClr val="accent4"/>
              </a:buClr>
            </a:pPr>
            <a:r>
              <a:rPr lang="en-US" sz="1800" dirty="0" smtClean="0">
                <a:solidFill>
                  <a:schemeClr val="accent4"/>
                </a:solidFill>
              </a:rPr>
              <a:t>Monitoring of monthly lettings for project over-runs/under-runs</a:t>
            </a:r>
          </a:p>
          <a:p>
            <a:r>
              <a:rPr lang="en-US" sz="1800" dirty="0" smtClean="0">
                <a:solidFill>
                  <a:schemeClr val="accent4"/>
                </a:solidFill>
              </a:rPr>
              <a:t>Coordinating with Finance Division to developed balanced monthly lettings and reviewing funding constraints</a:t>
            </a:r>
          </a:p>
          <a:p>
            <a:r>
              <a:rPr lang="en-US" sz="1800" dirty="0" smtClean="0">
                <a:solidFill>
                  <a:schemeClr val="accent4"/>
                </a:solidFill>
              </a:rPr>
              <a:t>Coordinating with districts throughout project development process to adjust project letting dates due to design, row, etc. issues</a:t>
            </a:r>
          </a:p>
          <a:p>
            <a:r>
              <a:rPr lang="en-US" sz="1800" dirty="0" smtClean="0">
                <a:solidFill>
                  <a:schemeClr val="accent4"/>
                </a:solidFill>
              </a:rPr>
              <a:t>Reviews request project change orders and approves/denies </a:t>
            </a:r>
          </a:p>
          <a:p>
            <a:r>
              <a:rPr lang="en-US" sz="1800" dirty="0" smtClean="0">
                <a:solidFill>
                  <a:schemeClr val="accent4"/>
                </a:solidFill>
              </a:rPr>
              <a:t>Incorporating emergency and preventative maintenance projects</a:t>
            </a:r>
          </a:p>
          <a:p>
            <a:endParaRPr lang="en-US" sz="900" dirty="0">
              <a:solidFill>
                <a:schemeClr val="accent4"/>
              </a:solidFill>
            </a:endParaRPr>
          </a:p>
          <a:p>
            <a:pPr marL="0" indent="0" algn="ctr">
              <a:buNone/>
            </a:pPr>
            <a:r>
              <a:rPr lang="en-US" sz="1800" dirty="0" smtClean="0">
                <a:solidFill>
                  <a:srgbClr val="25629F"/>
                </a:solidFill>
              </a:rPr>
              <a:t>Continual optimization of program while meeting the organizational strategic goals and federal performance measures</a:t>
            </a:r>
          </a:p>
        </p:txBody>
      </p:sp>
      <p:grpSp>
        <p:nvGrpSpPr>
          <p:cNvPr id="39" name="Group 41"/>
          <p:cNvGrpSpPr/>
          <p:nvPr/>
        </p:nvGrpSpPr>
        <p:grpSpPr>
          <a:xfrm>
            <a:off x="3886199" y="919353"/>
            <a:ext cx="3171825" cy="491487"/>
            <a:chOff x="195266" y="862018"/>
            <a:chExt cx="3171825" cy="491487"/>
          </a:xfrm>
        </p:grpSpPr>
        <p:sp>
          <p:nvSpPr>
            <p:cNvPr id="40" name="Isosceles Triangle 39"/>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4"/>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Monthly Monitoring Process </a:t>
              </a:r>
            </a:p>
          </p:txBody>
        </p:sp>
      </p:grpSp>
      <p:sp>
        <p:nvSpPr>
          <p:cNvPr id="2" name="Title 1"/>
          <p:cNvSpPr>
            <a:spLocks noGrp="1"/>
          </p:cNvSpPr>
          <p:nvPr>
            <p:ph type="title"/>
          </p:nvPr>
        </p:nvSpPr>
        <p:spPr/>
        <p:txBody>
          <a:bodyPr/>
          <a:lstStyle/>
          <a:p>
            <a:r>
              <a:rPr lang="en-US" dirty="0" smtClean="0"/>
              <a:t>Programming Process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22</a:t>
            </a:fld>
            <a:endParaRPr lang="en-US" dirty="0"/>
          </a:p>
        </p:txBody>
      </p:sp>
      <p:sp>
        <p:nvSpPr>
          <p:cNvPr id="16" name="Freeform 15"/>
          <p:cNvSpPr/>
          <p:nvPr/>
        </p:nvSpPr>
        <p:spPr>
          <a:xfrm>
            <a:off x="381001" y="1260053"/>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Monthly Project Lettings</a:t>
            </a:r>
            <a:endParaRPr lang="en-US" sz="2000" b="1" dirty="0">
              <a:latin typeface="Franklin Gothic Book" pitchFamily="34" charset="0"/>
              <a:cs typeface="Arial" pitchFamily="34" charset="0"/>
            </a:endParaRPr>
          </a:p>
        </p:txBody>
      </p:sp>
      <p:sp>
        <p:nvSpPr>
          <p:cNvPr id="17" name="Freeform 16"/>
          <p:cNvSpPr/>
          <p:nvPr/>
        </p:nvSpPr>
        <p:spPr>
          <a:xfrm>
            <a:off x="381001" y="3048469"/>
            <a:ext cx="3154680" cy="521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Franklin Gothic Book" pitchFamily="34" charset="0"/>
                <a:cs typeface="Arial" pitchFamily="34" charset="0"/>
              </a:rPr>
              <a:t>Change Orders</a:t>
            </a:r>
            <a:endParaRPr lang="en-US" sz="2000" b="1" dirty="0">
              <a:latin typeface="Franklin Gothic Book" pitchFamily="34" charset="0"/>
              <a:cs typeface="Arial" pitchFamily="34" charset="0"/>
            </a:endParaRPr>
          </a:p>
        </p:txBody>
      </p:sp>
      <p:sp>
        <p:nvSpPr>
          <p:cNvPr id="22" name="Freeform 21"/>
          <p:cNvSpPr/>
          <p:nvPr/>
        </p:nvSpPr>
        <p:spPr>
          <a:xfrm>
            <a:off x="381000" y="4660392"/>
            <a:ext cx="3264408" cy="902208"/>
          </a:xfrm>
          <a:custGeom>
            <a:avLst/>
            <a:gdLst>
              <a:gd name="connsiteX0" fmla="*/ 0 w 4876800"/>
              <a:gd name="connsiteY0" fmla="*/ 89408 h 894080"/>
              <a:gd name="connsiteX1" fmla="*/ 89408 w 4876800"/>
              <a:gd name="connsiteY1" fmla="*/ 0 h 894080"/>
              <a:gd name="connsiteX2" fmla="*/ 4787392 w 4876800"/>
              <a:gd name="connsiteY2" fmla="*/ 0 h 894080"/>
              <a:gd name="connsiteX3" fmla="*/ 4876800 w 4876800"/>
              <a:gd name="connsiteY3" fmla="*/ 89408 h 894080"/>
              <a:gd name="connsiteX4" fmla="*/ 4876800 w 4876800"/>
              <a:gd name="connsiteY4" fmla="*/ 804672 h 894080"/>
              <a:gd name="connsiteX5" fmla="*/ 4787392 w 4876800"/>
              <a:gd name="connsiteY5" fmla="*/ 894080 h 894080"/>
              <a:gd name="connsiteX6" fmla="*/ 89408 w 4876800"/>
              <a:gd name="connsiteY6" fmla="*/ 894080 h 894080"/>
              <a:gd name="connsiteX7" fmla="*/ 0 w 4876800"/>
              <a:gd name="connsiteY7" fmla="*/ 804672 h 894080"/>
              <a:gd name="connsiteX8" fmla="*/ 0 w 4876800"/>
              <a:gd name="connsiteY8" fmla="*/ 89408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894080">
                <a:moveTo>
                  <a:pt x="0" y="89408"/>
                </a:moveTo>
                <a:cubicBezTo>
                  <a:pt x="0" y="40029"/>
                  <a:pt x="40029" y="0"/>
                  <a:pt x="89408" y="0"/>
                </a:cubicBezTo>
                <a:lnTo>
                  <a:pt x="4787392" y="0"/>
                </a:lnTo>
                <a:cubicBezTo>
                  <a:pt x="4836771" y="0"/>
                  <a:pt x="4876800" y="40029"/>
                  <a:pt x="4876800" y="89408"/>
                </a:cubicBezTo>
                <a:lnTo>
                  <a:pt x="4876800" y="804672"/>
                </a:lnTo>
                <a:cubicBezTo>
                  <a:pt x="4876800" y="854051"/>
                  <a:pt x="4836771" y="894080"/>
                  <a:pt x="4787392" y="894080"/>
                </a:cubicBezTo>
                <a:lnTo>
                  <a:pt x="89408" y="894080"/>
                </a:lnTo>
                <a:cubicBezTo>
                  <a:pt x="40029" y="894080"/>
                  <a:pt x="0" y="854051"/>
                  <a:pt x="0" y="804672"/>
                </a:cubicBezTo>
                <a:lnTo>
                  <a:pt x="0" y="89408"/>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91440" bIns="45720" rtlCol="0" anchor="ctr" anchorCtr="0"/>
          <a:lstStyle/>
          <a:p>
            <a:pPr marL="91440">
              <a:buClr>
                <a:schemeClr val="bg1"/>
              </a:buClr>
            </a:pPr>
            <a:r>
              <a:rPr lang="en-US" b="1" dirty="0" smtClean="0">
                <a:solidFill>
                  <a:schemeClr val="accent6"/>
                </a:solidFill>
                <a:latin typeface="Franklin Gothic Book" pitchFamily="34" charset="0"/>
                <a:cs typeface="Arial" pitchFamily="34" charset="0"/>
              </a:rPr>
              <a:t>Result:  </a:t>
            </a:r>
            <a:r>
              <a:rPr lang="en-US" sz="1600" b="1" dirty="0" smtClean="0">
                <a:solidFill>
                  <a:schemeClr val="bg1"/>
                </a:solidFill>
                <a:latin typeface="Franklin Gothic Book" pitchFamily="34" charset="0"/>
                <a:cs typeface="Arial" pitchFamily="34" charset="0"/>
              </a:rPr>
              <a:t>Adjustment </a:t>
            </a:r>
            <a:r>
              <a:rPr lang="en-US" sz="1600" b="1" dirty="0">
                <a:solidFill>
                  <a:schemeClr val="bg1"/>
                </a:solidFill>
                <a:latin typeface="Franklin Gothic Book" pitchFamily="34" charset="0"/>
                <a:cs typeface="Arial" pitchFamily="34" charset="0"/>
              </a:rPr>
              <a:t>of Statewide List of Funded Bridge Projects to uphold fiscal </a:t>
            </a:r>
            <a:r>
              <a:rPr lang="en-US" sz="1600" b="1" dirty="0" smtClean="0">
                <a:solidFill>
                  <a:schemeClr val="bg1"/>
                </a:solidFill>
                <a:latin typeface="Franklin Gothic Book" pitchFamily="34" charset="0"/>
                <a:cs typeface="Arial" pitchFamily="34" charset="0"/>
              </a:rPr>
              <a:t>constraints</a:t>
            </a:r>
            <a:endParaRPr lang="en-US" sz="1600" b="1" dirty="0">
              <a:solidFill>
                <a:schemeClr val="accent6"/>
              </a:solidFill>
              <a:latin typeface="Franklin Gothic Book" pitchFamily="34" charset="0"/>
              <a:cs typeface="Arial" pitchFamily="34" charset="0"/>
            </a:endParaRPr>
          </a:p>
        </p:txBody>
      </p:sp>
      <p:sp>
        <p:nvSpPr>
          <p:cNvPr id="24" name="Isosceles Triangle 23"/>
          <p:cNvSpPr/>
          <p:nvPr>
            <p:custDataLst>
              <p:tags r:id="rId1"/>
            </p:custDataLst>
          </p:nvPr>
        </p:nvSpPr>
        <p:spPr>
          <a:xfrm flipV="1">
            <a:off x="381001" y="19054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25" name="Isosceles Triangle 24"/>
          <p:cNvSpPr/>
          <p:nvPr>
            <p:custDataLst>
              <p:tags r:id="rId2"/>
            </p:custDataLst>
          </p:nvPr>
        </p:nvSpPr>
        <p:spPr>
          <a:xfrm flipV="1">
            <a:off x="381001" y="3658068"/>
            <a:ext cx="3154680" cy="3805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3548707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Process Review</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23</a:t>
            </a:fld>
            <a:endParaRPr lang="en-US" dirty="0"/>
          </a:p>
        </p:txBody>
      </p:sp>
      <p:sp>
        <p:nvSpPr>
          <p:cNvPr id="6" name="AutoShape 12"/>
          <p:cNvSpPr>
            <a:spLocks noChangeArrowheads="1"/>
          </p:cNvSpPr>
          <p:nvPr/>
        </p:nvSpPr>
        <p:spPr bwMode="gray">
          <a:xfrm>
            <a:off x="374039" y="1600200"/>
            <a:ext cx="1715543" cy="922627"/>
          </a:xfrm>
          <a:prstGeom prst="homePlate">
            <a:avLst>
              <a:gd name="adj" fmla="val 31916"/>
            </a:avLst>
          </a:prstGeom>
          <a:solidFill>
            <a:srgbClr val="14385C"/>
          </a:solidFill>
          <a:ln w="9525">
            <a:noFill/>
            <a:prstDash val="dash"/>
            <a:miter lim="800000"/>
            <a:headEnd/>
            <a:tailEnd/>
          </a:ln>
        </p:spPr>
        <p:txBody>
          <a:bodyPr lIns="182880" anchor="ctr"/>
          <a:lstStyle/>
          <a:p>
            <a:pPr algn="ctr" eaLnBrk="0" hangingPunct="0"/>
            <a:endParaRPr lang="en-GB" sz="1400" dirty="0">
              <a:solidFill>
                <a:schemeClr val="bg2"/>
              </a:solidFill>
            </a:endParaRPr>
          </a:p>
        </p:txBody>
      </p:sp>
      <p:sp>
        <p:nvSpPr>
          <p:cNvPr id="7" name="Freeform 13"/>
          <p:cNvSpPr>
            <a:spLocks/>
          </p:cNvSpPr>
          <p:nvPr/>
        </p:nvSpPr>
        <p:spPr bwMode="auto">
          <a:xfrm rot="618831">
            <a:off x="3050466" y="3680930"/>
            <a:ext cx="1598981" cy="1343144"/>
          </a:xfrm>
          <a:custGeom>
            <a:avLst/>
            <a:gdLst>
              <a:gd name="T0" fmla="*/ 2147483647 w 1127"/>
              <a:gd name="T1" fmla="*/ 1888146570 h 977"/>
              <a:gd name="T2" fmla="*/ 2147483647 w 1127"/>
              <a:gd name="T3" fmla="*/ 1884277113 h 977"/>
              <a:gd name="T4" fmla="*/ 2147483647 w 1127"/>
              <a:gd name="T5" fmla="*/ 1878474320 h 977"/>
              <a:gd name="T6" fmla="*/ 2147483647 w 1127"/>
              <a:gd name="T7" fmla="*/ 1868800679 h 977"/>
              <a:gd name="T8" fmla="*/ 2094488875 w 1127"/>
              <a:gd name="T9" fmla="*/ 1855258972 h 977"/>
              <a:gd name="T10" fmla="*/ 1992262441 w 1127"/>
              <a:gd name="T11" fmla="*/ 1841717266 h 977"/>
              <a:gd name="T12" fmla="*/ 1892308878 w 1127"/>
              <a:gd name="T13" fmla="*/ 1822371375 h 977"/>
              <a:gd name="T14" fmla="*/ 1792355316 w 1127"/>
              <a:gd name="T15" fmla="*/ 1803025484 h 977"/>
              <a:gd name="T16" fmla="*/ 1692401753 w 1127"/>
              <a:gd name="T17" fmla="*/ 1777875409 h 977"/>
              <a:gd name="T18" fmla="*/ 1594719553 w 1127"/>
              <a:gd name="T19" fmla="*/ 1750791996 h 977"/>
              <a:gd name="T20" fmla="*/ 1499308341 w 1127"/>
              <a:gd name="T21" fmla="*/ 1719839127 h 977"/>
              <a:gd name="T22" fmla="*/ 1403897505 w 1127"/>
              <a:gd name="T23" fmla="*/ 1686951530 h 977"/>
              <a:gd name="T24" fmla="*/ 1308488177 w 1127"/>
              <a:gd name="T25" fmla="*/ 1652129205 h 977"/>
              <a:gd name="T26" fmla="*/ 1215348705 w 1127"/>
              <a:gd name="T27" fmla="*/ 1613437423 h 977"/>
              <a:gd name="T28" fmla="*/ 1124482104 w 1127"/>
              <a:gd name="T29" fmla="*/ 1572810913 h 977"/>
              <a:gd name="T30" fmla="*/ 1035885359 w 1127"/>
              <a:gd name="T31" fmla="*/ 1526381610 h 977"/>
              <a:gd name="T32" fmla="*/ 947290121 w 1127"/>
              <a:gd name="T33" fmla="*/ 1479950915 h 977"/>
              <a:gd name="T34" fmla="*/ 863239118 w 1127"/>
              <a:gd name="T35" fmla="*/ 1433521264 h 977"/>
              <a:gd name="T36" fmla="*/ 779186419 w 1127"/>
              <a:gd name="T37" fmla="*/ 1381287776 h 977"/>
              <a:gd name="T38" fmla="*/ 699676635 w 1127"/>
              <a:gd name="T39" fmla="*/ 1327119559 h 977"/>
              <a:gd name="T40" fmla="*/ 617896996 w 1127"/>
              <a:gd name="T41" fmla="*/ 1271016615 h 977"/>
              <a:gd name="T42" fmla="*/ 542931447 w 1127"/>
              <a:gd name="T43" fmla="*/ 1211045605 h 977"/>
              <a:gd name="T44" fmla="*/ 467965898 w 1127"/>
              <a:gd name="T45" fmla="*/ 1151073204 h 977"/>
              <a:gd name="T46" fmla="*/ 397544583 w 1127"/>
              <a:gd name="T47" fmla="*/ 1087232738 h 977"/>
              <a:gd name="T48" fmla="*/ 329393031 w 1127"/>
              <a:gd name="T49" fmla="*/ 1021456153 h 977"/>
              <a:gd name="T50" fmla="*/ 261243080 w 1127"/>
              <a:gd name="T51" fmla="*/ 955680958 h 977"/>
              <a:gd name="T52" fmla="*/ 197635856 w 1127"/>
              <a:gd name="T53" fmla="*/ 886036308 h 977"/>
              <a:gd name="T54" fmla="*/ 138572820 w 1127"/>
              <a:gd name="T55" fmla="*/ 814456929 h 977"/>
              <a:gd name="T56" fmla="*/ 79508300 w 1127"/>
              <a:gd name="T57" fmla="*/ 740942822 h 977"/>
              <a:gd name="T58" fmla="*/ 24988026 w 1127"/>
              <a:gd name="T59" fmla="*/ 667428541 h 977"/>
              <a:gd name="T60" fmla="*/ 495226783 w 1127"/>
              <a:gd name="T61" fmla="*/ 110271204 h 977"/>
              <a:gd name="T62" fmla="*/ 1290314254 w 1127"/>
              <a:gd name="T63" fmla="*/ 19345896 h 977"/>
              <a:gd name="T64" fmla="*/ 1317573631 w 1127"/>
              <a:gd name="T65" fmla="*/ 56102966 h 977"/>
              <a:gd name="T66" fmla="*/ 1347105880 w 1127"/>
              <a:gd name="T67" fmla="*/ 92860041 h 977"/>
              <a:gd name="T68" fmla="*/ 1376638128 w 1127"/>
              <a:gd name="T69" fmla="*/ 129617095 h 977"/>
              <a:gd name="T70" fmla="*/ 1410713103 w 1127"/>
              <a:gd name="T71" fmla="*/ 164439420 h 977"/>
              <a:gd name="T72" fmla="*/ 1442516715 w 1127"/>
              <a:gd name="T73" fmla="*/ 197327061 h 977"/>
              <a:gd name="T74" fmla="*/ 1476591691 w 1127"/>
              <a:gd name="T75" fmla="*/ 230214658 h 977"/>
              <a:gd name="T76" fmla="*/ 1512938030 w 1127"/>
              <a:gd name="T77" fmla="*/ 261167527 h 977"/>
              <a:gd name="T78" fmla="*/ 1549285876 w 1127"/>
              <a:gd name="T79" fmla="*/ 292120396 h 977"/>
              <a:gd name="T80" fmla="*/ 1587903955 w 1127"/>
              <a:gd name="T81" fmla="*/ 323074656 h 977"/>
              <a:gd name="T82" fmla="*/ 1628794529 w 1127"/>
              <a:gd name="T83" fmla="*/ 350158069 h 977"/>
              <a:gd name="T84" fmla="*/ 1667413739 w 1127"/>
              <a:gd name="T85" fmla="*/ 375308231 h 977"/>
              <a:gd name="T86" fmla="*/ 1708302805 w 1127"/>
              <a:gd name="T87" fmla="*/ 402391644 h 977"/>
              <a:gd name="T88" fmla="*/ 1751464742 w 1127"/>
              <a:gd name="T89" fmla="*/ 427541719 h 977"/>
              <a:gd name="T90" fmla="*/ 1796898043 w 1127"/>
              <a:gd name="T91" fmla="*/ 450755676 h 977"/>
              <a:gd name="T92" fmla="*/ 1842332851 w 1127"/>
              <a:gd name="T93" fmla="*/ 472036295 h 977"/>
              <a:gd name="T94" fmla="*/ 1885494788 w 1127"/>
              <a:gd name="T95" fmla="*/ 493316914 h 977"/>
              <a:gd name="T96" fmla="*/ 1933199452 w 1127"/>
              <a:gd name="T97" fmla="*/ 510728076 h 977"/>
              <a:gd name="T98" fmla="*/ 1978632752 w 1127"/>
              <a:gd name="T99" fmla="*/ 530073967 h 977"/>
              <a:gd name="T100" fmla="*/ 2026338924 w 1127"/>
              <a:gd name="T101" fmla="*/ 547485130 h 977"/>
              <a:gd name="T102" fmla="*/ 2074043588 w 1127"/>
              <a:gd name="T103" fmla="*/ 561026836 h 977"/>
              <a:gd name="T104" fmla="*/ 2124021123 w 1127"/>
              <a:gd name="T105" fmla="*/ 574569934 h 977"/>
              <a:gd name="T106" fmla="*/ 2147483647 w 1127"/>
              <a:gd name="T107" fmla="*/ 588111640 h 977"/>
              <a:gd name="T108" fmla="*/ 2147483647 w 1127"/>
              <a:gd name="T109" fmla="*/ 597783890 h 977"/>
              <a:gd name="T110" fmla="*/ 2147483647 w 1127"/>
              <a:gd name="T111" fmla="*/ 605522803 h 977"/>
              <a:gd name="T112" fmla="*/ 2147483647 w 1127"/>
              <a:gd name="T113" fmla="*/ 613260324 h 977"/>
              <a:gd name="T114" fmla="*/ 2147483647 w 1127"/>
              <a:gd name="T115" fmla="*/ 620999237 h 977"/>
              <a:gd name="T116" fmla="*/ 2147483647 w 1127"/>
              <a:gd name="T117" fmla="*/ 624868693 h 977"/>
              <a:gd name="T118" fmla="*/ 2147483647 w 1127"/>
              <a:gd name="T119" fmla="*/ 628736759 h 977"/>
              <a:gd name="T120" fmla="*/ 2147483647 w 1127"/>
              <a:gd name="T121" fmla="*/ 630671487 h 977"/>
              <a:gd name="T122" fmla="*/ 2147483647 w 1127"/>
              <a:gd name="T123" fmla="*/ 1224587312 h 9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7"/>
              <a:gd name="T187" fmla="*/ 0 h 977"/>
              <a:gd name="T188" fmla="*/ 1127 w 1127"/>
              <a:gd name="T189" fmla="*/ 977 h 9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7" h="977">
                <a:moveTo>
                  <a:pt x="1126" y="976"/>
                </a:moveTo>
                <a:lnTo>
                  <a:pt x="1102" y="976"/>
                </a:lnTo>
                <a:lnTo>
                  <a:pt x="1079" y="975"/>
                </a:lnTo>
                <a:lnTo>
                  <a:pt x="1057" y="974"/>
                </a:lnTo>
                <a:lnTo>
                  <a:pt x="1034" y="972"/>
                </a:lnTo>
                <a:lnTo>
                  <a:pt x="1012" y="971"/>
                </a:lnTo>
                <a:lnTo>
                  <a:pt x="989" y="968"/>
                </a:lnTo>
                <a:lnTo>
                  <a:pt x="967" y="966"/>
                </a:lnTo>
                <a:lnTo>
                  <a:pt x="944" y="963"/>
                </a:lnTo>
                <a:lnTo>
                  <a:pt x="922" y="959"/>
                </a:lnTo>
                <a:lnTo>
                  <a:pt x="900" y="956"/>
                </a:lnTo>
                <a:lnTo>
                  <a:pt x="877" y="952"/>
                </a:lnTo>
                <a:lnTo>
                  <a:pt x="855" y="947"/>
                </a:lnTo>
                <a:lnTo>
                  <a:pt x="833" y="942"/>
                </a:lnTo>
                <a:lnTo>
                  <a:pt x="811" y="937"/>
                </a:lnTo>
                <a:lnTo>
                  <a:pt x="789" y="932"/>
                </a:lnTo>
                <a:lnTo>
                  <a:pt x="767" y="925"/>
                </a:lnTo>
                <a:lnTo>
                  <a:pt x="745" y="919"/>
                </a:lnTo>
                <a:lnTo>
                  <a:pt x="723" y="911"/>
                </a:lnTo>
                <a:lnTo>
                  <a:pt x="702" y="905"/>
                </a:lnTo>
                <a:lnTo>
                  <a:pt x="681" y="897"/>
                </a:lnTo>
                <a:lnTo>
                  <a:pt x="660" y="889"/>
                </a:lnTo>
                <a:lnTo>
                  <a:pt x="639" y="881"/>
                </a:lnTo>
                <a:lnTo>
                  <a:pt x="618" y="872"/>
                </a:lnTo>
                <a:lnTo>
                  <a:pt x="597" y="863"/>
                </a:lnTo>
                <a:lnTo>
                  <a:pt x="576" y="854"/>
                </a:lnTo>
                <a:lnTo>
                  <a:pt x="555" y="844"/>
                </a:lnTo>
                <a:lnTo>
                  <a:pt x="535" y="834"/>
                </a:lnTo>
                <a:lnTo>
                  <a:pt x="515" y="823"/>
                </a:lnTo>
                <a:lnTo>
                  <a:pt x="495" y="813"/>
                </a:lnTo>
                <a:lnTo>
                  <a:pt x="476" y="801"/>
                </a:lnTo>
                <a:lnTo>
                  <a:pt x="456" y="789"/>
                </a:lnTo>
                <a:lnTo>
                  <a:pt x="436" y="778"/>
                </a:lnTo>
                <a:lnTo>
                  <a:pt x="417" y="765"/>
                </a:lnTo>
                <a:lnTo>
                  <a:pt x="399" y="753"/>
                </a:lnTo>
                <a:lnTo>
                  <a:pt x="380" y="741"/>
                </a:lnTo>
                <a:lnTo>
                  <a:pt x="361" y="727"/>
                </a:lnTo>
                <a:lnTo>
                  <a:pt x="343" y="714"/>
                </a:lnTo>
                <a:lnTo>
                  <a:pt x="325" y="700"/>
                </a:lnTo>
                <a:lnTo>
                  <a:pt x="308" y="686"/>
                </a:lnTo>
                <a:lnTo>
                  <a:pt x="289" y="671"/>
                </a:lnTo>
                <a:lnTo>
                  <a:pt x="272" y="657"/>
                </a:lnTo>
                <a:lnTo>
                  <a:pt x="256" y="642"/>
                </a:lnTo>
                <a:lnTo>
                  <a:pt x="239" y="626"/>
                </a:lnTo>
                <a:lnTo>
                  <a:pt x="222" y="611"/>
                </a:lnTo>
                <a:lnTo>
                  <a:pt x="206" y="595"/>
                </a:lnTo>
                <a:lnTo>
                  <a:pt x="191" y="578"/>
                </a:lnTo>
                <a:lnTo>
                  <a:pt x="175" y="562"/>
                </a:lnTo>
                <a:lnTo>
                  <a:pt x="160" y="546"/>
                </a:lnTo>
                <a:lnTo>
                  <a:pt x="145" y="528"/>
                </a:lnTo>
                <a:lnTo>
                  <a:pt x="130" y="511"/>
                </a:lnTo>
                <a:lnTo>
                  <a:pt x="115" y="494"/>
                </a:lnTo>
                <a:lnTo>
                  <a:pt x="101" y="476"/>
                </a:lnTo>
                <a:lnTo>
                  <a:pt x="87" y="458"/>
                </a:lnTo>
                <a:lnTo>
                  <a:pt x="74" y="440"/>
                </a:lnTo>
                <a:lnTo>
                  <a:pt x="61" y="421"/>
                </a:lnTo>
                <a:lnTo>
                  <a:pt x="48" y="403"/>
                </a:lnTo>
                <a:lnTo>
                  <a:pt x="35" y="383"/>
                </a:lnTo>
                <a:lnTo>
                  <a:pt x="23" y="364"/>
                </a:lnTo>
                <a:lnTo>
                  <a:pt x="11" y="345"/>
                </a:lnTo>
                <a:lnTo>
                  <a:pt x="0" y="326"/>
                </a:lnTo>
                <a:lnTo>
                  <a:pt x="218" y="57"/>
                </a:lnTo>
                <a:lnTo>
                  <a:pt x="562" y="0"/>
                </a:lnTo>
                <a:lnTo>
                  <a:pt x="568" y="10"/>
                </a:lnTo>
                <a:lnTo>
                  <a:pt x="575" y="21"/>
                </a:lnTo>
                <a:lnTo>
                  <a:pt x="580" y="29"/>
                </a:lnTo>
                <a:lnTo>
                  <a:pt x="586" y="39"/>
                </a:lnTo>
                <a:lnTo>
                  <a:pt x="593" y="48"/>
                </a:lnTo>
                <a:lnTo>
                  <a:pt x="600" y="58"/>
                </a:lnTo>
                <a:lnTo>
                  <a:pt x="606" y="67"/>
                </a:lnTo>
                <a:lnTo>
                  <a:pt x="613" y="76"/>
                </a:lnTo>
                <a:lnTo>
                  <a:pt x="621" y="85"/>
                </a:lnTo>
                <a:lnTo>
                  <a:pt x="627" y="94"/>
                </a:lnTo>
                <a:lnTo>
                  <a:pt x="635" y="102"/>
                </a:lnTo>
                <a:lnTo>
                  <a:pt x="643" y="111"/>
                </a:lnTo>
                <a:lnTo>
                  <a:pt x="650" y="119"/>
                </a:lnTo>
                <a:lnTo>
                  <a:pt x="658" y="127"/>
                </a:lnTo>
                <a:lnTo>
                  <a:pt x="666" y="135"/>
                </a:lnTo>
                <a:lnTo>
                  <a:pt x="673" y="143"/>
                </a:lnTo>
                <a:lnTo>
                  <a:pt x="682" y="151"/>
                </a:lnTo>
                <a:lnTo>
                  <a:pt x="691" y="159"/>
                </a:lnTo>
                <a:lnTo>
                  <a:pt x="699" y="167"/>
                </a:lnTo>
                <a:lnTo>
                  <a:pt x="708" y="173"/>
                </a:lnTo>
                <a:lnTo>
                  <a:pt x="717" y="181"/>
                </a:lnTo>
                <a:lnTo>
                  <a:pt x="725" y="188"/>
                </a:lnTo>
                <a:lnTo>
                  <a:pt x="734" y="194"/>
                </a:lnTo>
                <a:lnTo>
                  <a:pt x="743" y="201"/>
                </a:lnTo>
                <a:lnTo>
                  <a:pt x="752" y="208"/>
                </a:lnTo>
                <a:lnTo>
                  <a:pt x="762" y="215"/>
                </a:lnTo>
                <a:lnTo>
                  <a:pt x="771" y="221"/>
                </a:lnTo>
                <a:lnTo>
                  <a:pt x="781" y="227"/>
                </a:lnTo>
                <a:lnTo>
                  <a:pt x="791" y="233"/>
                </a:lnTo>
                <a:lnTo>
                  <a:pt x="800" y="239"/>
                </a:lnTo>
                <a:lnTo>
                  <a:pt x="811" y="244"/>
                </a:lnTo>
                <a:lnTo>
                  <a:pt x="820" y="250"/>
                </a:lnTo>
                <a:lnTo>
                  <a:pt x="830" y="255"/>
                </a:lnTo>
                <a:lnTo>
                  <a:pt x="840" y="260"/>
                </a:lnTo>
                <a:lnTo>
                  <a:pt x="851" y="264"/>
                </a:lnTo>
                <a:lnTo>
                  <a:pt x="861" y="269"/>
                </a:lnTo>
                <a:lnTo>
                  <a:pt x="871" y="274"/>
                </a:lnTo>
                <a:lnTo>
                  <a:pt x="882" y="278"/>
                </a:lnTo>
                <a:lnTo>
                  <a:pt x="892" y="283"/>
                </a:lnTo>
                <a:lnTo>
                  <a:pt x="903" y="286"/>
                </a:lnTo>
                <a:lnTo>
                  <a:pt x="913" y="290"/>
                </a:lnTo>
                <a:lnTo>
                  <a:pt x="925" y="294"/>
                </a:lnTo>
                <a:lnTo>
                  <a:pt x="935" y="297"/>
                </a:lnTo>
                <a:lnTo>
                  <a:pt x="946" y="301"/>
                </a:lnTo>
                <a:lnTo>
                  <a:pt x="958" y="304"/>
                </a:lnTo>
                <a:lnTo>
                  <a:pt x="968" y="307"/>
                </a:lnTo>
                <a:lnTo>
                  <a:pt x="979" y="309"/>
                </a:lnTo>
                <a:lnTo>
                  <a:pt x="990" y="311"/>
                </a:lnTo>
                <a:lnTo>
                  <a:pt x="1002" y="313"/>
                </a:lnTo>
                <a:lnTo>
                  <a:pt x="1012" y="315"/>
                </a:lnTo>
                <a:lnTo>
                  <a:pt x="1024" y="317"/>
                </a:lnTo>
                <a:lnTo>
                  <a:pt x="1035" y="319"/>
                </a:lnTo>
                <a:lnTo>
                  <a:pt x="1046" y="321"/>
                </a:lnTo>
                <a:lnTo>
                  <a:pt x="1057" y="322"/>
                </a:lnTo>
                <a:lnTo>
                  <a:pt x="1069" y="323"/>
                </a:lnTo>
                <a:lnTo>
                  <a:pt x="1080" y="324"/>
                </a:lnTo>
                <a:lnTo>
                  <a:pt x="1091" y="325"/>
                </a:lnTo>
                <a:lnTo>
                  <a:pt x="1102" y="325"/>
                </a:lnTo>
                <a:lnTo>
                  <a:pt x="1114" y="326"/>
                </a:lnTo>
                <a:lnTo>
                  <a:pt x="1126" y="326"/>
                </a:lnTo>
                <a:lnTo>
                  <a:pt x="1034" y="633"/>
                </a:lnTo>
                <a:lnTo>
                  <a:pt x="1126" y="976"/>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8" name="Freeform 14"/>
          <p:cNvSpPr>
            <a:spLocks/>
          </p:cNvSpPr>
          <p:nvPr/>
        </p:nvSpPr>
        <p:spPr bwMode="auto">
          <a:xfrm rot="618831">
            <a:off x="5617803" y="2728490"/>
            <a:ext cx="1044568" cy="1788767"/>
          </a:xfrm>
          <a:custGeom>
            <a:avLst/>
            <a:gdLst>
              <a:gd name="T0" fmla="*/ 1297719583 w 738"/>
              <a:gd name="T1" fmla="*/ 36765326 h 1301"/>
              <a:gd name="T2" fmla="*/ 1345195960 w 738"/>
              <a:gd name="T3" fmla="*/ 116100818 h 1301"/>
              <a:gd name="T4" fmla="*/ 1390412416 w 738"/>
              <a:gd name="T5" fmla="*/ 195436321 h 1301"/>
              <a:gd name="T6" fmla="*/ 1431107528 w 738"/>
              <a:gd name="T7" fmla="*/ 274770390 h 1301"/>
              <a:gd name="T8" fmla="*/ 1471802639 w 738"/>
              <a:gd name="T9" fmla="*/ 356040793 h 1301"/>
              <a:gd name="T10" fmla="*/ 1505714981 w 738"/>
              <a:gd name="T11" fmla="*/ 439246226 h 1301"/>
              <a:gd name="T12" fmla="*/ 1537367402 w 738"/>
              <a:gd name="T13" fmla="*/ 522451572 h 1301"/>
              <a:gd name="T14" fmla="*/ 1566758400 w 738"/>
              <a:gd name="T15" fmla="*/ 605656919 h 1301"/>
              <a:gd name="T16" fmla="*/ 1591626924 w 738"/>
              <a:gd name="T17" fmla="*/ 690797208 h 1301"/>
              <a:gd name="T18" fmla="*/ 1611975232 w 738"/>
              <a:gd name="T19" fmla="*/ 775937672 h 1301"/>
              <a:gd name="T20" fmla="*/ 1630062115 w 738"/>
              <a:gd name="T21" fmla="*/ 864947848 h 1301"/>
              <a:gd name="T22" fmla="*/ 1645887574 w 738"/>
              <a:gd name="T23" fmla="*/ 952023082 h 1301"/>
              <a:gd name="T24" fmla="*/ 1654930264 w 738"/>
              <a:gd name="T25" fmla="*/ 1039098315 h 1301"/>
              <a:gd name="T26" fmla="*/ 1661713033 w 738"/>
              <a:gd name="T27" fmla="*/ 1126173548 h 1301"/>
              <a:gd name="T28" fmla="*/ 1666234378 w 738"/>
              <a:gd name="T29" fmla="*/ 1213248781 h 1301"/>
              <a:gd name="T30" fmla="*/ 1666234378 w 738"/>
              <a:gd name="T31" fmla="*/ 1300324014 h 1301"/>
              <a:gd name="T32" fmla="*/ 1661713033 w 738"/>
              <a:gd name="T33" fmla="*/ 1389335581 h 1301"/>
              <a:gd name="T34" fmla="*/ 1654930264 w 738"/>
              <a:gd name="T35" fmla="*/ 1476411162 h 1301"/>
              <a:gd name="T36" fmla="*/ 1645887574 w 738"/>
              <a:gd name="T37" fmla="*/ 1563486395 h 1301"/>
              <a:gd name="T38" fmla="*/ 1630062115 w 738"/>
              <a:gd name="T39" fmla="*/ 1652496572 h 1301"/>
              <a:gd name="T40" fmla="*/ 1611975232 w 738"/>
              <a:gd name="T41" fmla="*/ 1737636861 h 1301"/>
              <a:gd name="T42" fmla="*/ 1591626924 w 738"/>
              <a:gd name="T43" fmla="*/ 1822777151 h 1301"/>
              <a:gd name="T44" fmla="*/ 1566758400 w 738"/>
              <a:gd name="T45" fmla="*/ 1907917441 h 1301"/>
              <a:gd name="T46" fmla="*/ 1537367402 w 738"/>
              <a:gd name="T47" fmla="*/ 1993057731 h 1301"/>
              <a:gd name="T48" fmla="*/ 1505714981 w 738"/>
              <a:gd name="T49" fmla="*/ 2076263077 h 1301"/>
              <a:gd name="T50" fmla="*/ 1471802639 w 738"/>
              <a:gd name="T51" fmla="*/ 2147483647 h 1301"/>
              <a:gd name="T52" fmla="*/ 1431107528 w 738"/>
              <a:gd name="T53" fmla="*/ 2147483647 h 1301"/>
              <a:gd name="T54" fmla="*/ 1390412416 w 738"/>
              <a:gd name="T55" fmla="*/ 2147483647 h 1301"/>
              <a:gd name="T56" fmla="*/ 1345195960 w 738"/>
              <a:gd name="T57" fmla="*/ 2147483647 h 1301"/>
              <a:gd name="T58" fmla="*/ 1297719583 w 738"/>
              <a:gd name="T59" fmla="*/ 2147483647 h 1301"/>
              <a:gd name="T60" fmla="*/ 474774481 w 738"/>
              <a:gd name="T61" fmla="*/ 2147483647 h 1301"/>
              <a:gd name="T62" fmla="*/ 13565544 w 738"/>
              <a:gd name="T63" fmla="*/ 1867282239 h 1301"/>
              <a:gd name="T64" fmla="*/ 36173778 w 738"/>
              <a:gd name="T65" fmla="*/ 1828581981 h 1301"/>
              <a:gd name="T66" fmla="*/ 58782018 w 738"/>
              <a:gd name="T67" fmla="*/ 1789881723 h 1301"/>
              <a:gd name="T68" fmla="*/ 79128822 w 738"/>
              <a:gd name="T69" fmla="*/ 1747311578 h 1301"/>
              <a:gd name="T70" fmla="*/ 99477153 w 738"/>
              <a:gd name="T71" fmla="*/ 1706676377 h 1301"/>
              <a:gd name="T72" fmla="*/ 117564036 w 738"/>
              <a:gd name="T73" fmla="*/ 1666041175 h 1301"/>
              <a:gd name="T74" fmla="*/ 133389495 w 738"/>
              <a:gd name="T75" fmla="*/ 1625405974 h 1301"/>
              <a:gd name="T76" fmla="*/ 146953529 w 738"/>
              <a:gd name="T77" fmla="*/ 1582835829 h 1301"/>
              <a:gd name="T78" fmla="*/ 158259147 w 738"/>
              <a:gd name="T79" fmla="*/ 1540265684 h 1301"/>
              <a:gd name="T80" fmla="*/ 169563261 w 738"/>
              <a:gd name="T81" fmla="*/ 1497695539 h 1301"/>
              <a:gd name="T82" fmla="*/ 178605951 w 738"/>
              <a:gd name="T83" fmla="*/ 1455125046 h 1301"/>
              <a:gd name="T84" fmla="*/ 187648641 w 738"/>
              <a:gd name="T85" fmla="*/ 1410619958 h 1301"/>
              <a:gd name="T86" fmla="*/ 189910065 w 738"/>
              <a:gd name="T87" fmla="*/ 1368049813 h 1301"/>
              <a:gd name="T88" fmla="*/ 194431410 w 738"/>
              <a:gd name="T89" fmla="*/ 1323544725 h 1301"/>
              <a:gd name="T90" fmla="*/ 196692834 w 738"/>
              <a:gd name="T91" fmla="*/ 1280974580 h 1301"/>
              <a:gd name="T92" fmla="*/ 196692834 w 738"/>
              <a:gd name="T93" fmla="*/ 1236469492 h 1301"/>
              <a:gd name="T94" fmla="*/ 194431410 w 738"/>
              <a:gd name="T95" fmla="*/ 1190029461 h 1301"/>
              <a:gd name="T96" fmla="*/ 189910065 w 738"/>
              <a:gd name="T97" fmla="*/ 1147459316 h 1301"/>
              <a:gd name="T98" fmla="*/ 187648641 w 738"/>
              <a:gd name="T99" fmla="*/ 1102954227 h 1301"/>
              <a:gd name="T100" fmla="*/ 178605951 w 738"/>
              <a:gd name="T101" fmla="*/ 1060384083 h 1301"/>
              <a:gd name="T102" fmla="*/ 169563261 w 738"/>
              <a:gd name="T103" fmla="*/ 1017813938 h 1301"/>
              <a:gd name="T104" fmla="*/ 158259147 w 738"/>
              <a:gd name="T105" fmla="*/ 973308849 h 1301"/>
              <a:gd name="T106" fmla="*/ 146953529 w 738"/>
              <a:gd name="T107" fmla="*/ 932673648 h 1301"/>
              <a:gd name="T108" fmla="*/ 133389495 w 738"/>
              <a:gd name="T109" fmla="*/ 890103503 h 1301"/>
              <a:gd name="T110" fmla="*/ 117564036 w 738"/>
              <a:gd name="T111" fmla="*/ 847533358 h 1301"/>
              <a:gd name="T112" fmla="*/ 99477153 w 738"/>
              <a:gd name="T113" fmla="*/ 806898157 h 1301"/>
              <a:gd name="T114" fmla="*/ 79128822 w 738"/>
              <a:gd name="T115" fmla="*/ 766262955 h 1301"/>
              <a:gd name="T116" fmla="*/ 58782018 w 738"/>
              <a:gd name="T117" fmla="*/ 725627580 h 1301"/>
              <a:gd name="T118" fmla="*/ 36173778 w 738"/>
              <a:gd name="T119" fmla="*/ 684992378 h 1301"/>
              <a:gd name="T120" fmla="*/ 13565544 w 738"/>
              <a:gd name="T121" fmla="*/ 648227064 h 1301"/>
              <a:gd name="T122" fmla="*/ 800335559 w 738"/>
              <a:gd name="T123" fmla="*/ 508906969 h 13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8"/>
              <a:gd name="T187" fmla="*/ 0 h 1301"/>
              <a:gd name="T188" fmla="*/ 738 w 738"/>
              <a:gd name="T189" fmla="*/ 1301 h 13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8" h="1301">
                <a:moveTo>
                  <a:pt x="562" y="0"/>
                </a:moveTo>
                <a:lnTo>
                  <a:pt x="574" y="19"/>
                </a:lnTo>
                <a:lnTo>
                  <a:pt x="584" y="40"/>
                </a:lnTo>
                <a:lnTo>
                  <a:pt x="595" y="60"/>
                </a:lnTo>
                <a:lnTo>
                  <a:pt x="606" y="80"/>
                </a:lnTo>
                <a:lnTo>
                  <a:pt x="615" y="101"/>
                </a:lnTo>
                <a:lnTo>
                  <a:pt x="625" y="121"/>
                </a:lnTo>
                <a:lnTo>
                  <a:pt x="633" y="142"/>
                </a:lnTo>
                <a:lnTo>
                  <a:pt x="642" y="163"/>
                </a:lnTo>
                <a:lnTo>
                  <a:pt x="651" y="184"/>
                </a:lnTo>
                <a:lnTo>
                  <a:pt x="658" y="206"/>
                </a:lnTo>
                <a:lnTo>
                  <a:pt x="666" y="227"/>
                </a:lnTo>
                <a:lnTo>
                  <a:pt x="673" y="248"/>
                </a:lnTo>
                <a:lnTo>
                  <a:pt x="680" y="270"/>
                </a:lnTo>
                <a:lnTo>
                  <a:pt x="686" y="292"/>
                </a:lnTo>
                <a:lnTo>
                  <a:pt x="693" y="313"/>
                </a:lnTo>
                <a:lnTo>
                  <a:pt x="699" y="335"/>
                </a:lnTo>
                <a:lnTo>
                  <a:pt x="704" y="357"/>
                </a:lnTo>
                <a:lnTo>
                  <a:pt x="708" y="379"/>
                </a:lnTo>
                <a:lnTo>
                  <a:pt x="713" y="401"/>
                </a:lnTo>
                <a:lnTo>
                  <a:pt x="717" y="424"/>
                </a:lnTo>
                <a:lnTo>
                  <a:pt x="721" y="447"/>
                </a:lnTo>
                <a:lnTo>
                  <a:pt x="725" y="469"/>
                </a:lnTo>
                <a:lnTo>
                  <a:pt x="728" y="492"/>
                </a:lnTo>
                <a:lnTo>
                  <a:pt x="729" y="514"/>
                </a:lnTo>
                <a:lnTo>
                  <a:pt x="732" y="537"/>
                </a:lnTo>
                <a:lnTo>
                  <a:pt x="733" y="559"/>
                </a:lnTo>
                <a:lnTo>
                  <a:pt x="735" y="582"/>
                </a:lnTo>
                <a:lnTo>
                  <a:pt x="736" y="604"/>
                </a:lnTo>
                <a:lnTo>
                  <a:pt x="737" y="627"/>
                </a:lnTo>
                <a:lnTo>
                  <a:pt x="737" y="650"/>
                </a:lnTo>
                <a:lnTo>
                  <a:pt x="737" y="672"/>
                </a:lnTo>
                <a:lnTo>
                  <a:pt x="736" y="695"/>
                </a:lnTo>
                <a:lnTo>
                  <a:pt x="735" y="718"/>
                </a:lnTo>
                <a:lnTo>
                  <a:pt x="733" y="740"/>
                </a:lnTo>
                <a:lnTo>
                  <a:pt x="732" y="763"/>
                </a:lnTo>
                <a:lnTo>
                  <a:pt x="729" y="785"/>
                </a:lnTo>
                <a:lnTo>
                  <a:pt x="728" y="808"/>
                </a:lnTo>
                <a:lnTo>
                  <a:pt x="725" y="830"/>
                </a:lnTo>
                <a:lnTo>
                  <a:pt x="721" y="854"/>
                </a:lnTo>
                <a:lnTo>
                  <a:pt x="717" y="876"/>
                </a:lnTo>
                <a:lnTo>
                  <a:pt x="713" y="898"/>
                </a:lnTo>
                <a:lnTo>
                  <a:pt x="708" y="920"/>
                </a:lnTo>
                <a:lnTo>
                  <a:pt x="704" y="942"/>
                </a:lnTo>
                <a:lnTo>
                  <a:pt x="699" y="964"/>
                </a:lnTo>
                <a:lnTo>
                  <a:pt x="693" y="986"/>
                </a:lnTo>
                <a:lnTo>
                  <a:pt x="686" y="1008"/>
                </a:lnTo>
                <a:lnTo>
                  <a:pt x="680" y="1030"/>
                </a:lnTo>
                <a:lnTo>
                  <a:pt x="673" y="1051"/>
                </a:lnTo>
                <a:lnTo>
                  <a:pt x="666" y="1073"/>
                </a:lnTo>
                <a:lnTo>
                  <a:pt x="658" y="1094"/>
                </a:lnTo>
                <a:lnTo>
                  <a:pt x="651" y="1116"/>
                </a:lnTo>
                <a:lnTo>
                  <a:pt x="642" y="1137"/>
                </a:lnTo>
                <a:lnTo>
                  <a:pt x="633" y="1158"/>
                </a:lnTo>
                <a:lnTo>
                  <a:pt x="625" y="1178"/>
                </a:lnTo>
                <a:lnTo>
                  <a:pt x="615" y="1199"/>
                </a:lnTo>
                <a:lnTo>
                  <a:pt x="606" y="1219"/>
                </a:lnTo>
                <a:lnTo>
                  <a:pt x="595" y="1239"/>
                </a:lnTo>
                <a:lnTo>
                  <a:pt x="584" y="1260"/>
                </a:lnTo>
                <a:lnTo>
                  <a:pt x="574" y="1280"/>
                </a:lnTo>
                <a:lnTo>
                  <a:pt x="562" y="1300"/>
                </a:lnTo>
                <a:lnTo>
                  <a:pt x="210" y="1271"/>
                </a:lnTo>
                <a:lnTo>
                  <a:pt x="0" y="974"/>
                </a:lnTo>
                <a:lnTo>
                  <a:pt x="6" y="965"/>
                </a:lnTo>
                <a:lnTo>
                  <a:pt x="11" y="955"/>
                </a:lnTo>
                <a:lnTo>
                  <a:pt x="16" y="945"/>
                </a:lnTo>
                <a:lnTo>
                  <a:pt x="21" y="935"/>
                </a:lnTo>
                <a:lnTo>
                  <a:pt x="26" y="925"/>
                </a:lnTo>
                <a:lnTo>
                  <a:pt x="31" y="914"/>
                </a:lnTo>
                <a:lnTo>
                  <a:pt x="35" y="903"/>
                </a:lnTo>
                <a:lnTo>
                  <a:pt x="39" y="893"/>
                </a:lnTo>
                <a:lnTo>
                  <a:pt x="44" y="882"/>
                </a:lnTo>
                <a:lnTo>
                  <a:pt x="48" y="872"/>
                </a:lnTo>
                <a:lnTo>
                  <a:pt x="52" y="861"/>
                </a:lnTo>
                <a:lnTo>
                  <a:pt x="56" y="851"/>
                </a:lnTo>
                <a:lnTo>
                  <a:pt x="59" y="840"/>
                </a:lnTo>
                <a:lnTo>
                  <a:pt x="62" y="829"/>
                </a:lnTo>
                <a:lnTo>
                  <a:pt x="65" y="818"/>
                </a:lnTo>
                <a:lnTo>
                  <a:pt x="68" y="807"/>
                </a:lnTo>
                <a:lnTo>
                  <a:pt x="70" y="796"/>
                </a:lnTo>
                <a:lnTo>
                  <a:pt x="73" y="785"/>
                </a:lnTo>
                <a:lnTo>
                  <a:pt x="75" y="774"/>
                </a:lnTo>
                <a:lnTo>
                  <a:pt x="77" y="762"/>
                </a:lnTo>
                <a:lnTo>
                  <a:pt x="79" y="752"/>
                </a:lnTo>
                <a:lnTo>
                  <a:pt x="81" y="740"/>
                </a:lnTo>
                <a:lnTo>
                  <a:pt x="83" y="729"/>
                </a:lnTo>
                <a:lnTo>
                  <a:pt x="83" y="718"/>
                </a:lnTo>
                <a:lnTo>
                  <a:pt x="84" y="707"/>
                </a:lnTo>
                <a:lnTo>
                  <a:pt x="85" y="695"/>
                </a:lnTo>
                <a:lnTo>
                  <a:pt x="86" y="684"/>
                </a:lnTo>
                <a:lnTo>
                  <a:pt x="86" y="672"/>
                </a:lnTo>
                <a:lnTo>
                  <a:pt x="87" y="662"/>
                </a:lnTo>
                <a:lnTo>
                  <a:pt x="87" y="650"/>
                </a:lnTo>
                <a:lnTo>
                  <a:pt x="87" y="639"/>
                </a:lnTo>
                <a:lnTo>
                  <a:pt x="86" y="627"/>
                </a:lnTo>
                <a:lnTo>
                  <a:pt x="86" y="615"/>
                </a:lnTo>
                <a:lnTo>
                  <a:pt x="85" y="605"/>
                </a:lnTo>
                <a:lnTo>
                  <a:pt x="84" y="593"/>
                </a:lnTo>
                <a:lnTo>
                  <a:pt x="83" y="582"/>
                </a:lnTo>
                <a:lnTo>
                  <a:pt x="83" y="570"/>
                </a:lnTo>
                <a:lnTo>
                  <a:pt x="81" y="560"/>
                </a:lnTo>
                <a:lnTo>
                  <a:pt x="79" y="548"/>
                </a:lnTo>
                <a:lnTo>
                  <a:pt x="77" y="537"/>
                </a:lnTo>
                <a:lnTo>
                  <a:pt x="75" y="526"/>
                </a:lnTo>
                <a:lnTo>
                  <a:pt x="73" y="515"/>
                </a:lnTo>
                <a:lnTo>
                  <a:pt x="70" y="503"/>
                </a:lnTo>
                <a:lnTo>
                  <a:pt x="68" y="493"/>
                </a:lnTo>
                <a:lnTo>
                  <a:pt x="65" y="482"/>
                </a:lnTo>
                <a:lnTo>
                  <a:pt x="62" y="471"/>
                </a:lnTo>
                <a:lnTo>
                  <a:pt x="59" y="460"/>
                </a:lnTo>
                <a:lnTo>
                  <a:pt x="56" y="449"/>
                </a:lnTo>
                <a:lnTo>
                  <a:pt x="52" y="438"/>
                </a:lnTo>
                <a:lnTo>
                  <a:pt x="48" y="427"/>
                </a:lnTo>
                <a:lnTo>
                  <a:pt x="44" y="417"/>
                </a:lnTo>
                <a:lnTo>
                  <a:pt x="39" y="406"/>
                </a:lnTo>
                <a:lnTo>
                  <a:pt x="35" y="396"/>
                </a:lnTo>
                <a:lnTo>
                  <a:pt x="31" y="385"/>
                </a:lnTo>
                <a:lnTo>
                  <a:pt x="26" y="375"/>
                </a:lnTo>
                <a:lnTo>
                  <a:pt x="21" y="365"/>
                </a:lnTo>
                <a:lnTo>
                  <a:pt x="16" y="354"/>
                </a:lnTo>
                <a:lnTo>
                  <a:pt x="11" y="345"/>
                </a:lnTo>
                <a:lnTo>
                  <a:pt x="6" y="335"/>
                </a:lnTo>
                <a:lnTo>
                  <a:pt x="0" y="325"/>
                </a:lnTo>
                <a:lnTo>
                  <a:pt x="354" y="263"/>
                </a:lnTo>
                <a:lnTo>
                  <a:pt x="562" y="0"/>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9" name="Freeform 15"/>
          <p:cNvSpPr>
            <a:spLocks/>
          </p:cNvSpPr>
          <p:nvPr/>
        </p:nvSpPr>
        <p:spPr bwMode="auto">
          <a:xfrm rot="618831">
            <a:off x="4494032" y="3946107"/>
            <a:ext cx="1726003" cy="1343144"/>
          </a:xfrm>
          <a:custGeom>
            <a:avLst/>
            <a:gdLst>
              <a:gd name="T0" fmla="*/ 2147483647 w 1217"/>
              <a:gd name="T1" fmla="*/ 667428541 h 977"/>
              <a:gd name="T2" fmla="*/ 2147483647 w 1217"/>
              <a:gd name="T3" fmla="*/ 740942822 h 977"/>
              <a:gd name="T4" fmla="*/ 2147483647 w 1217"/>
              <a:gd name="T5" fmla="*/ 814456929 h 977"/>
              <a:gd name="T6" fmla="*/ 2147483647 w 1217"/>
              <a:gd name="T7" fmla="*/ 886036308 h 977"/>
              <a:gd name="T8" fmla="*/ 2147483647 w 1217"/>
              <a:gd name="T9" fmla="*/ 955680958 h 977"/>
              <a:gd name="T10" fmla="*/ 2147483647 w 1217"/>
              <a:gd name="T11" fmla="*/ 1021456153 h 977"/>
              <a:gd name="T12" fmla="*/ 2147483647 w 1217"/>
              <a:gd name="T13" fmla="*/ 1087232738 h 977"/>
              <a:gd name="T14" fmla="*/ 2147483647 w 1217"/>
              <a:gd name="T15" fmla="*/ 1151073204 h 977"/>
              <a:gd name="T16" fmla="*/ 2147483647 w 1217"/>
              <a:gd name="T17" fmla="*/ 1211045605 h 977"/>
              <a:gd name="T18" fmla="*/ 2142801089 w 1217"/>
              <a:gd name="T19" fmla="*/ 1271016615 h 977"/>
              <a:gd name="T20" fmla="*/ 2063353799 w 1217"/>
              <a:gd name="T21" fmla="*/ 1327119559 h 977"/>
              <a:gd name="T22" fmla="*/ 1983908015 w 1217"/>
              <a:gd name="T23" fmla="*/ 1381287776 h 977"/>
              <a:gd name="T24" fmla="*/ 1897650784 w 1217"/>
              <a:gd name="T25" fmla="*/ 1433521264 h 977"/>
              <a:gd name="T26" fmla="*/ 1813664036 w 1217"/>
              <a:gd name="T27" fmla="*/ 1479950915 h 977"/>
              <a:gd name="T28" fmla="*/ 1727406806 w 1217"/>
              <a:gd name="T29" fmla="*/ 1526381610 h 977"/>
              <a:gd name="T30" fmla="*/ 1636610117 w 1217"/>
              <a:gd name="T31" fmla="*/ 1572810913 h 977"/>
              <a:gd name="T32" fmla="*/ 1545813052 w 1217"/>
              <a:gd name="T33" fmla="*/ 1613437423 h 977"/>
              <a:gd name="T34" fmla="*/ 1455016364 w 1217"/>
              <a:gd name="T35" fmla="*/ 1652129205 h 977"/>
              <a:gd name="T36" fmla="*/ 1359680218 w 1217"/>
              <a:gd name="T37" fmla="*/ 1686951530 h 977"/>
              <a:gd name="T38" fmla="*/ 1264344072 w 1217"/>
              <a:gd name="T39" fmla="*/ 1719839127 h 977"/>
              <a:gd name="T40" fmla="*/ 1169007926 w 1217"/>
              <a:gd name="T41" fmla="*/ 1750791996 h 977"/>
              <a:gd name="T42" fmla="*/ 1071401298 w 1217"/>
              <a:gd name="T43" fmla="*/ 1777875409 h 977"/>
              <a:gd name="T44" fmla="*/ 969255212 w 1217"/>
              <a:gd name="T45" fmla="*/ 1803025484 h 977"/>
              <a:gd name="T46" fmla="*/ 869378102 w 1217"/>
              <a:gd name="T47" fmla="*/ 1822371375 h 977"/>
              <a:gd name="T48" fmla="*/ 769502310 w 1217"/>
              <a:gd name="T49" fmla="*/ 1841717266 h 977"/>
              <a:gd name="T50" fmla="*/ 669625199 w 1217"/>
              <a:gd name="T51" fmla="*/ 1855258972 h 977"/>
              <a:gd name="T52" fmla="*/ 567479113 w 1217"/>
              <a:gd name="T53" fmla="*/ 1868800679 h 977"/>
              <a:gd name="T54" fmla="*/ 465333027 w 1217"/>
              <a:gd name="T55" fmla="*/ 1878474320 h 977"/>
              <a:gd name="T56" fmla="*/ 363186847 w 1217"/>
              <a:gd name="T57" fmla="*/ 1884277113 h 977"/>
              <a:gd name="T58" fmla="*/ 258770279 w 1217"/>
              <a:gd name="T59" fmla="*/ 1888146570 h 977"/>
              <a:gd name="T60" fmla="*/ 0 w 1217"/>
              <a:gd name="T61" fmla="*/ 1224587312 h 977"/>
              <a:gd name="T62" fmla="*/ 233801001 w 1217"/>
              <a:gd name="T63" fmla="*/ 630671487 h 977"/>
              <a:gd name="T64" fmla="*/ 283739557 w 1217"/>
              <a:gd name="T65" fmla="*/ 628736759 h 977"/>
              <a:gd name="T66" fmla="*/ 335947087 w 1217"/>
              <a:gd name="T67" fmla="*/ 624868693 h 977"/>
              <a:gd name="T68" fmla="*/ 385885643 w 1217"/>
              <a:gd name="T69" fmla="*/ 620999237 h 977"/>
              <a:gd name="T70" fmla="*/ 438094774 w 1217"/>
              <a:gd name="T71" fmla="*/ 613260324 h 977"/>
              <a:gd name="T72" fmla="*/ 488031823 w 1217"/>
              <a:gd name="T73" fmla="*/ 605522803 h 977"/>
              <a:gd name="T74" fmla="*/ 537970378 w 1217"/>
              <a:gd name="T75" fmla="*/ 597783890 h 977"/>
              <a:gd name="T76" fmla="*/ 587908933 w 1217"/>
              <a:gd name="T77" fmla="*/ 588111640 h 977"/>
              <a:gd name="T78" fmla="*/ 640116464 w 1217"/>
              <a:gd name="T79" fmla="*/ 574569934 h 977"/>
              <a:gd name="T80" fmla="*/ 687784537 w 1217"/>
              <a:gd name="T81" fmla="*/ 561026836 h 977"/>
              <a:gd name="T82" fmla="*/ 735452610 w 1217"/>
              <a:gd name="T83" fmla="*/ 547485130 h 977"/>
              <a:gd name="T84" fmla="*/ 783120683 w 1217"/>
              <a:gd name="T85" fmla="*/ 530073967 h 977"/>
              <a:gd name="T86" fmla="*/ 830790451 w 1217"/>
              <a:gd name="T87" fmla="*/ 510728076 h 977"/>
              <a:gd name="T88" fmla="*/ 876188042 w 1217"/>
              <a:gd name="T89" fmla="*/ 493316914 h 977"/>
              <a:gd name="T90" fmla="*/ 921585632 w 1217"/>
              <a:gd name="T91" fmla="*/ 472036295 h 977"/>
              <a:gd name="T92" fmla="*/ 966984730 w 1217"/>
              <a:gd name="T93" fmla="*/ 450755676 h 977"/>
              <a:gd name="T94" fmla="*/ 1010113345 w 1217"/>
              <a:gd name="T95" fmla="*/ 427541719 h 977"/>
              <a:gd name="T96" fmla="*/ 1053241960 w 1217"/>
              <a:gd name="T97" fmla="*/ 402391644 h 977"/>
              <a:gd name="T98" fmla="*/ 1094100093 w 1217"/>
              <a:gd name="T99" fmla="*/ 375308231 h 977"/>
              <a:gd name="T100" fmla="*/ 1134958226 w 1217"/>
              <a:gd name="T101" fmla="*/ 350158069 h 977"/>
              <a:gd name="T102" fmla="*/ 1175817866 w 1217"/>
              <a:gd name="T103" fmla="*/ 323074656 h 977"/>
              <a:gd name="T104" fmla="*/ 1212136541 w 1217"/>
              <a:gd name="T105" fmla="*/ 292120396 h 977"/>
              <a:gd name="T106" fmla="*/ 1248455217 w 1217"/>
              <a:gd name="T107" fmla="*/ 261167527 h 977"/>
              <a:gd name="T108" fmla="*/ 1287042868 w 1217"/>
              <a:gd name="T109" fmla="*/ 230214658 h 977"/>
              <a:gd name="T110" fmla="*/ 1321091061 w 1217"/>
              <a:gd name="T111" fmla="*/ 197327061 h 977"/>
              <a:gd name="T112" fmla="*/ 1352870278 w 1217"/>
              <a:gd name="T113" fmla="*/ 164439420 h 977"/>
              <a:gd name="T114" fmla="*/ 1384649496 w 1217"/>
              <a:gd name="T115" fmla="*/ 129617095 h 977"/>
              <a:gd name="T116" fmla="*/ 1414158231 w 1217"/>
              <a:gd name="T117" fmla="*/ 92860041 h 977"/>
              <a:gd name="T118" fmla="*/ 1445937449 w 1217"/>
              <a:gd name="T119" fmla="*/ 56102966 h 977"/>
              <a:gd name="T120" fmla="*/ 1470906726 w 1217"/>
              <a:gd name="T121" fmla="*/ 19345896 h 977"/>
              <a:gd name="T122" fmla="*/ 1961207713 w 1217"/>
              <a:gd name="T123" fmla="*/ 481709936 h 9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17"/>
              <a:gd name="T187" fmla="*/ 0 h 977"/>
              <a:gd name="T188" fmla="*/ 1217 w 1217"/>
              <a:gd name="T189" fmla="*/ 977 h 9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17" h="977">
                <a:moveTo>
                  <a:pt x="1216" y="326"/>
                </a:moveTo>
                <a:lnTo>
                  <a:pt x="1205" y="345"/>
                </a:lnTo>
                <a:lnTo>
                  <a:pt x="1193" y="364"/>
                </a:lnTo>
                <a:lnTo>
                  <a:pt x="1181" y="383"/>
                </a:lnTo>
                <a:lnTo>
                  <a:pt x="1168" y="403"/>
                </a:lnTo>
                <a:lnTo>
                  <a:pt x="1156" y="421"/>
                </a:lnTo>
                <a:lnTo>
                  <a:pt x="1143" y="440"/>
                </a:lnTo>
                <a:lnTo>
                  <a:pt x="1129" y="458"/>
                </a:lnTo>
                <a:lnTo>
                  <a:pt x="1116" y="476"/>
                </a:lnTo>
                <a:lnTo>
                  <a:pt x="1101" y="494"/>
                </a:lnTo>
                <a:lnTo>
                  <a:pt x="1087" y="511"/>
                </a:lnTo>
                <a:lnTo>
                  <a:pt x="1072" y="528"/>
                </a:lnTo>
                <a:lnTo>
                  <a:pt x="1057" y="546"/>
                </a:lnTo>
                <a:lnTo>
                  <a:pt x="1042" y="562"/>
                </a:lnTo>
                <a:lnTo>
                  <a:pt x="1026" y="578"/>
                </a:lnTo>
                <a:lnTo>
                  <a:pt x="1010" y="595"/>
                </a:lnTo>
                <a:lnTo>
                  <a:pt x="994" y="611"/>
                </a:lnTo>
                <a:lnTo>
                  <a:pt x="977" y="626"/>
                </a:lnTo>
                <a:lnTo>
                  <a:pt x="961" y="642"/>
                </a:lnTo>
                <a:lnTo>
                  <a:pt x="944" y="657"/>
                </a:lnTo>
                <a:lnTo>
                  <a:pt x="927" y="671"/>
                </a:lnTo>
                <a:lnTo>
                  <a:pt x="909" y="686"/>
                </a:lnTo>
                <a:lnTo>
                  <a:pt x="891" y="700"/>
                </a:lnTo>
                <a:lnTo>
                  <a:pt x="874" y="714"/>
                </a:lnTo>
                <a:lnTo>
                  <a:pt x="856" y="727"/>
                </a:lnTo>
                <a:lnTo>
                  <a:pt x="836" y="741"/>
                </a:lnTo>
                <a:lnTo>
                  <a:pt x="818" y="753"/>
                </a:lnTo>
                <a:lnTo>
                  <a:pt x="799" y="765"/>
                </a:lnTo>
                <a:lnTo>
                  <a:pt x="780" y="778"/>
                </a:lnTo>
                <a:lnTo>
                  <a:pt x="761" y="789"/>
                </a:lnTo>
                <a:lnTo>
                  <a:pt x="741" y="801"/>
                </a:lnTo>
                <a:lnTo>
                  <a:pt x="721" y="813"/>
                </a:lnTo>
                <a:lnTo>
                  <a:pt x="701" y="823"/>
                </a:lnTo>
                <a:lnTo>
                  <a:pt x="681" y="834"/>
                </a:lnTo>
                <a:lnTo>
                  <a:pt x="661" y="844"/>
                </a:lnTo>
                <a:lnTo>
                  <a:pt x="641" y="854"/>
                </a:lnTo>
                <a:lnTo>
                  <a:pt x="619" y="863"/>
                </a:lnTo>
                <a:lnTo>
                  <a:pt x="599" y="872"/>
                </a:lnTo>
                <a:lnTo>
                  <a:pt x="578" y="881"/>
                </a:lnTo>
                <a:lnTo>
                  <a:pt x="557" y="889"/>
                </a:lnTo>
                <a:lnTo>
                  <a:pt x="536" y="897"/>
                </a:lnTo>
                <a:lnTo>
                  <a:pt x="515" y="905"/>
                </a:lnTo>
                <a:lnTo>
                  <a:pt x="493" y="911"/>
                </a:lnTo>
                <a:lnTo>
                  <a:pt x="472" y="919"/>
                </a:lnTo>
                <a:lnTo>
                  <a:pt x="450" y="925"/>
                </a:lnTo>
                <a:lnTo>
                  <a:pt x="427" y="932"/>
                </a:lnTo>
                <a:lnTo>
                  <a:pt x="405" y="937"/>
                </a:lnTo>
                <a:lnTo>
                  <a:pt x="383" y="942"/>
                </a:lnTo>
                <a:lnTo>
                  <a:pt x="361" y="947"/>
                </a:lnTo>
                <a:lnTo>
                  <a:pt x="339" y="952"/>
                </a:lnTo>
                <a:lnTo>
                  <a:pt x="317" y="956"/>
                </a:lnTo>
                <a:lnTo>
                  <a:pt x="295" y="959"/>
                </a:lnTo>
                <a:lnTo>
                  <a:pt x="272" y="963"/>
                </a:lnTo>
                <a:lnTo>
                  <a:pt x="250" y="966"/>
                </a:lnTo>
                <a:lnTo>
                  <a:pt x="227" y="968"/>
                </a:lnTo>
                <a:lnTo>
                  <a:pt x="205" y="971"/>
                </a:lnTo>
                <a:lnTo>
                  <a:pt x="182" y="972"/>
                </a:lnTo>
                <a:lnTo>
                  <a:pt x="160" y="974"/>
                </a:lnTo>
                <a:lnTo>
                  <a:pt x="137" y="975"/>
                </a:lnTo>
                <a:lnTo>
                  <a:pt x="114" y="976"/>
                </a:lnTo>
                <a:lnTo>
                  <a:pt x="92" y="976"/>
                </a:lnTo>
                <a:lnTo>
                  <a:pt x="0" y="633"/>
                </a:lnTo>
                <a:lnTo>
                  <a:pt x="92" y="326"/>
                </a:lnTo>
                <a:lnTo>
                  <a:pt x="103" y="326"/>
                </a:lnTo>
                <a:lnTo>
                  <a:pt x="114" y="325"/>
                </a:lnTo>
                <a:lnTo>
                  <a:pt x="125" y="325"/>
                </a:lnTo>
                <a:lnTo>
                  <a:pt x="137" y="324"/>
                </a:lnTo>
                <a:lnTo>
                  <a:pt x="148" y="323"/>
                </a:lnTo>
                <a:lnTo>
                  <a:pt x="160" y="322"/>
                </a:lnTo>
                <a:lnTo>
                  <a:pt x="170" y="321"/>
                </a:lnTo>
                <a:lnTo>
                  <a:pt x="182" y="319"/>
                </a:lnTo>
                <a:lnTo>
                  <a:pt x="193" y="317"/>
                </a:lnTo>
                <a:lnTo>
                  <a:pt x="204" y="315"/>
                </a:lnTo>
                <a:lnTo>
                  <a:pt x="215" y="313"/>
                </a:lnTo>
                <a:lnTo>
                  <a:pt x="227" y="311"/>
                </a:lnTo>
                <a:lnTo>
                  <a:pt x="237" y="309"/>
                </a:lnTo>
                <a:lnTo>
                  <a:pt x="249" y="307"/>
                </a:lnTo>
                <a:lnTo>
                  <a:pt x="259" y="304"/>
                </a:lnTo>
                <a:lnTo>
                  <a:pt x="270" y="301"/>
                </a:lnTo>
                <a:lnTo>
                  <a:pt x="282" y="297"/>
                </a:lnTo>
                <a:lnTo>
                  <a:pt x="292" y="294"/>
                </a:lnTo>
                <a:lnTo>
                  <a:pt x="303" y="290"/>
                </a:lnTo>
                <a:lnTo>
                  <a:pt x="313" y="286"/>
                </a:lnTo>
                <a:lnTo>
                  <a:pt x="324" y="283"/>
                </a:lnTo>
                <a:lnTo>
                  <a:pt x="334" y="278"/>
                </a:lnTo>
                <a:lnTo>
                  <a:pt x="345" y="274"/>
                </a:lnTo>
                <a:lnTo>
                  <a:pt x="355" y="269"/>
                </a:lnTo>
                <a:lnTo>
                  <a:pt x="366" y="264"/>
                </a:lnTo>
                <a:lnTo>
                  <a:pt x="377" y="260"/>
                </a:lnTo>
                <a:lnTo>
                  <a:pt x="386" y="255"/>
                </a:lnTo>
                <a:lnTo>
                  <a:pt x="397" y="250"/>
                </a:lnTo>
                <a:lnTo>
                  <a:pt x="406" y="244"/>
                </a:lnTo>
                <a:lnTo>
                  <a:pt x="416" y="239"/>
                </a:lnTo>
                <a:lnTo>
                  <a:pt x="426" y="233"/>
                </a:lnTo>
                <a:lnTo>
                  <a:pt x="436" y="227"/>
                </a:lnTo>
                <a:lnTo>
                  <a:pt x="445" y="221"/>
                </a:lnTo>
                <a:lnTo>
                  <a:pt x="454" y="215"/>
                </a:lnTo>
                <a:lnTo>
                  <a:pt x="464" y="208"/>
                </a:lnTo>
                <a:lnTo>
                  <a:pt x="474" y="201"/>
                </a:lnTo>
                <a:lnTo>
                  <a:pt x="482" y="194"/>
                </a:lnTo>
                <a:lnTo>
                  <a:pt x="492" y="188"/>
                </a:lnTo>
                <a:lnTo>
                  <a:pt x="500" y="181"/>
                </a:lnTo>
                <a:lnTo>
                  <a:pt x="509" y="173"/>
                </a:lnTo>
                <a:lnTo>
                  <a:pt x="518" y="167"/>
                </a:lnTo>
                <a:lnTo>
                  <a:pt x="526" y="159"/>
                </a:lnTo>
                <a:lnTo>
                  <a:pt x="534" y="151"/>
                </a:lnTo>
                <a:lnTo>
                  <a:pt x="543" y="143"/>
                </a:lnTo>
                <a:lnTo>
                  <a:pt x="550" y="135"/>
                </a:lnTo>
                <a:lnTo>
                  <a:pt x="559" y="127"/>
                </a:lnTo>
                <a:lnTo>
                  <a:pt x="567" y="119"/>
                </a:lnTo>
                <a:lnTo>
                  <a:pt x="574" y="111"/>
                </a:lnTo>
                <a:lnTo>
                  <a:pt x="582" y="102"/>
                </a:lnTo>
                <a:lnTo>
                  <a:pt x="589" y="94"/>
                </a:lnTo>
                <a:lnTo>
                  <a:pt x="596" y="85"/>
                </a:lnTo>
                <a:lnTo>
                  <a:pt x="603" y="76"/>
                </a:lnTo>
                <a:lnTo>
                  <a:pt x="610" y="67"/>
                </a:lnTo>
                <a:lnTo>
                  <a:pt x="617" y="58"/>
                </a:lnTo>
                <a:lnTo>
                  <a:pt x="623" y="48"/>
                </a:lnTo>
                <a:lnTo>
                  <a:pt x="630" y="39"/>
                </a:lnTo>
                <a:lnTo>
                  <a:pt x="637" y="29"/>
                </a:lnTo>
                <a:lnTo>
                  <a:pt x="642" y="21"/>
                </a:lnTo>
                <a:lnTo>
                  <a:pt x="648" y="10"/>
                </a:lnTo>
                <a:lnTo>
                  <a:pt x="654" y="0"/>
                </a:lnTo>
                <a:lnTo>
                  <a:pt x="864" y="249"/>
                </a:lnTo>
                <a:lnTo>
                  <a:pt x="1216" y="326"/>
                </a:lnTo>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0" name="Freeform 16"/>
          <p:cNvSpPr>
            <a:spLocks/>
          </p:cNvSpPr>
          <p:nvPr/>
        </p:nvSpPr>
        <p:spPr bwMode="gray">
          <a:xfrm>
            <a:off x="3229791" y="1603450"/>
            <a:ext cx="3344412" cy="1487501"/>
          </a:xfrm>
          <a:custGeom>
            <a:avLst/>
            <a:gdLst>
              <a:gd name="T0" fmla="*/ 0 w 2066"/>
              <a:gd name="T1" fmla="*/ 1476811579 h 948"/>
              <a:gd name="T2" fmla="*/ 520475074 w 2066"/>
              <a:gd name="T3" fmla="*/ 730845323 h 948"/>
              <a:gd name="T4" fmla="*/ 0 w 2066"/>
              <a:gd name="T5" fmla="*/ 0 h 948"/>
              <a:gd name="T6" fmla="*/ 2147483647 w 2066"/>
              <a:gd name="T7" fmla="*/ 5040313 h 948"/>
              <a:gd name="T8" fmla="*/ 2147483647 w 2066"/>
              <a:gd name="T9" fmla="*/ 20161251 h 948"/>
              <a:gd name="T10" fmla="*/ 2147483647 w 2066"/>
              <a:gd name="T11" fmla="*/ 35282191 h 948"/>
              <a:gd name="T12" fmla="*/ 2147483647 w 2066"/>
              <a:gd name="T13" fmla="*/ 55443448 h 948"/>
              <a:gd name="T14" fmla="*/ 2147483647 w 2066"/>
              <a:gd name="T15" fmla="*/ 80645004 h 948"/>
              <a:gd name="T16" fmla="*/ 2147483647 w 2066"/>
              <a:gd name="T17" fmla="*/ 105846585 h 948"/>
              <a:gd name="T18" fmla="*/ 2147483647 w 2066"/>
              <a:gd name="T19" fmla="*/ 141128763 h 948"/>
              <a:gd name="T20" fmla="*/ 2147483647 w 2066"/>
              <a:gd name="T21" fmla="*/ 171370630 h 948"/>
              <a:gd name="T22" fmla="*/ 2147483647 w 2066"/>
              <a:gd name="T23" fmla="*/ 201612498 h 948"/>
              <a:gd name="T24" fmla="*/ 2147483647 w 2066"/>
              <a:gd name="T25" fmla="*/ 236894726 h 948"/>
              <a:gd name="T26" fmla="*/ 2147483647 w 2066"/>
              <a:gd name="T27" fmla="*/ 287297838 h 948"/>
              <a:gd name="T28" fmla="*/ 2147483647 w 2066"/>
              <a:gd name="T29" fmla="*/ 327620327 h 948"/>
              <a:gd name="T30" fmla="*/ 2147483647 w 2066"/>
              <a:gd name="T31" fmla="*/ 383063751 h 948"/>
              <a:gd name="T32" fmla="*/ 2147483647 w 2066"/>
              <a:gd name="T33" fmla="*/ 433466962 h 948"/>
              <a:gd name="T34" fmla="*/ 2147483647 w 2066"/>
              <a:gd name="T35" fmla="*/ 478829763 h 948"/>
              <a:gd name="T36" fmla="*/ 2147483647 w 2066"/>
              <a:gd name="T37" fmla="*/ 539313497 h 948"/>
              <a:gd name="T38" fmla="*/ 2147483647 w 2066"/>
              <a:gd name="T39" fmla="*/ 584676298 h 948"/>
              <a:gd name="T40" fmla="*/ 2147483647 w 2066"/>
              <a:gd name="T41" fmla="*/ 655240655 h 948"/>
              <a:gd name="T42" fmla="*/ 2147483647 w 2066"/>
              <a:gd name="T43" fmla="*/ 715724389 h 948"/>
              <a:gd name="T44" fmla="*/ 2147483647 w 2066"/>
              <a:gd name="T45" fmla="*/ 786288746 h 948"/>
              <a:gd name="T46" fmla="*/ 2147483647 w 2066"/>
              <a:gd name="T47" fmla="*/ 861893612 h 948"/>
              <a:gd name="T48" fmla="*/ 2147483647 w 2066"/>
              <a:gd name="T49" fmla="*/ 927417658 h 948"/>
              <a:gd name="T50" fmla="*/ 2147483647 w 2066"/>
              <a:gd name="T51" fmla="*/ 997982015 h 948"/>
              <a:gd name="T52" fmla="*/ 2147483647 w 2066"/>
              <a:gd name="T53" fmla="*/ 1068546372 h 948"/>
              <a:gd name="T54" fmla="*/ 2147483647 w 2066"/>
              <a:gd name="T55" fmla="*/ 1154231662 h 948"/>
              <a:gd name="T56" fmla="*/ 2147483647 w 2066"/>
              <a:gd name="T57" fmla="*/ 1265118509 h 948"/>
              <a:gd name="T58" fmla="*/ 2147483647 w 2066"/>
              <a:gd name="T59" fmla="*/ 1360884421 h 948"/>
              <a:gd name="T60" fmla="*/ 2147483647 w 2066"/>
              <a:gd name="T61" fmla="*/ 1431448778 h 948"/>
              <a:gd name="T62" fmla="*/ 2147483647 w 2066"/>
              <a:gd name="T63" fmla="*/ 1481851890 h 948"/>
              <a:gd name="T64" fmla="*/ 2147483647 w 2066"/>
              <a:gd name="T65" fmla="*/ 1542335625 h 948"/>
              <a:gd name="T66" fmla="*/ 2147483647 w 2066"/>
              <a:gd name="T67" fmla="*/ 1617940293 h 948"/>
              <a:gd name="T68" fmla="*/ 2147483647 w 2066"/>
              <a:gd name="T69" fmla="*/ 1693545358 h 948"/>
              <a:gd name="T70" fmla="*/ 2147483647 w 2066"/>
              <a:gd name="T71" fmla="*/ 1748988781 h 948"/>
              <a:gd name="T72" fmla="*/ 2147483647 w 2066"/>
              <a:gd name="T73" fmla="*/ 1829633760 h 948"/>
              <a:gd name="T74" fmla="*/ 2147483647 w 2066"/>
              <a:gd name="T75" fmla="*/ 1880036872 h 948"/>
              <a:gd name="T76" fmla="*/ 2147483647 w 2066"/>
              <a:gd name="T77" fmla="*/ 1910278739 h 948"/>
              <a:gd name="T78" fmla="*/ 2147483647 w 2066"/>
              <a:gd name="T79" fmla="*/ 2147483647 h 948"/>
              <a:gd name="T80" fmla="*/ 2147483647 w 2066"/>
              <a:gd name="T81" fmla="*/ 2147483647 h 948"/>
              <a:gd name="T82" fmla="*/ 2147483647 w 2066"/>
              <a:gd name="T83" fmla="*/ 2147483647 h 948"/>
              <a:gd name="T84" fmla="*/ 2147483647 w 2066"/>
              <a:gd name="T85" fmla="*/ 2147483647 h 948"/>
              <a:gd name="T86" fmla="*/ 2147483647 w 2066"/>
              <a:gd name="T87" fmla="*/ 2147483647 h 948"/>
              <a:gd name="T88" fmla="*/ 2147483647 w 2066"/>
              <a:gd name="T89" fmla="*/ 2091729943 h 948"/>
              <a:gd name="T90" fmla="*/ 2147483647 w 2066"/>
              <a:gd name="T91" fmla="*/ 2016125275 h 948"/>
              <a:gd name="T92" fmla="*/ 2147483647 w 2066"/>
              <a:gd name="T93" fmla="*/ 1975802785 h 948"/>
              <a:gd name="T94" fmla="*/ 2147483647 w 2066"/>
              <a:gd name="T95" fmla="*/ 1915319050 h 948"/>
              <a:gd name="T96" fmla="*/ 2147483647 w 2066"/>
              <a:gd name="T97" fmla="*/ 1859875627 h 948"/>
              <a:gd name="T98" fmla="*/ 2147483647 w 2066"/>
              <a:gd name="T99" fmla="*/ 1804432204 h 948"/>
              <a:gd name="T100" fmla="*/ 2147483647 w 2066"/>
              <a:gd name="T101" fmla="*/ 1769150026 h 948"/>
              <a:gd name="T102" fmla="*/ 2147483647 w 2066"/>
              <a:gd name="T103" fmla="*/ 1738908158 h 948"/>
              <a:gd name="T104" fmla="*/ 2147483647 w 2066"/>
              <a:gd name="T105" fmla="*/ 1693545358 h 948"/>
              <a:gd name="T106" fmla="*/ 2147483647 w 2066"/>
              <a:gd name="T107" fmla="*/ 1633061226 h 948"/>
              <a:gd name="T108" fmla="*/ 2147483647 w 2066"/>
              <a:gd name="T109" fmla="*/ 1567537181 h 948"/>
              <a:gd name="T110" fmla="*/ 2147483647 w 2066"/>
              <a:gd name="T111" fmla="*/ 1532255002 h 948"/>
              <a:gd name="T112" fmla="*/ 2147483647 w 2066"/>
              <a:gd name="T113" fmla="*/ 1489413151 h 948"/>
              <a:gd name="T114" fmla="*/ 2147483647 w 2066"/>
              <a:gd name="T115" fmla="*/ 1479332528 h 948"/>
              <a:gd name="T116" fmla="*/ 0 w 2066"/>
              <a:gd name="T117" fmla="*/ 147681157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6"/>
              <a:gd name="T178" fmla="*/ 0 h 948"/>
              <a:gd name="T179" fmla="*/ 2066 w 2066"/>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6" h="948">
                <a:moveTo>
                  <a:pt x="0" y="586"/>
                </a:moveTo>
                <a:lnTo>
                  <a:pt x="176" y="290"/>
                </a:lnTo>
                <a:lnTo>
                  <a:pt x="0" y="0"/>
                </a:lnTo>
                <a:lnTo>
                  <a:pt x="1082" y="2"/>
                </a:lnTo>
                <a:lnTo>
                  <a:pt x="1122" y="8"/>
                </a:lnTo>
                <a:lnTo>
                  <a:pt x="1172" y="14"/>
                </a:lnTo>
                <a:lnTo>
                  <a:pt x="1212" y="22"/>
                </a:lnTo>
                <a:lnTo>
                  <a:pt x="1254" y="32"/>
                </a:lnTo>
                <a:lnTo>
                  <a:pt x="1294" y="42"/>
                </a:lnTo>
                <a:lnTo>
                  <a:pt x="1340" y="56"/>
                </a:lnTo>
                <a:lnTo>
                  <a:pt x="1380" y="68"/>
                </a:lnTo>
                <a:lnTo>
                  <a:pt x="1412" y="80"/>
                </a:lnTo>
                <a:lnTo>
                  <a:pt x="1446" y="94"/>
                </a:lnTo>
                <a:lnTo>
                  <a:pt x="1486" y="114"/>
                </a:lnTo>
                <a:lnTo>
                  <a:pt x="1520" y="130"/>
                </a:lnTo>
                <a:lnTo>
                  <a:pt x="1562" y="152"/>
                </a:lnTo>
                <a:lnTo>
                  <a:pt x="1594" y="172"/>
                </a:lnTo>
                <a:lnTo>
                  <a:pt x="1622" y="190"/>
                </a:lnTo>
                <a:lnTo>
                  <a:pt x="1656" y="214"/>
                </a:lnTo>
                <a:lnTo>
                  <a:pt x="1682" y="232"/>
                </a:lnTo>
                <a:lnTo>
                  <a:pt x="1716" y="260"/>
                </a:lnTo>
                <a:lnTo>
                  <a:pt x="1744" y="284"/>
                </a:lnTo>
                <a:lnTo>
                  <a:pt x="1778" y="312"/>
                </a:lnTo>
                <a:lnTo>
                  <a:pt x="1808" y="342"/>
                </a:lnTo>
                <a:lnTo>
                  <a:pt x="1832" y="368"/>
                </a:lnTo>
                <a:lnTo>
                  <a:pt x="1854" y="396"/>
                </a:lnTo>
                <a:lnTo>
                  <a:pt x="1878" y="424"/>
                </a:lnTo>
                <a:lnTo>
                  <a:pt x="1904" y="458"/>
                </a:lnTo>
                <a:lnTo>
                  <a:pt x="1936" y="502"/>
                </a:lnTo>
                <a:lnTo>
                  <a:pt x="1962" y="540"/>
                </a:lnTo>
                <a:lnTo>
                  <a:pt x="1982" y="568"/>
                </a:lnTo>
                <a:lnTo>
                  <a:pt x="1992" y="588"/>
                </a:lnTo>
                <a:lnTo>
                  <a:pt x="2006" y="612"/>
                </a:lnTo>
                <a:lnTo>
                  <a:pt x="2020" y="642"/>
                </a:lnTo>
                <a:lnTo>
                  <a:pt x="2034" y="672"/>
                </a:lnTo>
                <a:lnTo>
                  <a:pt x="2044" y="694"/>
                </a:lnTo>
                <a:lnTo>
                  <a:pt x="2056" y="726"/>
                </a:lnTo>
                <a:lnTo>
                  <a:pt x="2064" y="746"/>
                </a:lnTo>
                <a:lnTo>
                  <a:pt x="2066" y="758"/>
                </a:lnTo>
                <a:lnTo>
                  <a:pt x="1848" y="948"/>
                </a:lnTo>
                <a:lnTo>
                  <a:pt x="1530" y="948"/>
                </a:lnTo>
                <a:lnTo>
                  <a:pt x="1516" y="912"/>
                </a:lnTo>
                <a:lnTo>
                  <a:pt x="1502" y="880"/>
                </a:lnTo>
                <a:lnTo>
                  <a:pt x="1490" y="858"/>
                </a:lnTo>
                <a:lnTo>
                  <a:pt x="1474" y="830"/>
                </a:lnTo>
                <a:lnTo>
                  <a:pt x="1454" y="800"/>
                </a:lnTo>
                <a:lnTo>
                  <a:pt x="1438" y="784"/>
                </a:lnTo>
                <a:lnTo>
                  <a:pt x="1420" y="760"/>
                </a:lnTo>
                <a:lnTo>
                  <a:pt x="1398" y="738"/>
                </a:lnTo>
                <a:lnTo>
                  <a:pt x="1376" y="716"/>
                </a:lnTo>
                <a:lnTo>
                  <a:pt x="1360" y="702"/>
                </a:lnTo>
                <a:lnTo>
                  <a:pt x="1344" y="690"/>
                </a:lnTo>
                <a:lnTo>
                  <a:pt x="1320" y="672"/>
                </a:lnTo>
                <a:lnTo>
                  <a:pt x="1280" y="648"/>
                </a:lnTo>
                <a:lnTo>
                  <a:pt x="1228" y="622"/>
                </a:lnTo>
                <a:lnTo>
                  <a:pt x="1194" y="608"/>
                </a:lnTo>
                <a:lnTo>
                  <a:pt x="1157" y="591"/>
                </a:lnTo>
                <a:lnTo>
                  <a:pt x="1133" y="587"/>
                </a:lnTo>
                <a:lnTo>
                  <a:pt x="0" y="586"/>
                </a:lnTo>
                <a:close/>
              </a:path>
            </a:pathLst>
          </a:custGeom>
          <a:solidFill>
            <a:schemeClr val="accent5"/>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1" name="Freeform 17"/>
          <p:cNvSpPr>
            <a:spLocks/>
          </p:cNvSpPr>
          <p:nvPr/>
        </p:nvSpPr>
        <p:spPr bwMode="auto">
          <a:xfrm>
            <a:off x="5029200" y="1600200"/>
            <a:ext cx="3499827" cy="913213"/>
          </a:xfrm>
          <a:custGeom>
            <a:avLst/>
            <a:gdLst>
              <a:gd name="T0" fmla="*/ 0 w 2162"/>
              <a:gd name="T1" fmla="*/ 0 h 582"/>
              <a:gd name="T2" fmla="*/ 2147483647 w 2162"/>
              <a:gd name="T3" fmla="*/ 0 h 582"/>
              <a:gd name="T4" fmla="*/ 2147483647 w 2162"/>
              <a:gd name="T5" fmla="*/ 730845204 h 582"/>
              <a:gd name="T6" fmla="*/ 2147483647 w 2162"/>
              <a:gd name="T7" fmla="*/ 1466730719 h 582"/>
              <a:gd name="T8" fmla="*/ 2147483647 w 2162"/>
              <a:gd name="T9" fmla="*/ 1466730719 h 582"/>
              <a:gd name="T10" fmla="*/ 2147483647 w 2162"/>
              <a:gd name="T11" fmla="*/ 1381045443 h 582"/>
              <a:gd name="T12" fmla="*/ 2147483647 w 2162"/>
              <a:gd name="T13" fmla="*/ 1290319856 h 582"/>
              <a:gd name="T14" fmla="*/ 2147483647 w 2162"/>
              <a:gd name="T15" fmla="*/ 1224795821 h 582"/>
              <a:gd name="T16" fmla="*/ 2147483647 w 2162"/>
              <a:gd name="T17" fmla="*/ 1174392717 h 582"/>
              <a:gd name="T18" fmla="*/ 2147483647 w 2162"/>
              <a:gd name="T19" fmla="*/ 1108868682 h 582"/>
              <a:gd name="T20" fmla="*/ 2147483647 w 2162"/>
              <a:gd name="T21" fmla="*/ 1023183405 h 582"/>
              <a:gd name="T22" fmla="*/ 2147483647 w 2162"/>
              <a:gd name="T23" fmla="*/ 952619060 h 582"/>
              <a:gd name="T24" fmla="*/ 2093741983 w 2162"/>
              <a:gd name="T25" fmla="*/ 841732231 h 582"/>
              <a:gd name="T26" fmla="*/ 1975451145 w 2162"/>
              <a:gd name="T27" fmla="*/ 740925825 h 582"/>
              <a:gd name="T28" fmla="*/ 1827588888 w 2162"/>
              <a:gd name="T29" fmla="*/ 640119617 h 582"/>
              <a:gd name="T30" fmla="*/ 1656067001 w 2162"/>
              <a:gd name="T31" fmla="*/ 524192479 h 582"/>
              <a:gd name="T32" fmla="*/ 1419485325 w 2162"/>
              <a:gd name="T33" fmla="*/ 393144309 h 582"/>
              <a:gd name="T34" fmla="*/ 1236135988 w 2162"/>
              <a:gd name="T35" fmla="*/ 307459033 h 582"/>
              <a:gd name="T36" fmla="*/ 899006799 w 2162"/>
              <a:gd name="T37" fmla="*/ 176410913 h 582"/>
              <a:gd name="T38" fmla="*/ 561879545 w 2162"/>
              <a:gd name="T39" fmla="*/ 90725612 h 582"/>
              <a:gd name="T40" fmla="*/ 130118772 w 2162"/>
              <a:gd name="T41" fmla="*/ 10080624 h 582"/>
              <a:gd name="T42" fmla="*/ 0 w 2162"/>
              <a:gd name="T43" fmla="*/ 0 h 5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62"/>
              <a:gd name="T67" fmla="*/ 0 h 582"/>
              <a:gd name="T68" fmla="*/ 2162 w 2162"/>
              <a:gd name="T69" fmla="*/ 582 h 5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62" h="582">
                <a:moveTo>
                  <a:pt x="0" y="0"/>
                </a:moveTo>
                <a:lnTo>
                  <a:pt x="1988" y="0"/>
                </a:lnTo>
                <a:lnTo>
                  <a:pt x="2162" y="290"/>
                </a:lnTo>
                <a:lnTo>
                  <a:pt x="1990" y="582"/>
                </a:lnTo>
                <a:lnTo>
                  <a:pt x="896" y="582"/>
                </a:lnTo>
                <a:lnTo>
                  <a:pt x="874" y="548"/>
                </a:lnTo>
                <a:lnTo>
                  <a:pt x="850" y="512"/>
                </a:lnTo>
                <a:lnTo>
                  <a:pt x="834" y="486"/>
                </a:lnTo>
                <a:lnTo>
                  <a:pt x="818" y="466"/>
                </a:lnTo>
                <a:lnTo>
                  <a:pt x="800" y="440"/>
                </a:lnTo>
                <a:lnTo>
                  <a:pt x="772" y="406"/>
                </a:lnTo>
                <a:lnTo>
                  <a:pt x="748" y="378"/>
                </a:lnTo>
                <a:lnTo>
                  <a:pt x="708" y="334"/>
                </a:lnTo>
                <a:lnTo>
                  <a:pt x="668" y="294"/>
                </a:lnTo>
                <a:lnTo>
                  <a:pt x="618" y="254"/>
                </a:lnTo>
                <a:lnTo>
                  <a:pt x="560" y="208"/>
                </a:lnTo>
                <a:lnTo>
                  <a:pt x="480" y="156"/>
                </a:lnTo>
                <a:lnTo>
                  <a:pt x="418" y="122"/>
                </a:lnTo>
                <a:lnTo>
                  <a:pt x="304" y="70"/>
                </a:lnTo>
                <a:lnTo>
                  <a:pt x="190" y="36"/>
                </a:lnTo>
                <a:lnTo>
                  <a:pt x="44" y="4"/>
                </a:lnTo>
                <a:lnTo>
                  <a:pt x="0" y="0"/>
                </a:lnTo>
                <a:close/>
              </a:path>
            </a:pathLst>
          </a:custGeom>
          <a:solidFill>
            <a:srgbClr val="14385C"/>
          </a:solidFill>
          <a:ln w="9525">
            <a:noFill/>
            <a:prstDash val="dash"/>
            <a:round/>
            <a:headEnd/>
            <a:tailEnd/>
          </a:ln>
        </p:spPr>
        <p:txBody>
          <a:bodyPr/>
          <a:lstStyle/>
          <a:p>
            <a:endParaRPr lang="en-US" dirty="0"/>
          </a:p>
        </p:txBody>
      </p:sp>
      <p:sp>
        <p:nvSpPr>
          <p:cNvPr id="12" name="AutoShape 18"/>
          <p:cNvSpPr>
            <a:spLocks noChangeArrowheads="1"/>
          </p:cNvSpPr>
          <p:nvPr/>
        </p:nvSpPr>
        <p:spPr bwMode="gray">
          <a:xfrm>
            <a:off x="1831364" y="1600200"/>
            <a:ext cx="1664802" cy="922627"/>
          </a:xfrm>
          <a:prstGeom prst="chevron">
            <a:avLst>
              <a:gd name="adj" fmla="val 31916"/>
            </a:avLst>
          </a:prstGeom>
          <a:solidFill>
            <a:srgbClr val="14385C"/>
          </a:solidFill>
          <a:ln w="9525">
            <a:noFill/>
            <a:prstDash val="dash"/>
            <a:miter lim="800000"/>
            <a:headEnd/>
            <a:tailEnd/>
          </a:ln>
        </p:spPr>
        <p:txBody>
          <a:bodyPr lIns="182880" anchor="ctr"/>
          <a:lstStyle/>
          <a:p>
            <a:pPr algn="ctr" eaLnBrk="0" hangingPunct="0"/>
            <a:endParaRPr lang="en-GB" sz="1400" dirty="0">
              <a:solidFill>
                <a:schemeClr val="bg2"/>
              </a:solidFill>
            </a:endParaRPr>
          </a:p>
        </p:txBody>
      </p:sp>
      <p:sp>
        <p:nvSpPr>
          <p:cNvPr id="13" name="Freeform 19"/>
          <p:cNvSpPr>
            <a:spLocks/>
          </p:cNvSpPr>
          <p:nvPr/>
        </p:nvSpPr>
        <p:spPr bwMode="gray">
          <a:xfrm>
            <a:off x="2996669" y="2521370"/>
            <a:ext cx="1636340" cy="1471810"/>
          </a:xfrm>
          <a:custGeom>
            <a:avLst/>
            <a:gdLst>
              <a:gd name="T0" fmla="*/ 2147483647 w 1011"/>
              <a:gd name="T1" fmla="*/ 7561264 h 938"/>
              <a:gd name="T2" fmla="*/ 2147483647 w 1011"/>
              <a:gd name="T3" fmla="*/ 65524070 h 938"/>
              <a:gd name="T4" fmla="*/ 2147483647 w 1011"/>
              <a:gd name="T5" fmla="*/ 118448156 h 938"/>
              <a:gd name="T6" fmla="*/ 2147483647 w 1011"/>
              <a:gd name="T7" fmla="*/ 189012513 h 938"/>
              <a:gd name="T8" fmla="*/ 2147483647 w 1011"/>
              <a:gd name="T9" fmla="*/ 262096281 h 938"/>
              <a:gd name="T10" fmla="*/ 2147483647 w 1011"/>
              <a:gd name="T11" fmla="*/ 345262209 h 938"/>
              <a:gd name="T12" fmla="*/ 2146298122 w 1011"/>
              <a:gd name="T13" fmla="*/ 413305617 h 938"/>
              <a:gd name="T14" fmla="*/ 2098995759 w 1011"/>
              <a:gd name="T15" fmla="*/ 453628205 h 938"/>
              <a:gd name="T16" fmla="*/ 2031000437 w 1011"/>
              <a:gd name="T17" fmla="*/ 534273184 h 938"/>
              <a:gd name="T18" fmla="*/ 1948223450 w 1011"/>
              <a:gd name="T19" fmla="*/ 640119719 h 938"/>
              <a:gd name="T20" fmla="*/ 1897965440 w 1011"/>
              <a:gd name="T21" fmla="*/ 710684076 h 938"/>
              <a:gd name="T22" fmla="*/ 1809275442 w 1011"/>
              <a:gd name="T23" fmla="*/ 869454871 h 938"/>
              <a:gd name="T24" fmla="*/ 1744235337 w 1011"/>
              <a:gd name="T25" fmla="*/ 1048385124 h 938"/>
              <a:gd name="T26" fmla="*/ 1708760713 w 1011"/>
              <a:gd name="T27" fmla="*/ 1224796016 h 938"/>
              <a:gd name="T28" fmla="*/ 1693979047 w 1011"/>
              <a:gd name="T29" fmla="*/ 1343244122 h 938"/>
              <a:gd name="T30" fmla="*/ 1699890338 w 1011"/>
              <a:gd name="T31" fmla="*/ 1504534080 h 938"/>
              <a:gd name="T32" fmla="*/ 1726498025 w 1011"/>
              <a:gd name="T33" fmla="*/ 1678424419 h 938"/>
              <a:gd name="T34" fmla="*/ 1764930014 w 1011"/>
              <a:gd name="T35" fmla="*/ 1829633755 h 938"/>
              <a:gd name="T36" fmla="*/ 886900194 w 1011"/>
              <a:gd name="T37" fmla="*/ 1864915933 h 938"/>
              <a:gd name="T38" fmla="*/ 177380050 w 1011"/>
              <a:gd name="T39" fmla="*/ 2147483647 h 938"/>
              <a:gd name="T40" fmla="*/ 138948061 w 1011"/>
              <a:gd name="T41" fmla="*/ 2147483647 h 938"/>
              <a:gd name="T42" fmla="*/ 88690025 w 1011"/>
              <a:gd name="T43" fmla="*/ 2053928397 h 938"/>
              <a:gd name="T44" fmla="*/ 59126692 w 1011"/>
              <a:gd name="T45" fmla="*/ 1935480290 h 938"/>
              <a:gd name="T46" fmla="*/ 32518992 w 1011"/>
              <a:gd name="T47" fmla="*/ 1761590348 h 938"/>
              <a:gd name="T48" fmla="*/ 8868659 w 1011"/>
              <a:gd name="T49" fmla="*/ 1607859666 h 938"/>
              <a:gd name="T50" fmla="*/ 0 w 1011"/>
              <a:gd name="T51" fmla="*/ 1428929412 h 938"/>
              <a:gd name="T52" fmla="*/ 5913012 w 1011"/>
              <a:gd name="T53" fmla="*/ 1247476622 h 938"/>
              <a:gd name="T54" fmla="*/ 23650329 w 1011"/>
              <a:gd name="T55" fmla="*/ 1088707614 h 938"/>
              <a:gd name="T56" fmla="*/ 59126692 w 1011"/>
              <a:gd name="T57" fmla="*/ 892135477 h 938"/>
              <a:gd name="T58" fmla="*/ 115297739 w 1011"/>
              <a:gd name="T59" fmla="*/ 655240653 h 938"/>
              <a:gd name="T60" fmla="*/ 203987737 w 1011"/>
              <a:gd name="T61" fmla="*/ 413305617 h 938"/>
              <a:gd name="T62" fmla="*/ 337021068 w 1011"/>
              <a:gd name="T63" fmla="*/ 148688436 h 9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1"/>
              <a:gd name="T97" fmla="*/ 0 h 938"/>
              <a:gd name="T98" fmla="*/ 1011 w 1011"/>
              <a:gd name="T99" fmla="*/ 938 h 9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1" h="938">
                <a:moveTo>
                  <a:pt x="143" y="0"/>
                </a:moveTo>
                <a:lnTo>
                  <a:pt x="1011" y="3"/>
                </a:lnTo>
                <a:lnTo>
                  <a:pt x="959" y="15"/>
                </a:lnTo>
                <a:lnTo>
                  <a:pt x="929" y="26"/>
                </a:lnTo>
                <a:lnTo>
                  <a:pt x="905" y="38"/>
                </a:lnTo>
                <a:lnTo>
                  <a:pt x="887" y="47"/>
                </a:lnTo>
                <a:lnTo>
                  <a:pt x="855" y="62"/>
                </a:lnTo>
                <a:lnTo>
                  <a:pt x="833" y="75"/>
                </a:lnTo>
                <a:lnTo>
                  <a:pt x="807" y="93"/>
                </a:lnTo>
                <a:lnTo>
                  <a:pt x="791" y="104"/>
                </a:lnTo>
                <a:lnTo>
                  <a:pt x="776" y="117"/>
                </a:lnTo>
                <a:lnTo>
                  <a:pt x="755" y="137"/>
                </a:lnTo>
                <a:lnTo>
                  <a:pt x="740" y="150"/>
                </a:lnTo>
                <a:lnTo>
                  <a:pt x="726" y="164"/>
                </a:lnTo>
                <a:lnTo>
                  <a:pt x="714" y="176"/>
                </a:lnTo>
                <a:lnTo>
                  <a:pt x="710" y="180"/>
                </a:lnTo>
                <a:lnTo>
                  <a:pt x="698" y="197"/>
                </a:lnTo>
                <a:lnTo>
                  <a:pt x="687" y="212"/>
                </a:lnTo>
                <a:lnTo>
                  <a:pt x="672" y="230"/>
                </a:lnTo>
                <a:lnTo>
                  <a:pt x="659" y="254"/>
                </a:lnTo>
                <a:lnTo>
                  <a:pt x="650" y="269"/>
                </a:lnTo>
                <a:lnTo>
                  <a:pt x="642" y="282"/>
                </a:lnTo>
                <a:lnTo>
                  <a:pt x="627" y="311"/>
                </a:lnTo>
                <a:lnTo>
                  <a:pt x="612" y="345"/>
                </a:lnTo>
                <a:lnTo>
                  <a:pt x="599" y="383"/>
                </a:lnTo>
                <a:lnTo>
                  <a:pt x="590" y="416"/>
                </a:lnTo>
                <a:lnTo>
                  <a:pt x="582" y="453"/>
                </a:lnTo>
                <a:lnTo>
                  <a:pt x="578" y="486"/>
                </a:lnTo>
                <a:lnTo>
                  <a:pt x="575" y="512"/>
                </a:lnTo>
                <a:lnTo>
                  <a:pt x="573" y="533"/>
                </a:lnTo>
                <a:lnTo>
                  <a:pt x="573" y="564"/>
                </a:lnTo>
                <a:lnTo>
                  <a:pt x="575" y="597"/>
                </a:lnTo>
                <a:lnTo>
                  <a:pt x="578" y="624"/>
                </a:lnTo>
                <a:lnTo>
                  <a:pt x="584" y="666"/>
                </a:lnTo>
                <a:lnTo>
                  <a:pt x="588" y="693"/>
                </a:lnTo>
                <a:lnTo>
                  <a:pt x="597" y="726"/>
                </a:lnTo>
                <a:lnTo>
                  <a:pt x="602" y="746"/>
                </a:lnTo>
                <a:lnTo>
                  <a:pt x="300" y="740"/>
                </a:lnTo>
                <a:lnTo>
                  <a:pt x="66" y="938"/>
                </a:lnTo>
                <a:lnTo>
                  <a:pt x="60" y="915"/>
                </a:lnTo>
                <a:lnTo>
                  <a:pt x="53" y="893"/>
                </a:lnTo>
                <a:lnTo>
                  <a:pt x="47" y="873"/>
                </a:lnTo>
                <a:lnTo>
                  <a:pt x="38" y="840"/>
                </a:lnTo>
                <a:lnTo>
                  <a:pt x="30" y="815"/>
                </a:lnTo>
                <a:lnTo>
                  <a:pt x="23" y="792"/>
                </a:lnTo>
                <a:lnTo>
                  <a:pt x="20" y="768"/>
                </a:lnTo>
                <a:lnTo>
                  <a:pt x="15" y="735"/>
                </a:lnTo>
                <a:lnTo>
                  <a:pt x="11" y="699"/>
                </a:lnTo>
                <a:lnTo>
                  <a:pt x="6" y="663"/>
                </a:lnTo>
                <a:lnTo>
                  <a:pt x="3" y="638"/>
                </a:lnTo>
                <a:lnTo>
                  <a:pt x="2" y="600"/>
                </a:lnTo>
                <a:lnTo>
                  <a:pt x="0" y="567"/>
                </a:lnTo>
                <a:lnTo>
                  <a:pt x="0" y="528"/>
                </a:lnTo>
                <a:lnTo>
                  <a:pt x="2" y="495"/>
                </a:lnTo>
                <a:lnTo>
                  <a:pt x="5" y="464"/>
                </a:lnTo>
                <a:lnTo>
                  <a:pt x="8" y="432"/>
                </a:lnTo>
                <a:lnTo>
                  <a:pt x="12" y="396"/>
                </a:lnTo>
                <a:lnTo>
                  <a:pt x="20" y="354"/>
                </a:lnTo>
                <a:lnTo>
                  <a:pt x="29" y="303"/>
                </a:lnTo>
                <a:lnTo>
                  <a:pt x="39" y="260"/>
                </a:lnTo>
                <a:lnTo>
                  <a:pt x="53" y="212"/>
                </a:lnTo>
                <a:lnTo>
                  <a:pt x="69" y="164"/>
                </a:lnTo>
                <a:lnTo>
                  <a:pt x="90" y="111"/>
                </a:lnTo>
                <a:lnTo>
                  <a:pt x="114" y="59"/>
                </a:lnTo>
                <a:lnTo>
                  <a:pt x="143" y="0"/>
                </a:lnTo>
                <a:close/>
              </a:path>
            </a:pathLst>
          </a:custGeom>
          <a:solidFill>
            <a:srgbClr val="899BAD"/>
          </a:solidFill>
          <a:ln w="19050" algn="ctr">
            <a:solidFill>
              <a:schemeClr val="bg1"/>
            </a:solidFill>
            <a:round/>
            <a:headEnd/>
            <a:tailEnd/>
          </a:ln>
        </p:spPr>
        <p:txBody>
          <a:bodyPr lIns="45720" tIns="45720" rIns="45720" bIns="45720" anchor="ctr"/>
          <a:lstStyle/>
          <a:p>
            <a:pPr algn="ctr" defTabSz="900113"/>
            <a:endParaRPr lang="en-US" sz="1200" b="1" dirty="0">
              <a:solidFill>
                <a:schemeClr val="bg1"/>
              </a:solidFill>
            </a:endParaRPr>
          </a:p>
        </p:txBody>
      </p:sp>
      <p:sp>
        <p:nvSpPr>
          <p:cNvPr id="14" name="Rectangle 14"/>
          <p:cNvSpPr>
            <a:spLocks noChangeArrowheads="1"/>
          </p:cNvSpPr>
          <p:nvPr/>
        </p:nvSpPr>
        <p:spPr bwMode="blackWhite">
          <a:xfrm>
            <a:off x="5410200" y="2209800"/>
            <a:ext cx="1217170" cy="738664"/>
          </a:xfrm>
          <a:prstGeom prst="rect">
            <a:avLst/>
          </a:prstGeom>
          <a:noFill/>
          <a:ln w="9525">
            <a:noFill/>
            <a:miter lim="800000"/>
            <a:headEnd/>
            <a:tailEnd/>
          </a:ln>
        </p:spPr>
        <p:txBody>
          <a:bodyPr wrap="square" lIns="0" tIns="0" rIns="0" bIns="0" anchor="ctr" anchorCtr="1">
            <a:spAutoFit/>
          </a:bodyPr>
          <a:lstStyle/>
          <a:p>
            <a:pP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Proposed</a:t>
            </a:r>
          </a:p>
          <a:p>
            <a:pPr defTabSz="787400">
              <a:buClr>
                <a:schemeClr val="tx1"/>
              </a:buClr>
              <a:buFont typeface="Wingdings" pitchFamily="2" charset="2"/>
              <a:buNone/>
            </a:pPr>
            <a:r>
              <a:rPr lang="en-US" sz="1200" b="1" dirty="0" smtClean="0">
                <a:solidFill>
                  <a:schemeClr val="bg1"/>
                </a:solidFill>
                <a:latin typeface="Franklin Gothic Book" pitchFamily="34" charset="0"/>
              </a:rPr>
              <a:t>bridge lists prioritized &amp; ranked</a:t>
            </a:r>
          </a:p>
        </p:txBody>
      </p:sp>
      <p:sp>
        <p:nvSpPr>
          <p:cNvPr id="15" name="Rectangle 15"/>
          <p:cNvSpPr>
            <a:spLocks noChangeArrowheads="1"/>
          </p:cNvSpPr>
          <p:nvPr/>
        </p:nvSpPr>
        <p:spPr bwMode="blackWhite">
          <a:xfrm>
            <a:off x="5638800" y="3267670"/>
            <a:ext cx="887628" cy="923330"/>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Program bridges based on program requirements </a:t>
            </a:r>
            <a:endParaRPr lang="en-US" sz="1200" b="1" dirty="0">
              <a:solidFill>
                <a:schemeClr val="bg1"/>
              </a:solidFill>
              <a:latin typeface="Franklin Gothic Book" pitchFamily="34" charset="0"/>
            </a:endParaRPr>
          </a:p>
        </p:txBody>
      </p:sp>
      <p:sp>
        <p:nvSpPr>
          <p:cNvPr id="16" name="Rectangle 16"/>
          <p:cNvSpPr>
            <a:spLocks noChangeArrowheads="1"/>
          </p:cNvSpPr>
          <p:nvPr/>
        </p:nvSpPr>
        <p:spPr bwMode="blackWhite">
          <a:xfrm>
            <a:off x="4784114" y="4540067"/>
            <a:ext cx="957658" cy="369332"/>
          </a:xfrm>
          <a:prstGeom prst="rect">
            <a:avLst/>
          </a:prstGeom>
          <a:noFill/>
          <a:ln w="9525">
            <a:noFill/>
            <a:miter lim="800000"/>
            <a:headEnd/>
            <a:tailEnd/>
          </a:ln>
        </p:spPr>
        <p:txBody>
          <a:bodyPr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Develop projects</a:t>
            </a:r>
            <a:endParaRPr lang="en-US" sz="1200" b="1" dirty="0">
              <a:solidFill>
                <a:schemeClr val="bg1"/>
              </a:solidFill>
              <a:latin typeface="Franklin Gothic Book" pitchFamily="34" charset="0"/>
            </a:endParaRPr>
          </a:p>
        </p:txBody>
      </p:sp>
      <p:sp>
        <p:nvSpPr>
          <p:cNvPr id="17" name="Rectangle 17"/>
          <p:cNvSpPr>
            <a:spLocks noChangeArrowheads="1"/>
          </p:cNvSpPr>
          <p:nvPr/>
        </p:nvSpPr>
        <p:spPr bwMode="blackWhite">
          <a:xfrm>
            <a:off x="3454474" y="3917251"/>
            <a:ext cx="888926" cy="738664"/>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Project lettings &amp; monitoring funding</a:t>
            </a:r>
            <a:endParaRPr lang="en-US" sz="1200" b="1" dirty="0">
              <a:solidFill>
                <a:schemeClr val="bg1"/>
              </a:solidFill>
              <a:latin typeface="Franklin Gothic Book" pitchFamily="34" charset="0"/>
            </a:endParaRPr>
          </a:p>
        </p:txBody>
      </p:sp>
      <p:sp>
        <p:nvSpPr>
          <p:cNvPr id="18" name="Rectangle 19"/>
          <p:cNvSpPr>
            <a:spLocks noChangeArrowheads="1"/>
          </p:cNvSpPr>
          <p:nvPr/>
        </p:nvSpPr>
        <p:spPr bwMode="blackWhite">
          <a:xfrm>
            <a:off x="3052755" y="2954117"/>
            <a:ext cx="836009" cy="369332"/>
          </a:xfrm>
          <a:prstGeom prst="rect">
            <a:avLst/>
          </a:prstGeom>
          <a:noFill/>
          <a:ln w="9525">
            <a:noFill/>
            <a:miter lim="800000"/>
            <a:headEnd/>
            <a:tailEnd/>
          </a:ln>
        </p:spPr>
        <p:txBody>
          <a:bodyPr wrap="square" lIns="0" tIns="0" rIns="0" bIns="0" anchor="ctr" anchorCtr="1">
            <a:spAutoFit/>
          </a:bodyPr>
          <a:lstStyle/>
          <a:p>
            <a:pPr algn="ctr" defTabSz="787400">
              <a:spcBef>
                <a:spcPts val="1500"/>
              </a:spcBef>
              <a:buClr>
                <a:schemeClr val="tx1"/>
              </a:buClr>
              <a:buFont typeface="Wingdings" pitchFamily="2" charset="2"/>
              <a:buNone/>
            </a:pPr>
            <a:r>
              <a:rPr lang="en-US" sz="1200" b="1" dirty="0" smtClean="0">
                <a:solidFill>
                  <a:schemeClr val="bg1"/>
                </a:solidFill>
                <a:latin typeface="Franklin Gothic Book" pitchFamily="34" charset="0"/>
              </a:rPr>
              <a:t>Project construction </a:t>
            </a:r>
            <a:endParaRPr lang="en-US" sz="1200" b="1" dirty="0">
              <a:solidFill>
                <a:schemeClr val="bg1"/>
              </a:solidFill>
              <a:latin typeface="Franklin Gothic Book" pitchFamily="34" charset="0"/>
            </a:endParaRPr>
          </a:p>
        </p:txBody>
      </p:sp>
      <p:sp>
        <p:nvSpPr>
          <p:cNvPr id="5" name="TextBox 4"/>
          <p:cNvSpPr txBox="1"/>
          <p:nvPr/>
        </p:nvSpPr>
        <p:spPr>
          <a:xfrm>
            <a:off x="767228" y="1923013"/>
            <a:ext cx="931665"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Inspections</a:t>
            </a:r>
          </a:p>
        </p:txBody>
      </p:sp>
      <p:sp>
        <p:nvSpPr>
          <p:cNvPr id="19" name="TextBox 18"/>
          <p:cNvSpPr txBox="1"/>
          <p:nvPr/>
        </p:nvSpPr>
        <p:spPr>
          <a:xfrm>
            <a:off x="2300626" y="1918306"/>
            <a:ext cx="752129" cy="461665"/>
          </a:xfrm>
          <a:prstGeom prst="rect">
            <a:avLst/>
          </a:prstGeom>
          <a:noFill/>
        </p:spPr>
        <p:txBody>
          <a:bodyPr wrap="none" rtlCol="0">
            <a:spAutoFit/>
          </a:bodyPr>
          <a:lstStyle/>
          <a:p>
            <a:r>
              <a:rPr lang="en-US" sz="1200" b="1" dirty="0" smtClean="0">
                <a:solidFill>
                  <a:schemeClr val="bg1"/>
                </a:solidFill>
                <a:latin typeface="Franklin Gothic Book" pitchFamily="34" charset="0"/>
              </a:rPr>
              <a:t>Eligibility</a:t>
            </a:r>
          </a:p>
          <a:p>
            <a:r>
              <a:rPr lang="en-US" sz="1200" b="1" dirty="0" smtClean="0">
                <a:solidFill>
                  <a:schemeClr val="bg1"/>
                </a:solidFill>
                <a:latin typeface="Franklin Gothic Book" pitchFamily="34" charset="0"/>
              </a:rPr>
              <a:t>Listing</a:t>
            </a:r>
          </a:p>
        </p:txBody>
      </p:sp>
      <p:sp>
        <p:nvSpPr>
          <p:cNvPr id="28" name="TextBox 27"/>
          <p:cNvSpPr txBox="1"/>
          <p:nvPr/>
        </p:nvSpPr>
        <p:spPr>
          <a:xfrm>
            <a:off x="3733800" y="1828800"/>
            <a:ext cx="1800878" cy="461665"/>
          </a:xfrm>
          <a:prstGeom prst="rect">
            <a:avLst/>
          </a:prstGeom>
          <a:noFill/>
        </p:spPr>
        <p:txBody>
          <a:bodyPr wrap="none" rtlCol="0">
            <a:spAutoFit/>
          </a:bodyPr>
          <a:lstStyle/>
          <a:p>
            <a:pPr algn="ctr"/>
            <a:r>
              <a:rPr lang="en-US" sz="1200" b="1" dirty="0" smtClean="0">
                <a:solidFill>
                  <a:schemeClr val="bg1"/>
                </a:solidFill>
                <a:latin typeface="Franklin Gothic Book" pitchFamily="34" charset="0"/>
              </a:rPr>
              <a:t>Communication</a:t>
            </a:r>
            <a:r>
              <a:rPr lang="en-US" sz="1200" b="1" dirty="0">
                <a:solidFill>
                  <a:schemeClr val="bg1"/>
                </a:solidFill>
                <a:latin typeface="Franklin Gothic Book" pitchFamily="34" charset="0"/>
              </a:rPr>
              <a:t> </a:t>
            </a:r>
            <a:r>
              <a:rPr lang="en-US" sz="1200" b="1" dirty="0" smtClean="0">
                <a:solidFill>
                  <a:schemeClr val="bg1"/>
                </a:solidFill>
                <a:latin typeface="Franklin Gothic Book" pitchFamily="34" charset="0"/>
              </a:rPr>
              <a:t>between</a:t>
            </a:r>
          </a:p>
          <a:p>
            <a:pPr algn="ctr"/>
            <a:r>
              <a:rPr lang="en-US" sz="1200" b="1" dirty="0" smtClean="0">
                <a:solidFill>
                  <a:schemeClr val="bg1"/>
                </a:solidFill>
                <a:latin typeface="Franklin Gothic Book" pitchFamily="34" charset="0"/>
              </a:rPr>
              <a:t>TxDOT and locals</a:t>
            </a:r>
          </a:p>
        </p:txBody>
      </p:sp>
      <p:sp>
        <p:nvSpPr>
          <p:cNvPr id="29" name="TextBox 28"/>
          <p:cNvSpPr txBox="1"/>
          <p:nvPr/>
        </p:nvSpPr>
        <p:spPr>
          <a:xfrm>
            <a:off x="7391400" y="1923013"/>
            <a:ext cx="931665"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Inspections</a:t>
            </a:r>
          </a:p>
        </p:txBody>
      </p:sp>
      <p:sp>
        <p:nvSpPr>
          <p:cNvPr id="21" name="TextBox 20"/>
          <p:cNvSpPr txBox="1"/>
          <p:nvPr/>
        </p:nvSpPr>
        <p:spPr>
          <a:xfrm>
            <a:off x="3886200" y="3212068"/>
            <a:ext cx="1855572" cy="369332"/>
          </a:xfrm>
          <a:prstGeom prst="rect">
            <a:avLst/>
          </a:prstGeom>
          <a:noFill/>
        </p:spPr>
        <p:txBody>
          <a:bodyPr wrap="square" rtlCol="0">
            <a:spAutoFit/>
          </a:bodyPr>
          <a:lstStyle/>
          <a:p>
            <a:pPr algn="ctr"/>
            <a:r>
              <a:rPr lang="en-US" b="1" dirty="0" smtClean="0">
                <a:solidFill>
                  <a:srgbClr val="042A45"/>
                </a:solidFill>
                <a:latin typeface="Franklin Gothic Book" pitchFamily="34" charset="0"/>
              </a:rPr>
              <a:t>Communication</a:t>
            </a:r>
          </a:p>
        </p:txBody>
      </p:sp>
      <p:cxnSp>
        <p:nvCxnSpPr>
          <p:cNvPr id="25" name="Straight Connector 24"/>
          <p:cNvCxnSpPr/>
          <p:nvPr/>
        </p:nvCxnSpPr>
        <p:spPr>
          <a:xfrm>
            <a:off x="7010400" y="1598739"/>
            <a:ext cx="292140" cy="458064"/>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010400" y="2056803"/>
            <a:ext cx="292140" cy="459856"/>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161537" y="1943249"/>
            <a:ext cx="1036438" cy="276999"/>
          </a:xfrm>
          <a:prstGeom prst="rect">
            <a:avLst/>
          </a:prstGeom>
          <a:noFill/>
        </p:spPr>
        <p:txBody>
          <a:bodyPr wrap="none" rtlCol="0">
            <a:spAutoFit/>
          </a:bodyPr>
          <a:lstStyle/>
          <a:p>
            <a:r>
              <a:rPr lang="en-US" sz="1200" b="1" dirty="0" smtClean="0">
                <a:solidFill>
                  <a:schemeClr val="bg1"/>
                </a:solidFill>
                <a:latin typeface="Franklin Gothic Book" pitchFamily="34" charset="0"/>
              </a:rPr>
              <a:t>Maintenance</a:t>
            </a:r>
          </a:p>
        </p:txBody>
      </p:sp>
    </p:spTree>
    <p:extLst>
      <p:ext uri="{BB962C8B-B14F-4D97-AF65-F5344CB8AC3E}">
        <p14:creationId xmlns:p14="http://schemas.microsoft.com/office/powerpoint/2010/main" val="4085370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Condition Performance Measure</a:t>
            </a:r>
            <a:endParaRPr lang="en-US" dirty="0"/>
          </a:p>
        </p:txBody>
      </p:sp>
      <p:sp>
        <p:nvSpPr>
          <p:cNvPr id="3" name="Content Placeholder 2"/>
          <p:cNvSpPr>
            <a:spLocks noGrp="1"/>
          </p:cNvSpPr>
          <p:nvPr>
            <p:ph idx="1"/>
          </p:nvPr>
        </p:nvSpPr>
        <p:spPr/>
        <p:txBody>
          <a:bodyPr>
            <a:normAutofit/>
          </a:bodyPr>
          <a:lstStyle/>
          <a:p>
            <a:r>
              <a:rPr lang="en-US" sz="2600" dirty="0" smtClean="0"/>
              <a:t>80</a:t>
            </a:r>
            <a:r>
              <a:rPr lang="en-US" sz="2600" dirty="0"/>
              <a:t>% of </a:t>
            </a:r>
            <a:r>
              <a:rPr lang="en-US" sz="2600" dirty="0" smtClean="0"/>
              <a:t>all </a:t>
            </a:r>
            <a:r>
              <a:rPr lang="en-US" sz="2600" dirty="0"/>
              <a:t>Texas </a:t>
            </a:r>
            <a:r>
              <a:rPr lang="en-US" sz="2600" dirty="0" smtClean="0"/>
              <a:t>bridges </a:t>
            </a:r>
            <a:r>
              <a:rPr lang="en-US" sz="2600" dirty="0"/>
              <a:t>in </a:t>
            </a:r>
            <a:r>
              <a:rPr lang="en-US" sz="2600" dirty="0" smtClean="0"/>
              <a:t>“good </a:t>
            </a:r>
            <a:r>
              <a:rPr lang="en-US" sz="2600" dirty="0"/>
              <a:t>or </a:t>
            </a:r>
            <a:r>
              <a:rPr lang="en-US" sz="2600" dirty="0" smtClean="0"/>
              <a:t>better</a:t>
            </a:r>
            <a:r>
              <a:rPr lang="en-US" sz="2600" dirty="0"/>
              <a:t>” condition</a:t>
            </a:r>
          </a:p>
          <a:p>
            <a:pPr lvl="1"/>
            <a:r>
              <a:rPr lang="en-US" sz="2400" dirty="0" smtClean="0"/>
              <a:t>“Good or Better”</a:t>
            </a:r>
          </a:p>
          <a:p>
            <a:pPr lvl="2"/>
            <a:r>
              <a:rPr lang="en-US" sz="2000" dirty="0" smtClean="0"/>
              <a:t>Meets current federal and state requirements </a:t>
            </a:r>
          </a:p>
          <a:p>
            <a:pPr lvl="2"/>
            <a:r>
              <a:rPr lang="en-US" sz="2000" dirty="0" smtClean="0"/>
              <a:t>Not SD/FO</a:t>
            </a:r>
            <a:endParaRPr lang="en-US" sz="2000" dirty="0"/>
          </a:p>
          <a:p>
            <a:pPr lvl="2"/>
            <a:r>
              <a:rPr lang="en-US" sz="2000" dirty="0" smtClean="0"/>
              <a:t>Not sub-standard for load only</a:t>
            </a:r>
          </a:p>
          <a:p>
            <a:pPr lvl="3"/>
            <a:r>
              <a:rPr lang="en-US" dirty="0" smtClean="0"/>
              <a:t>Not SD/FO but has a load capacity less than the maximum legal load</a:t>
            </a:r>
          </a:p>
          <a:p>
            <a:pPr lvl="3"/>
            <a:r>
              <a:rPr lang="en-US" dirty="0" smtClean="0"/>
              <a:t>Not deteriorated enough to reduce its load capacity beneath its original as-built capacity, but its as-built capacity was not designed to carry currently legal loads</a:t>
            </a:r>
          </a:p>
          <a:p>
            <a:pPr lvl="3"/>
            <a:r>
              <a:rPr lang="en-US" dirty="0" smtClean="0"/>
              <a:t>Load posted or recommended for load posting</a:t>
            </a:r>
            <a:endParaRPr lang="en-US" dirty="0"/>
          </a:p>
          <a:p>
            <a:pPr lvl="1"/>
            <a:endParaRPr lang="en-US" sz="2200" dirty="0"/>
          </a:p>
          <a:p>
            <a:pPr marL="0" indent="0">
              <a:buNone/>
            </a:pPr>
            <a:r>
              <a:rPr lang="en-US" sz="2600" dirty="0"/>
              <a:t>Current status: </a:t>
            </a:r>
            <a:r>
              <a:rPr lang="en-US" sz="2600" dirty="0" smtClean="0">
                <a:solidFill>
                  <a:srgbClr val="D27D00"/>
                </a:solidFill>
              </a:rPr>
              <a:t>82.0%</a:t>
            </a:r>
            <a:r>
              <a:rPr lang="en-US" sz="2600" dirty="0" smtClean="0"/>
              <a:t> </a:t>
            </a:r>
            <a:r>
              <a:rPr lang="en-US" sz="2600" dirty="0"/>
              <a:t>of all Texas bridges are in “good or better” </a:t>
            </a:r>
            <a:r>
              <a:rPr lang="en-US" sz="2600" dirty="0" smtClean="0"/>
              <a:t>condition </a:t>
            </a:r>
            <a:r>
              <a:rPr lang="en-US" sz="2000" dirty="0" smtClean="0">
                <a:solidFill>
                  <a:srgbClr val="D27D00"/>
                </a:solidFill>
              </a:rPr>
              <a:t>(as of September 2016)</a:t>
            </a:r>
            <a:endParaRPr lang="en-US" sz="2000" dirty="0">
              <a:solidFill>
                <a:srgbClr val="D27D00"/>
              </a:solidFill>
            </a:endParaRPr>
          </a:p>
          <a:p>
            <a:pPr marL="284162" lvl="1" indent="0">
              <a:buNone/>
            </a:pPr>
            <a:endParaRPr lang="en-US" dirty="0" smtClean="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24</a:t>
            </a:fld>
            <a:endParaRPr lang="en-US" dirty="0"/>
          </a:p>
        </p:txBody>
      </p:sp>
    </p:spTree>
    <p:extLst>
      <p:ext uri="{BB962C8B-B14F-4D97-AF65-F5344CB8AC3E}">
        <p14:creationId xmlns:p14="http://schemas.microsoft.com/office/powerpoint/2010/main" val="3343451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5202555" y="1571625"/>
            <a:ext cx="3789045" cy="3228975"/>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62" lvl="1" indent="0">
              <a:buNone/>
            </a:pPr>
            <a:endParaRPr lang="en-US" dirty="0" smtClean="0"/>
          </a:p>
        </p:txBody>
      </p:sp>
      <p:graphicFrame>
        <p:nvGraphicFramePr>
          <p:cNvPr id="13" name="Chart 12"/>
          <p:cNvGraphicFramePr>
            <a:graphicFrameLocks/>
          </p:cNvGraphicFramePr>
          <p:nvPr>
            <p:extLst>
              <p:ext uri="{D42A27DB-BD31-4B8C-83A1-F6EECF244321}">
                <p14:modId xmlns:p14="http://schemas.microsoft.com/office/powerpoint/2010/main" val="276374288"/>
              </p:ext>
            </p:extLst>
          </p:nvPr>
        </p:nvGraphicFramePr>
        <p:xfrm>
          <a:off x="76200" y="1143000"/>
          <a:ext cx="8839200" cy="4953000"/>
        </p:xfrm>
        <a:graphic>
          <a:graphicData uri="http://schemas.openxmlformats.org/drawingml/2006/chart">
            <c:chart xmlns:c="http://schemas.openxmlformats.org/drawingml/2006/chart" xmlns:r="http://schemas.openxmlformats.org/officeDocument/2006/relationships" r:id="rId5"/>
          </a:graphicData>
        </a:graphic>
      </p:graphicFrame>
      <p:grpSp>
        <p:nvGrpSpPr>
          <p:cNvPr id="39" name="Group 41"/>
          <p:cNvGrpSpPr/>
          <p:nvPr/>
        </p:nvGrpSpPr>
        <p:grpSpPr>
          <a:xfrm>
            <a:off x="5079856" y="1371600"/>
            <a:ext cx="3302144" cy="491487"/>
            <a:chOff x="195266" y="862018"/>
            <a:chExt cx="3253998" cy="491487"/>
          </a:xfrm>
        </p:grpSpPr>
        <p:sp>
          <p:nvSpPr>
            <p:cNvPr id="40" name="Isosceles Triangle 39"/>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2"/>
              </p:custDataLst>
            </p:nvPr>
          </p:nvSpPr>
          <p:spPr>
            <a:xfrm>
              <a:off x="195266" y="862018"/>
              <a:ext cx="3253998"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By Count 2016: On- &amp; Off-system</a:t>
              </a:r>
            </a:p>
          </p:txBody>
        </p:sp>
      </p:grpSp>
      <p:sp>
        <p:nvSpPr>
          <p:cNvPr id="2" name="Title 1"/>
          <p:cNvSpPr>
            <a:spLocks noGrp="1"/>
          </p:cNvSpPr>
          <p:nvPr>
            <p:ph type="title"/>
          </p:nvPr>
        </p:nvSpPr>
        <p:spPr/>
        <p:txBody>
          <a:bodyPr/>
          <a:lstStyle/>
          <a:p>
            <a:r>
              <a:rPr lang="en-US" dirty="0" smtClean="0"/>
              <a:t>Condition of Texas Bridges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25</a:t>
            </a:fld>
            <a:endParaRPr lang="en-US" dirty="0"/>
          </a:p>
        </p:txBody>
      </p:sp>
    </p:spTree>
    <p:extLst>
      <p:ext uri="{BB962C8B-B14F-4D97-AF65-F5344CB8AC3E}">
        <p14:creationId xmlns:p14="http://schemas.microsoft.com/office/powerpoint/2010/main" val="3186240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5202555" y="1571625"/>
            <a:ext cx="3789045" cy="3228975"/>
          </a:xfrm>
          <a:prstGeom prst="rect">
            <a:avLst/>
          </a:prstGeom>
          <a:noFill/>
          <a:ln w="28575">
            <a:solidFill>
              <a:schemeClr val="bg1">
                <a:lumMod val="85000"/>
              </a:schemeClr>
            </a:solidFill>
          </a:ln>
        </p:spPr>
        <p:txBody>
          <a:bodyPr>
            <a:normAutofit/>
          </a:bodyPr>
          <a:lstStyle>
            <a:lvl1pPr marL="230188" indent="-230188" algn="l" defTabSz="914400" rtl="0" eaLnBrk="1" latinLnBrk="0" hangingPunct="1">
              <a:spcBef>
                <a:spcPct val="20000"/>
              </a:spcBef>
              <a:buClr>
                <a:srgbClr val="925700"/>
              </a:buClr>
              <a:buFont typeface="Wingdings" pitchFamily="2" charset="2"/>
              <a:buChar char="§"/>
              <a:defRPr sz="2400" kern="1200">
                <a:solidFill>
                  <a:srgbClr val="14385C"/>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rgbClr val="25629F"/>
                </a:solidFill>
                <a:latin typeface="Franklin Gothic Book" pitchFamily="34" charset="0"/>
                <a:ea typeface="+mn-ea"/>
                <a:cs typeface="+mn-cs"/>
              </a:defRPr>
            </a:lvl2pPr>
            <a:lvl3pPr marL="742950" indent="-171450" algn="l" defTabSz="914400" rtl="0" eaLnBrk="1" latinLnBrk="0" hangingPunct="1">
              <a:spcBef>
                <a:spcPct val="20000"/>
              </a:spcBef>
              <a:buClr>
                <a:srgbClr val="925700"/>
              </a:buClr>
              <a:buFont typeface="Arial" pitchFamily="34" charset="0"/>
              <a:buChar char="•"/>
              <a:defRPr sz="1800" kern="1200">
                <a:solidFill>
                  <a:srgbClr val="925700"/>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62" lvl="1" indent="0">
              <a:buNone/>
            </a:pPr>
            <a:endParaRPr lang="en-US" dirty="0" smtClean="0"/>
          </a:p>
        </p:txBody>
      </p:sp>
      <p:graphicFrame>
        <p:nvGraphicFramePr>
          <p:cNvPr id="10" name="Content Placeholder 4"/>
          <p:cNvGraphicFramePr>
            <a:graphicFrameLocks/>
          </p:cNvGraphicFramePr>
          <p:nvPr>
            <p:extLst>
              <p:ext uri="{D42A27DB-BD31-4B8C-83A1-F6EECF244321}">
                <p14:modId xmlns:p14="http://schemas.microsoft.com/office/powerpoint/2010/main" val="2660823488"/>
              </p:ext>
            </p:extLst>
          </p:nvPr>
        </p:nvGraphicFramePr>
        <p:xfrm>
          <a:off x="186905" y="838200"/>
          <a:ext cx="8839200" cy="5002017"/>
        </p:xfrm>
        <a:graphic>
          <a:graphicData uri="http://schemas.openxmlformats.org/drawingml/2006/chart">
            <c:chart xmlns:c="http://schemas.openxmlformats.org/drawingml/2006/chart" xmlns:r="http://schemas.openxmlformats.org/officeDocument/2006/relationships" r:id="rId5"/>
          </a:graphicData>
        </a:graphic>
      </p:graphicFrame>
      <p:grpSp>
        <p:nvGrpSpPr>
          <p:cNvPr id="39" name="Group 41"/>
          <p:cNvGrpSpPr/>
          <p:nvPr/>
        </p:nvGrpSpPr>
        <p:grpSpPr>
          <a:xfrm>
            <a:off x="5079856" y="1371600"/>
            <a:ext cx="3218755" cy="491487"/>
            <a:chOff x="195266" y="862018"/>
            <a:chExt cx="3171825" cy="491487"/>
          </a:xfrm>
        </p:grpSpPr>
        <p:sp>
          <p:nvSpPr>
            <p:cNvPr id="40" name="Isosceles Triangle 39"/>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41" name="Pentagon 40"/>
            <p:cNvSpPr/>
            <p:nvPr>
              <p:custDataLst>
                <p:tags r:id="rId2"/>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By Count 2014: Off-system only</a:t>
              </a:r>
            </a:p>
          </p:txBody>
        </p:sp>
      </p:grpSp>
      <p:sp>
        <p:nvSpPr>
          <p:cNvPr id="2" name="Title 1"/>
          <p:cNvSpPr>
            <a:spLocks noGrp="1"/>
          </p:cNvSpPr>
          <p:nvPr>
            <p:ph type="title"/>
          </p:nvPr>
        </p:nvSpPr>
        <p:spPr/>
        <p:txBody>
          <a:bodyPr/>
          <a:lstStyle/>
          <a:p>
            <a:r>
              <a:rPr lang="en-US" dirty="0" smtClean="0"/>
              <a:t>Condition of Texas Bridges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26</a:t>
            </a:fld>
            <a:endParaRPr lang="en-US" dirty="0"/>
          </a:p>
        </p:txBody>
      </p:sp>
    </p:spTree>
    <p:extLst>
      <p:ext uri="{BB962C8B-B14F-4D97-AF65-F5344CB8AC3E}">
        <p14:creationId xmlns:p14="http://schemas.microsoft.com/office/powerpoint/2010/main" val="8212209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41043605"/>
              </p:ext>
            </p:extLst>
          </p:nvPr>
        </p:nvGraphicFramePr>
        <p:xfrm>
          <a:off x="333375" y="1107577"/>
          <a:ext cx="8477253" cy="1928682"/>
        </p:xfrm>
        <a:graphic>
          <a:graphicData uri="http://schemas.openxmlformats.org/drawingml/2006/table">
            <a:tbl>
              <a:tblPr firstRow="1" bandRow="1">
                <a:tableStyleId>{21E4AEA4-8DFA-4A89-87EB-49C32662AFE0}</a:tableStyleId>
              </a:tblPr>
              <a:tblGrid>
                <a:gridCol w="1571625"/>
                <a:gridCol w="1104900"/>
                <a:gridCol w="1104900"/>
                <a:gridCol w="1219200"/>
                <a:gridCol w="1676400"/>
                <a:gridCol w="1800228"/>
              </a:tblGrid>
              <a:tr h="794390">
                <a:tc>
                  <a:txBody>
                    <a:bodyPr/>
                    <a:lstStyle/>
                    <a:p>
                      <a:r>
                        <a:rPr lang="fr-FR" sz="1200" noProof="0" dirty="0" smtClean="0">
                          <a:latin typeface="Franklin Gothic Book" pitchFamily="34" charset="0"/>
                          <a:cs typeface="+mn-cs"/>
                        </a:rPr>
                        <a:t>Fiscal</a:t>
                      </a:r>
                      <a:r>
                        <a:rPr lang="fr-FR" sz="1200" baseline="0" noProof="0" dirty="0" smtClean="0">
                          <a:latin typeface="Franklin Gothic Book" pitchFamily="34" charset="0"/>
                          <a:cs typeface="+mn-cs"/>
                        </a:rPr>
                        <a:t> Year</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SD Bridges </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FO Bridges</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Sub-standard</a:t>
                      </a:r>
                      <a:r>
                        <a:rPr lang="fr-FR" sz="1200" baseline="0" noProof="0" dirty="0" smtClean="0">
                          <a:latin typeface="Franklin Gothic Book" pitchFamily="34" charset="0"/>
                        </a:rPr>
                        <a:t> for Load Only Bridges</a:t>
                      </a:r>
                    </a:p>
                    <a:p>
                      <a:pPr algn="ctr"/>
                      <a:r>
                        <a:rPr lang="fr-FR" sz="1200" baseline="0" noProof="0" dirty="0" smtClean="0">
                          <a:latin typeface="Franklin Gothic Book" pitchFamily="34" charset="0"/>
                        </a:rPr>
                        <a:t>(not eligible)</a:t>
                      </a:r>
                      <a:r>
                        <a:rPr lang="fr-FR" sz="1200" noProof="0" dirty="0" smtClean="0">
                          <a:latin typeface="Franklin Gothic Book" pitchFamily="34" charset="0"/>
                        </a:rPr>
                        <a:t> </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cs typeface="Arial" pitchFamily="34" charset="0"/>
                        </a:rPr>
                        <a:t>Good</a:t>
                      </a:r>
                      <a:r>
                        <a:rPr lang="fr-FR" sz="1200" baseline="0" noProof="0" dirty="0" smtClean="0">
                          <a:latin typeface="Franklin Gothic Book" pitchFamily="34" charset="0"/>
                          <a:cs typeface="Arial" pitchFamily="34" charset="0"/>
                        </a:rPr>
                        <a:t> or Better Bridges</a:t>
                      </a:r>
                      <a:endParaRPr lang="fr-FR" sz="1200" noProof="0" dirty="0">
                        <a:latin typeface="Franklin Gothic Book" pitchFamily="34" charset="0"/>
                        <a:cs typeface="Arial" pitchFamily="34" charset="0"/>
                      </a:endParaRPr>
                    </a:p>
                  </a:txBody>
                  <a:tcPr marR="45720" anchor="ctr"/>
                </a:tc>
                <a:tc>
                  <a:txBody>
                    <a:bodyPr/>
                    <a:lstStyle/>
                    <a:p>
                      <a:r>
                        <a:rPr lang="fr-FR" sz="1200" noProof="0" dirty="0" smtClean="0">
                          <a:latin typeface="Franklin Gothic Book" pitchFamily="34" charset="0"/>
                        </a:rPr>
                        <a:t>% Good or Better</a:t>
                      </a:r>
                      <a:r>
                        <a:rPr lang="fr-FR" sz="1200" baseline="0" noProof="0" dirty="0" smtClean="0">
                          <a:latin typeface="Franklin Gothic Book" pitchFamily="34" charset="0"/>
                        </a:rPr>
                        <a:t> Bridges</a:t>
                      </a:r>
                      <a:endParaRPr lang="fr-FR" sz="1200" noProof="0" dirty="0">
                        <a:latin typeface="Franklin Gothic Book" pitchFamily="34" charset="0"/>
                        <a:cs typeface="Arial" pitchFamily="34" charset="0"/>
                      </a:endParaRPr>
                    </a:p>
                  </a:txBody>
                  <a:tcPr marR="45720" anchor="ctr"/>
                </a:tc>
              </a:tr>
              <a:tr h="368574">
                <a:tc>
                  <a:txBody>
                    <a:bodyPr/>
                    <a:lstStyle/>
                    <a:p>
                      <a:pPr marL="0" algn="ctr" defTabSz="914400" rtl="0" eaLnBrk="1" latinLnBrk="0" hangingPunct="1"/>
                      <a:r>
                        <a:rPr lang="fr-FR" sz="1200" b="1" kern="1200" noProof="0" dirty="0" smtClean="0">
                          <a:solidFill>
                            <a:schemeClr val="dk1"/>
                          </a:solidFill>
                          <a:latin typeface="Franklin Gothic Book" pitchFamily="34" charset="0"/>
                          <a:ea typeface="+mn-ea"/>
                          <a:cs typeface="Arial" pitchFamily="34" charset="0"/>
                        </a:rPr>
                        <a:t>2006</a:t>
                      </a:r>
                    </a:p>
                  </a:txBody>
                  <a:tcPr marR="45720"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2,125</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 7,802</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1,409</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49,829</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 77.3%</a:t>
                      </a:r>
                      <a:endParaRPr lang="en-US" sz="1200" b="1" kern="1200" dirty="0">
                        <a:solidFill>
                          <a:schemeClr val="dk1"/>
                        </a:solidFill>
                        <a:latin typeface="Franklin Gothic Book" pitchFamily="34" charset="0"/>
                        <a:ea typeface="+mn-ea"/>
                        <a:cs typeface="Arial" pitchFamily="34" charset="0"/>
                      </a:endParaRPr>
                    </a:p>
                  </a:txBody>
                  <a:tcPr marL="82814" marR="82814" anchor="ctr"/>
                </a:tc>
              </a:tr>
              <a:tr h="368574">
                <a:tc>
                  <a:txBody>
                    <a:bodyPr/>
                    <a:lstStyle/>
                    <a:p>
                      <a:pPr marL="0" algn="ctr" defTabSz="914400" rtl="0" eaLnBrk="1" latinLnBrk="0" hangingPunct="1"/>
                      <a:r>
                        <a:rPr lang="fr-FR" sz="1200" b="1" kern="1200" noProof="0" dirty="0" smtClean="0">
                          <a:solidFill>
                            <a:schemeClr val="dk1"/>
                          </a:solidFill>
                          <a:latin typeface="Franklin Gothic Book" pitchFamily="34" charset="0"/>
                          <a:ea typeface="+mn-ea"/>
                          <a:cs typeface="Arial" pitchFamily="34" charset="0"/>
                        </a:rPr>
                        <a:t>2016</a:t>
                      </a:r>
                      <a:endParaRPr lang="fr-FR" sz="1200" b="1" kern="1200" noProof="0" dirty="0">
                        <a:solidFill>
                          <a:schemeClr val="dk1"/>
                        </a:solidFill>
                        <a:latin typeface="Franklin Gothic Book" pitchFamily="34" charset="0"/>
                        <a:ea typeface="+mn-ea"/>
                        <a:cs typeface="Arial" pitchFamily="34" charset="0"/>
                      </a:endParaRPr>
                    </a:p>
                  </a:txBody>
                  <a:tcPr marR="45720"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865</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7,783</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1,032</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53,875</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82.0%</a:t>
                      </a:r>
                      <a:endParaRPr lang="en-US" sz="1200" b="1" kern="1200" dirty="0">
                        <a:solidFill>
                          <a:schemeClr val="dk1"/>
                        </a:solidFill>
                        <a:latin typeface="Franklin Gothic Book" pitchFamily="34" charset="0"/>
                        <a:ea typeface="+mn-ea"/>
                        <a:cs typeface="Arial" pitchFamily="34" charset="0"/>
                      </a:endParaRPr>
                    </a:p>
                  </a:txBody>
                  <a:tcPr marL="82814" marR="82814" anchor="ctr"/>
                </a:tc>
              </a:tr>
              <a:tr h="368574">
                <a:tc>
                  <a:txBody>
                    <a:bodyPr/>
                    <a:lstStyle/>
                    <a:p>
                      <a:pPr marL="0" algn="ctr" defTabSz="914400" rtl="0" eaLnBrk="1" latinLnBrk="0" hangingPunct="1"/>
                      <a:r>
                        <a:rPr lang="fr-FR" sz="1200" b="1" kern="1200" noProof="0" dirty="0" smtClean="0">
                          <a:solidFill>
                            <a:schemeClr val="accent4"/>
                          </a:solidFill>
                          <a:latin typeface="Franklin Gothic Book" pitchFamily="34" charset="0"/>
                          <a:ea typeface="+mn-ea"/>
                          <a:cs typeface="Arial" pitchFamily="34" charset="0"/>
                        </a:rPr>
                        <a:t>Change</a:t>
                      </a:r>
                      <a:endParaRPr lang="fr-FR" sz="1200" b="1" kern="1200" noProof="0" dirty="0">
                        <a:solidFill>
                          <a:schemeClr val="accent4"/>
                        </a:solidFill>
                        <a:latin typeface="Franklin Gothic Book" pitchFamily="34" charset="0"/>
                        <a:ea typeface="+mn-ea"/>
                        <a:cs typeface="Arial" pitchFamily="34" charset="0"/>
                      </a:endParaRPr>
                    </a:p>
                  </a:txBody>
                  <a:tcPr marR="45720"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-1,260</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-19</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 -377</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+4,046</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+4.8%</a:t>
                      </a:r>
                      <a:endParaRPr lang="en-US" sz="1200" b="1" kern="1200" dirty="0">
                        <a:solidFill>
                          <a:schemeClr val="accent4"/>
                        </a:solidFill>
                        <a:latin typeface="Franklin Gothic Book" pitchFamily="34" charset="0"/>
                        <a:ea typeface="+mn-ea"/>
                        <a:cs typeface="Arial" pitchFamily="34" charset="0"/>
                      </a:endParaRPr>
                    </a:p>
                  </a:txBody>
                  <a:tcPr marL="82814" marR="82814" anchor="ctr"/>
                </a:tc>
              </a:tr>
            </a:tbl>
          </a:graphicData>
        </a:graphic>
      </p:graphicFrame>
      <p:sp>
        <p:nvSpPr>
          <p:cNvPr id="4"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smtClean="0"/>
              <a:t>Condition of Texas Bridges</a:t>
            </a:r>
            <a:endParaRPr lang="en-US"/>
          </a:p>
        </p:txBody>
      </p:sp>
      <p:grpSp>
        <p:nvGrpSpPr>
          <p:cNvPr id="6" name="Group 41"/>
          <p:cNvGrpSpPr/>
          <p:nvPr/>
        </p:nvGrpSpPr>
        <p:grpSpPr>
          <a:xfrm>
            <a:off x="157768" y="914400"/>
            <a:ext cx="3142555" cy="491487"/>
            <a:chOff x="195266" y="862018"/>
            <a:chExt cx="2656509" cy="491487"/>
          </a:xfrm>
        </p:grpSpPr>
        <p:sp>
          <p:nvSpPr>
            <p:cNvPr id="7" name="Isosceles Triangle 6"/>
            <p:cNvSpPr/>
            <p:nvPr>
              <p:custDataLst>
                <p:tags r:id="rId3"/>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8" name="Pentagon 7"/>
            <p:cNvSpPr/>
            <p:nvPr>
              <p:custDataLst>
                <p:tags r:id="rId4"/>
              </p:custDataLst>
            </p:nvPr>
          </p:nvSpPr>
          <p:spPr>
            <a:xfrm>
              <a:off x="195266" y="862018"/>
              <a:ext cx="2656509"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Change in Condition: </a:t>
              </a:r>
              <a:r>
                <a:rPr lang="en-US" sz="1400" b="1" dirty="0">
                  <a:latin typeface="Franklin Gothic Book" pitchFamily="34" charset="0"/>
                  <a:cs typeface="Arial" pitchFamily="34" charset="0"/>
                </a:rPr>
                <a:t>On- &amp; Off-system</a:t>
              </a:r>
              <a:endParaRPr lang="en-US" sz="1400" b="1" dirty="0" smtClean="0">
                <a:latin typeface="Franklin Gothic Book" pitchFamily="34" charset="0"/>
                <a:cs typeface="Arial" pitchFamily="34"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3905639136"/>
              </p:ext>
            </p:extLst>
          </p:nvPr>
        </p:nvGraphicFramePr>
        <p:xfrm>
          <a:off x="326455" y="3769690"/>
          <a:ext cx="8477253" cy="1928682"/>
        </p:xfrm>
        <a:graphic>
          <a:graphicData uri="http://schemas.openxmlformats.org/drawingml/2006/table">
            <a:tbl>
              <a:tblPr firstRow="1" bandRow="1">
                <a:tableStyleId>{21E4AEA4-8DFA-4A89-87EB-49C32662AFE0}</a:tableStyleId>
              </a:tblPr>
              <a:tblGrid>
                <a:gridCol w="1571625"/>
                <a:gridCol w="1104900"/>
                <a:gridCol w="1104900"/>
                <a:gridCol w="1219200"/>
                <a:gridCol w="1676400"/>
                <a:gridCol w="1800228"/>
              </a:tblGrid>
              <a:tr h="794390">
                <a:tc>
                  <a:txBody>
                    <a:bodyPr/>
                    <a:lstStyle/>
                    <a:p>
                      <a:r>
                        <a:rPr lang="fr-FR" sz="1200" noProof="0" dirty="0" smtClean="0">
                          <a:latin typeface="Franklin Gothic Book" pitchFamily="34" charset="0"/>
                          <a:cs typeface="+mn-cs"/>
                        </a:rPr>
                        <a:t>Fiscal</a:t>
                      </a:r>
                      <a:r>
                        <a:rPr lang="fr-FR" sz="1200" baseline="0" noProof="0" dirty="0" smtClean="0">
                          <a:latin typeface="Franklin Gothic Book" pitchFamily="34" charset="0"/>
                          <a:cs typeface="+mn-cs"/>
                        </a:rPr>
                        <a:t> Year</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SD Bridges </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FO Bridges</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Sub-standard</a:t>
                      </a:r>
                      <a:r>
                        <a:rPr lang="fr-FR" sz="1200" baseline="0" noProof="0" dirty="0" smtClean="0">
                          <a:latin typeface="Franklin Gothic Book" pitchFamily="34" charset="0"/>
                        </a:rPr>
                        <a:t> for Load Only Bridges</a:t>
                      </a:r>
                    </a:p>
                    <a:p>
                      <a:pPr algn="ctr"/>
                      <a:r>
                        <a:rPr lang="fr-FR" sz="1200" baseline="0" noProof="0" dirty="0" smtClean="0">
                          <a:latin typeface="Franklin Gothic Book" pitchFamily="34" charset="0"/>
                        </a:rPr>
                        <a:t>(not eligible)</a:t>
                      </a:r>
                      <a:r>
                        <a:rPr lang="fr-FR" sz="1200" noProof="0" dirty="0" smtClean="0">
                          <a:latin typeface="Franklin Gothic Book" pitchFamily="34" charset="0"/>
                        </a:rPr>
                        <a:t> </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cs typeface="Arial" pitchFamily="34" charset="0"/>
                        </a:rPr>
                        <a:t>Good</a:t>
                      </a:r>
                      <a:r>
                        <a:rPr lang="fr-FR" sz="1200" baseline="0" noProof="0" dirty="0" smtClean="0">
                          <a:latin typeface="Franklin Gothic Book" pitchFamily="34" charset="0"/>
                          <a:cs typeface="Arial" pitchFamily="34" charset="0"/>
                        </a:rPr>
                        <a:t> or Better Bridges</a:t>
                      </a:r>
                      <a:endParaRPr lang="fr-FR" sz="1200" noProof="0" dirty="0">
                        <a:latin typeface="Franklin Gothic Book" pitchFamily="34" charset="0"/>
                        <a:cs typeface="Arial" pitchFamily="34" charset="0"/>
                      </a:endParaRPr>
                    </a:p>
                  </a:txBody>
                  <a:tcPr marR="45720" anchor="ctr"/>
                </a:tc>
                <a:tc>
                  <a:txBody>
                    <a:bodyPr/>
                    <a:lstStyle/>
                    <a:p>
                      <a:r>
                        <a:rPr lang="fr-FR" sz="1200" noProof="0" dirty="0" smtClean="0">
                          <a:latin typeface="Franklin Gothic Book" pitchFamily="34" charset="0"/>
                        </a:rPr>
                        <a:t>% Good or Better</a:t>
                      </a:r>
                      <a:r>
                        <a:rPr lang="fr-FR" sz="1200" baseline="0" noProof="0" dirty="0" smtClean="0">
                          <a:latin typeface="Franklin Gothic Book" pitchFamily="34" charset="0"/>
                        </a:rPr>
                        <a:t> Bridges</a:t>
                      </a:r>
                      <a:endParaRPr lang="fr-FR" sz="1200" noProof="0" dirty="0">
                        <a:latin typeface="Franklin Gothic Book" pitchFamily="34" charset="0"/>
                        <a:cs typeface="Arial" pitchFamily="34" charset="0"/>
                      </a:endParaRPr>
                    </a:p>
                  </a:txBody>
                  <a:tcPr marR="45720" anchor="ctr"/>
                </a:tc>
              </a:tr>
              <a:tr h="368574">
                <a:tc>
                  <a:txBody>
                    <a:bodyPr/>
                    <a:lstStyle/>
                    <a:p>
                      <a:pPr marL="0" algn="ctr" defTabSz="914400" rtl="0" eaLnBrk="1" latinLnBrk="0" hangingPunct="1"/>
                      <a:r>
                        <a:rPr lang="fr-FR" sz="1200" b="1" kern="1200" noProof="0" dirty="0" smtClean="0">
                          <a:solidFill>
                            <a:schemeClr val="dk1"/>
                          </a:solidFill>
                          <a:latin typeface="Franklin Gothic Book" pitchFamily="34" charset="0"/>
                          <a:ea typeface="+mn-ea"/>
                          <a:cs typeface="Arial" pitchFamily="34" charset="0"/>
                        </a:rPr>
                        <a:t>2006</a:t>
                      </a:r>
                    </a:p>
                  </a:txBody>
                  <a:tcPr marR="45720"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1,642</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3,851</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1,304</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10,358</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 60.4%</a:t>
                      </a:r>
                      <a:endParaRPr lang="en-US" sz="1200" b="1" kern="1200" dirty="0">
                        <a:solidFill>
                          <a:schemeClr val="dk1"/>
                        </a:solidFill>
                        <a:latin typeface="Franklin Gothic Book" pitchFamily="34" charset="0"/>
                        <a:ea typeface="+mn-ea"/>
                        <a:cs typeface="Arial" pitchFamily="34" charset="0"/>
                      </a:endParaRPr>
                    </a:p>
                  </a:txBody>
                  <a:tcPr marL="82814" marR="82814" anchor="ctr"/>
                </a:tc>
              </a:tr>
              <a:tr h="368574">
                <a:tc>
                  <a:txBody>
                    <a:bodyPr/>
                    <a:lstStyle/>
                    <a:p>
                      <a:pPr marL="0" algn="ctr" defTabSz="914400" rtl="0" eaLnBrk="1" latinLnBrk="0" hangingPunct="1"/>
                      <a:r>
                        <a:rPr lang="fr-FR" sz="1200" b="1" kern="1200" noProof="0" dirty="0" smtClean="0">
                          <a:solidFill>
                            <a:schemeClr val="dk1"/>
                          </a:solidFill>
                          <a:latin typeface="Franklin Gothic Book" pitchFamily="34" charset="0"/>
                          <a:ea typeface="+mn-ea"/>
                          <a:cs typeface="Arial" pitchFamily="34" charset="0"/>
                        </a:rPr>
                        <a:t>2016</a:t>
                      </a:r>
                      <a:endParaRPr lang="fr-FR" sz="1200" b="1" kern="1200" noProof="0" dirty="0">
                        <a:solidFill>
                          <a:schemeClr val="dk1"/>
                        </a:solidFill>
                        <a:latin typeface="Franklin Gothic Book" pitchFamily="34" charset="0"/>
                        <a:ea typeface="+mn-ea"/>
                        <a:cs typeface="Arial" pitchFamily="34" charset="0"/>
                      </a:endParaRPr>
                    </a:p>
                  </a:txBody>
                  <a:tcPr marR="45720"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678</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4,144</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952</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12,612</a:t>
                      </a:r>
                      <a:endParaRPr lang="en-US" sz="1200" b="1" kern="1200" dirty="0">
                        <a:solidFill>
                          <a:schemeClr val="dk1"/>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dk1"/>
                          </a:solidFill>
                          <a:latin typeface="Franklin Gothic Book" pitchFamily="34" charset="0"/>
                          <a:ea typeface="+mn-ea"/>
                          <a:cs typeface="Arial" pitchFamily="34" charset="0"/>
                        </a:rPr>
                        <a:t>68.6%</a:t>
                      </a:r>
                      <a:endParaRPr lang="en-US" sz="1200" b="1" kern="1200" dirty="0">
                        <a:solidFill>
                          <a:schemeClr val="dk1"/>
                        </a:solidFill>
                        <a:latin typeface="Franklin Gothic Book" pitchFamily="34" charset="0"/>
                        <a:ea typeface="+mn-ea"/>
                        <a:cs typeface="Arial" pitchFamily="34" charset="0"/>
                      </a:endParaRPr>
                    </a:p>
                  </a:txBody>
                  <a:tcPr marL="82814" marR="82814" anchor="ctr"/>
                </a:tc>
              </a:tr>
              <a:tr h="368574">
                <a:tc>
                  <a:txBody>
                    <a:bodyPr/>
                    <a:lstStyle/>
                    <a:p>
                      <a:pPr marL="0" algn="ctr" defTabSz="914400" rtl="0" eaLnBrk="1" latinLnBrk="0" hangingPunct="1"/>
                      <a:r>
                        <a:rPr lang="fr-FR" sz="1200" b="1" kern="1200" noProof="0" dirty="0" smtClean="0">
                          <a:solidFill>
                            <a:schemeClr val="accent4"/>
                          </a:solidFill>
                          <a:latin typeface="Franklin Gothic Book" pitchFamily="34" charset="0"/>
                          <a:ea typeface="+mn-ea"/>
                          <a:cs typeface="Arial" pitchFamily="34" charset="0"/>
                        </a:rPr>
                        <a:t>Change</a:t>
                      </a:r>
                      <a:endParaRPr lang="fr-FR" sz="1200" b="1" kern="1200" noProof="0" dirty="0">
                        <a:solidFill>
                          <a:schemeClr val="accent4"/>
                        </a:solidFill>
                        <a:latin typeface="Franklin Gothic Book" pitchFamily="34" charset="0"/>
                        <a:ea typeface="+mn-ea"/>
                        <a:cs typeface="Arial" pitchFamily="34" charset="0"/>
                      </a:endParaRPr>
                    </a:p>
                  </a:txBody>
                  <a:tcPr marR="45720"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-964</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-293</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 -352</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+2,254</a:t>
                      </a:r>
                      <a:endParaRPr lang="en-US" sz="1200" b="1" kern="1200" dirty="0">
                        <a:solidFill>
                          <a:schemeClr val="accent4"/>
                        </a:solidFill>
                        <a:latin typeface="Franklin Gothic Book" pitchFamily="34" charset="0"/>
                        <a:ea typeface="+mn-ea"/>
                        <a:cs typeface="Arial" pitchFamily="34" charset="0"/>
                      </a:endParaRPr>
                    </a:p>
                  </a:txBody>
                  <a:tcPr marL="82814" marR="82814" anchor="ctr"/>
                </a:tc>
                <a:tc>
                  <a:txBody>
                    <a:bodyPr/>
                    <a:lstStyle/>
                    <a:p>
                      <a:pPr marL="0" algn="ctr" defTabSz="914400" rtl="0" eaLnBrk="1" latinLnBrk="0" hangingPunct="1"/>
                      <a:r>
                        <a:rPr lang="en-US" sz="1200" b="1" kern="1200" dirty="0" smtClean="0">
                          <a:solidFill>
                            <a:schemeClr val="accent4"/>
                          </a:solidFill>
                          <a:latin typeface="Franklin Gothic Book" pitchFamily="34" charset="0"/>
                          <a:ea typeface="+mn-ea"/>
                          <a:cs typeface="Arial" pitchFamily="34" charset="0"/>
                        </a:rPr>
                        <a:t>+8.2%</a:t>
                      </a:r>
                      <a:endParaRPr lang="en-US" sz="1200" b="1" kern="1200" dirty="0">
                        <a:solidFill>
                          <a:schemeClr val="accent4"/>
                        </a:solidFill>
                        <a:latin typeface="Franklin Gothic Book" pitchFamily="34" charset="0"/>
                        <a:ea typeface="+mn-ea"/>
                        <a:cs typeface="Arial" pitchFamily="34" charset="0"/>
                      </a:endParaRPr>
                    </a:p>
                  </a:txBody>
                  <a:tcPr marL="82814" marR="82814" anchor="ctr"/>
                </a:tc>
              </a:tr>
            </a:tbl>
          </a:graphicData>
        </a:graphic>
      </p:graphicFrame>
      <p:grpSp>
        <p:nvGrpSpPr>
          <p:cNvPr id="11" name="Group 41"/>
          <p:cNvGrpSpPr/>
          <p:nvPr/>
        </p:nvGrpSpPr>
        <p:grpSpPr>
          <a:xfrm>
            <a:off x="207651" y="3588715"/>
            <a:ext cx="3095110" cy="491487"/>
            <a:chOff x="195266" y="862018"/>
            <a:chExt cx="3171825" cy="491487"/>
          </a:xfrm>
        </p:grpSpPr>
        <p:sp>
          <p:nvSpPr>
            <p:cNvPr id="12" name="Isosceles Triangle 11"/>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13" name="Pentagon 12"/>
            <p:cNvSpPr/>
            <p:nvPr>
              <p:custDataLst>
                <p:tags r:id="rId2"/>
              </p:custDataLst>
            </p:nvPr>
          </p:nvSpPr>
          <p:spPr>
            <a:xfrm>
              <a:off x="195266" y="862018"/>
              <a:ext cx="31718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Change in Condition: Off-system Only</a:t>
              </a:r>
            </a:p>
          </p:txBody>
        </p:sp>
      </p:grpSp>
    </p:spTree>
    <p:extLst>
      <p:ext uri="{BB962C8B-B14F-4D97-AF65-F5344CB8AC3E}">
        <p14:creationId xmlns:p14="http://schemas.microsoft.com/office/powerpoint/2010/main" val="1442933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28</a:t>
            </a:fld>
            <a:endParaRPr lang="en-US" dirty="0"/>
          </a:p>
        </p:txBody>
      </p:sp>
      <p:sp>
        <p:nvSpPr>
          <p:cNvPr id="3"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smtClean="0"/>
              <a:t>Condition of Texas Bridges</a:t>
            </a:r>
            <a:endParaRPr lang="en-US"/>
          </a:p>
        </p:txBody>
      </p:sp>
      <p:graphicFrame>
        <p:nvGraphicFramePr>
          <p:cNvPr id="4" name="Chart 3"/>
          <p:cNvGraphicFramePr>
            <a:graphicFrameLocks/>
          </p:cNvGraphicFramePr>
          <p:nvPr>
            <p:extLst>
              <p:ext uri="{D42A27DB-BD31-4B8C-83A1-F6EECF244321}">
                <p14:modId xmlns:p14="http://schemas.microsoft.com/office/powerpoint/2010/main" val="3222017694"/>
              </p:ext>
            </p:extLst>
          </p:nvPr>
        </p:nvGraphicFramePr>
        <p:xfrm>
          <a:off x="457200" y="1038225"/>
          <a:ext cx="8201025" cy="5133975"/>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oup 41"/>
          <p:cNvGrpSpPr/>
          <p:nvPr/>
        </p:nvGrpSpPr>
        <p:grpSpPr>
          <a:xfrm>
            <a:off x="304800" y="838200"/>
            <a:ext cx="3249463" cy="491487"/>
            <a:chOff x="195266" y="862018"/>
            <a:chExt cx="3249463" cy="491487"/>
          </a:xfrm>
        </p:grpSpPr>
        <p:sp>
          <p:nvSpPr>
            <p:cNvPr id="6" name="Isosceles Triangle 5"/>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7" name="Pentagon 6"/>
            <p:cNvSpPr/>
            <p:nvPr>
              <p:custDataLst>
                <p:tags r:id="rId2"/>
              </p:custDataLst>
            </p:nvPr>
          </p:nvSpPr>
          <p:spPr>
            <a:xfrm>
              <a:off x="195266" y="862018"/>
              <a:ext cx="3249463"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 of “Good or Better”: On -&amp; </a:t>
              </a:r>
              <a:r>
                <a:rPr lang="en-US" sz="1400" b="1" dirty="0">
                  <a:latin typeface="Franklin Gothic Book" pitchFamily="34" charset="0"/>
                  <a:cs typeface="Arial" pitchFamily="34" charset="0"/>
                </a:rPr>
                <a:t>Off-system</a:t>
              </a:r>
              <a:endParaRPr lang="en-US" sz="1400" b="1" dirty="0" smtClean="0">
                <a:latin typeface="Franklin Gothic Book" pitchFamily="34" charset="0"/>
                <a:cs typeface="Arial" pitchFamily="34" charset="0"/>
              </a:endParaRPr>
            </a:p>
          </p:txBody>
        </p:sp>
      </p:grpSp>
      <p:sp>
        <p:nvSpPr>
          <p:cNvPr id="8" name="TextBox 7"/>
          <p:cNvSpPr txBox="1"/>
          <p:nvPr/>
        </p:nvSpPr>
        <p:spPr>
          <a:xfrm>
            <a:off x="5105400" y="5842084"/>
            <a:ext cx="1905000" cy="253916"/>
          </a:xfrm>
          <a:prstGeom prst="rect">
            <a:avLst/>
          </a:prstGeom>
          <a:noFill/>
        </p:spPr>
        <p:txBody>
          <a:bodyPr wrap="square" rtlCol="0">
            <a:spAutoFit/>
          </a:bodyPr>
          <a:lstStyle/>
          <a:p>
            <a:r>
              <a:rPr lang="en-US" sz="1050" dirty="0" smtClean="0">
                <a:solidFill>
                  <a:srgbClr val="042A43"/>
                </a:solidFill>
                <a:latin typeface="Franklin Gothic Book" panose="020B0503020102020204" pitchFamily="34" charset="0"/>
              </a:rPr>
              <a:t>(as of September 2016)</a:t>
            </a:r>
          </a:p>
        </p:txBody>
      </p:sp>
    </p:spTree>
    <p:extLst>
      <p:ext uri="{BB962C8B-B14F-4D97-AF65-F5344CB8AC3E}">
        <p14:creationId xmlns:p14="http://schemas.microsoft.com/office/powerpoint/2010/main" val="4284347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29</a:t>
            </a:fld>
            <a:endParaRPr lang="en-US" dirty="0"/>
          </a:p>
        </p:txBody>
      </p:sp>
      <p:sp>
        <p:nvSpPr>
          <p:cNvPr id="3"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Condition of Texas Bridges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332701653"/>
              </p:ext>
            </p:extLst>
          </p:nvPr>
        </p:nvGraphicFramePr>
        <p:xfrm>
          <a:off x="441961" y="1080138"/>
          <a:ext cx="8216264" cy="5181597"/>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1"/>
          <p:cNvGrpSpPr/>
          <p:nvPr/>
        </p:nvGrpSpPr>
        <p:grpSpPr>
          <a:xfrm>
            <a:off x="304800" y="880113"/>
            <a:ext cx="3352800" cy="491487"/>
            <a:chOff x="195266" y="862018"/>
            <a:chExt cx="3352800" cy="491487"/>
          </a:xfrm>
        </p:grpSpPr>
        <p:sp>
          <p:nvSpPr>
            <p:cNvPr id="6" name="Isosceles Triangle 5"/>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7" name="Pentagon 6"/>
            <p:cNvSpPr/>
            <p:nvPr>
              <p:custDataLst>
                <p:tags r:id="rId2"/>
              </p:custDataLst>
            </p:nvPr>
          </p:nvSpPr>
          <p:spPr>
            <a:xfrm>
              <a:off x="195266" y="862018"/>
              <a:ext cx="3352800"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Number of SD Bridges: On -&amp; </a:t>
              </a:r>
              <a:r>
                <a:rPr lang="en-US" sz="1400" b="1" dirty="0">
                  <a:latin typeface="Franklin Gothic Book" pitchFamily="34" charset="0"/>
                  <a:cs typeface="Arial" pitchFamily="34" charset="0"/>
                </a:rPr>
                <a:t>Off-system</a:t>
              </a:r>
              <a:endParaRPr lang="en-US" sz="1400" b="1" dirty="0" smtClean="0">
                <a:latin typeface="Franklin Gothic Book" pitchFamily="34" charset="0"/>
                <a:cs typeface="Arial" pitchFamily="34" charset="0"/>
              </a:endParaRPr>
            </a:p>
          </p:txBody>
        </p:sp>
      </p:grpSp>
      <p:sp>
        <p:nvSpPr>
          <p:cNvPr id="8" name="TextBox 7"/>
          <p:cNvSpPr txBox="1"/>
          <p:nvPr/>
        </p:nvSpPr>
        <p:spPr>
          <a:xfrm>
            <a:off x="5257800" y="5867400"/>
            <a:ext cx="1905000" cy="253916"/>
          </a:xfrm>
          <a:prstGeom prst="rect">
            <a:avLst/>
          </a:prstGeom>
          <a:noFill/>
        </p:spPr>
        <p:txBody>
          <a:bodyPr wrap="square" rtlCol="0">
            <a:spAutoFit/>
          </a:bodyPr>
          <a:lstStyle/>
          <a:p>
            <a:r>
              <a:rPr lang="en-US" sz="1050" dirty="0" smtClean="0">
                <a:solidFill>
                  <a:srgbClr val="042A43"/>
                </a:solidFill>
                <a:latin typeface="Franklin Gothic Book" panose="020B0503020102020204" pitchFamily="34" charset="0"/>
              </a:rPr>
              <a:t>(as of September 2016)</a:t>
            </a:r>
          </a:p>
        </p:txBody>
      </p:sp>
    </p:spTree>
    <p:extLst>
      <p:ext uri="{BB962C8B-B14F-4D97-AF65-F5344CB8AC3E}">
        <p14:creationId xmlns:p14="http://schemas.microsoft.com/office/powerpoint/2010/main" val="2467581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81000" y="762000"/>
            <a:ext cx="8477250" cy="5181600"/>
          </a:xfrm>
        </p:spPr>
        <p:txBody>
          <a:bodyPr>
            <a:normAutofit/>
          </a:bodyPr>
          <a:lstStyle/>
          <a:p>
            <a:pPr marL="230188" lvl="1">
              <a:buClr>
                <a:srgbClr val="925700"/>
              </a:buClr>
              <a:buFont typeface="Wingdings" pitchFamily="2" charset="2"/>
              <a:buChar char="§"/>
            </a:pPr>
            <a:r>
              <a:rPr lang="en-US" sz="2400" b="1" dirty="0" smtClean="0">
                <a:solidFill>
                  <a:srgbClr val="925700"/>
                </a:solidFill>
              </a:rPr>
              <a:t>Definitions</a:t>
            </a:r>
            <a:endParaRPr lang="en-US" sz="2400" b="1" dirty="0">
              <a:solidFill>
                <a:srgbClr val="925700"/>
              </a:solidFill>
            </a:endParaRPr>
          </a:p>
          <a:p>
            <a:pPr marL="284162" lvl="1" indent="0">
              <a:buNone/>
              <a:tabLst>
                <a:tab pos="1255713" algn="l"/>
              </a:tabLst>
            </a:pPr>
            <a:r>
              <a:rPr lang="en-US" dirty="0" smtClean="0">
                <a:solidFill>
                  <a:schemeClr val="accent5"/>
                </a:solidFill>
              </a:rPr>
              <a:t>Bridge: 	</a:t>
            </a:r>
            <a:r>
              <a:rPr lang="en-US" dirty="0" smtClean="0"/>
              <a:t>A structure erected over a depression or an obstruction, such as 		water, a highway or a railway, that carries traffic and has an 	opening of more than 20-feet between faces of abutments</a:t>
            </a:r>
          </a:p>
          <a:p>
            <a:pPr marL="284162" lvl="1" indent="0">
              <a:buNone/>
              <a:tabLst>
                <a:tab pos="1255713" algn="l"/>
              </a:tabLst>
            </a:pPr>
            <a:endParaRPr lang="en-US" dirty="0" smtClean="0"/>
          </a:p>
          <a:p>
            <a:pPr marL="284162" lvl="1" indent="0">
              <a:buNone/>
              <a:tabLst>
                <a:tab pos="1255713" algn="l"/>
              </a:tabLst>
            </a:pPr>
            <a:r>
              <a:rPr lang="en-US" dirty="0" smtClean="0">
                <a:solidFill>
                  <a:schemeClr val="accent5"/>
                </a:solidFill>
              </a:rPr>
              <a:t>On-System Bridge: </a:t>
            </a:r>
            <a:r>
              <a:rPr lang="en-US" dirty="0"/>
              <a:t>On a designated state highway route (i.e. interstate </a:t>
            </a:r>
            <a:r>
              <a:rPr lang="en-US" dirty="0" smtClean="0"/>
              <a:t>	highways</a:t>
            </a:r>
            <a:r>
              <a:rPr lang="en-US" dirty="0"/>
              <a:t>, farm to market roads, state highways, US highways)</a:t>
            </a:r>
          </a:p>
          <a:p>
            <a:pPr marL="284162" lvl="1" indent="0">
              <a:buNone/>
              <a:tabLst>
                <a:tab pos="1255713" algn="l"/>
              </a:tabLst>
            </a:pPr>
            <a:r>
              <a:rPr lang="en-US" dirty="0" smtClean="0"/>
              <a:t>	State </a:t>
            </a:r>
            <a:r>
              <a:rPr lang="en-US" dirty="0"/>
              <a:t>owned and maintained</a:t>
            </a:r>
          </a:p>
          <a:p>
            <a:pPr marL="284162" lvl="1" indent="0">
              <a:buNone/>
              <a:tabLst>
                <a:tab pos="1255713" algn="l"/>
              </a:tabLst>
            </a:pPr>
            <a:r>
              <a:rPr lang="en-US" dirty="0" smtClean="0"/>
              <a:t>	Examples: IH </a:t>
            </a:r>
            <a:r>
              <a:rPr lang="en-US" dirty="0"/>
              <a:t>10, FM 2222, SH 6, Loop 410, US 183, </a:t>
            </a:r>
            <a:r>
              <a:rPr lang="en-US" dirty="0" err="1"/>
              <a:t>etc</a:t>
            </a:r>
            <a:endParaRPr lang="en-US" dirty="0"/>
          </a:p>
          <a:p>
            <a:pPr marL="284162" lvl="1" indent="0">
              <a:buNone/>
              <a:tabLst>
                <a:tab pos="1255713" algn="l"/>
              </a:tabLst>
            </a:pPr>
            <a:endParaRPr lang="en-US" dirty="0"/>
          </a:p>
          <a:p>
            <a:pPr marL="284162" lvl="1" indent="0">
              <a:buNone/>
              <a:tabLst>
                <a:tab pos="1255713" algn="l"/>
              </a:tabLst>
            </a:pPr>
            <a:r>
              <a:rPr lang="en-US" dirty="0" smtClean="0">
                <a:solidFill>
                  <a:schemeClr val="accent5"/>
                </a:solidFill>
              </a:rPr>
              <a:t>Off-System </a:t>
            </a:r>
            <a:r>
              <a:rPr lang="en-US" dirty="0">
                <a:solidFill>
                  <a:schemeClr val="accent5"/>
                </a:solidFill>
              </a:rPr>
              <a:t>Bridge: </a:t>
            </a:r>
            <a:r>
              <a:rPr lang="en-US" dirty="0"/>
              <a:t>On a road that is NOT part of the designated state </a:t>
            </a:r>
            <a:r>
              <a:rPr lang="en-US" dirty="0" smtClean="0"/>
              <a:t>	highway </a:t>
            </a:r>
            <a:r>
              <a:rPr lang="en-US" dirty="0"/>
              <a:t>system and is under the direct jurisdiction of the local </a:t>
            </a:r>
            <a:r>
              <a:rPr lang="en-US" dirty="0" smtClean="0"/>
              <a:t>	government </a:t>
            </a:r>
            <a:r>
              <a:rPr lang="en-US" dirty="0"/>
              <a:t>(i.e. county roads and city streets)</a:t>
            </a:r>
          </a:p>
          <a:p>
            <a:pPr marL="284162" lvl="1" indent="0">
              <a:buNone/>
              <a:tabLst>
                <a:tab pos="1255713" algn="l"/>
              </a:tabLst>
            </a:pPr>
            <a:r>
              <a:rPr lang="en-US" dirty="0" smtClean="0"/>
              <a:t>	Owned </a:t>
            </a:r>
            <a:r>
              <a:rPr lang="en-US" dirty="0"/>
              <a:t>and maintained by local government</a:t>
            </a:r>
          </a:p>
          <a:p>
            <a:pPr marL="284162" lvl="1" indent="0">
              <a:buNone/>
              <a:tabLst>
                <a:tab pos="1255713" algn="l"/>
              </a:tabLst>
            </a:pPr>
            <a:r>
              <a:rPr lang="en-US" dirty="0" smtClean="0"/>
              <a:t>	Examples: Danforth </a:t>
            </a:r>
            <a:r>
              <a:rPr lang="en-US" dirty="0"/>
              <a:t>Rd, County Rd 260, Holly Street, </a:t>
            </a:r>
            <a:r>
              <a:rPr lang="en-US" dirty="0" err="1"/>
              <a:t>etc</a:t>
            </a:r>
            <a:endParaRPr lang="en-US" dirty="0"/>
          </a:p>
          <a:p>
            <a:pPr marL="284162" lvl="1" indent="0">
              <a:buNone/>
              <a:tabLst>
                <a:tab pos="1255713" algn="l"/>
              </a:tabLst>
            </a:pPr>
            <a:endParaRPr lang="en-US" dirty="0"/>
          </a:p>
          <a:p>
            <a:pPr marL="284162" lvl="1" indent="0">
              <a:buNone/>
              <a:tabLst>
                <a:tab pos="1144588" algn="l"/>
                <a:tab pos="1998663" algn="l"/>
              </a:tabLst>
            </a:pPr>
            <a:endParaRPr lang="en-US" dirty="0"/>
          </a:p>
          <a:p>
            <a:pPr lvl="1">
              <a:tabLst>
                <a:tab pos="1144588" algn="l"/>
                <a:tab pos="1998663" algn="l"/>
              </a:tabLst>
            </a:pPr>
            <a:endParaRPr lang="en-US" sz="1200" dirty="0"/>
          </a:p>
          <a:p>
            <a:pPr marL="284162" lvl="1" indent="0">
              <a:buNone/>
              <a:tabLst>
                <a:tab pos="1144588" algn="l"/>
                <a:tab pos="1998663" algn="l"/>
              </a:tabLst>
            </a:pPr>
            <a:endParaRPr lang="en-US" dirty="0" smtClean="0"/>
          </a:p>
          <a:p>
            <a:pPr lvl="1">
              <a:tabLst>
                <a:tab pos="1998663" algn="l"/>
              </a:tabLst>
            </a:pPr>
            <a:endParaRPr lang="en-US" dirty="0"/>
          </a:p>
          <a:p>
            <a:pPr marL="230188" lvl="1">
              <a:buFont typeface="Wingdings" pitchFamily="2" charset="2"/>
              <a:buChar char="§"/>
            </a:pPr>
            <a:endParaRPr lang="en-US" sz="1800" dirty="0" smtClean="0"/>
          </a:p>
          <a:p>
            <a:pPr marL="230188" lvl="1">
              <a:buFont typeface="Wingdings" pitchFamily="2" charset="2"/>
              <a:buChar char="§"/>
            </a:pPr>
            <a:endParaRPr lang="en-US" dirty="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a:t>
            </a:fld>
            <a:endParaRPr lang="en-US" dirty="0"/>
          </a:p>
        </p:txBody>
      </p:sp>
    </p:spTree>
    <p:extLst>
      <p:ext uri="{BB962C8B-B14F-4D97-AF65-F5344CB8AC3E}">
        <p14:creationId xmlns:p14="http://schemas.microsoft.com/office/powerpoint/2010/main" val="2978685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 of Texas Bridges</a:t>
            </a:r>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30</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569745312"/>
              </p:ext>
            </p:extLst>
          </p:nvPr>
        </p:nvGraphicFramePr>
        <p:xfrm>
          <a:off x="533400" y="1003939"/>
          <a:ext cx="8153399" cy="5168262"/>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Group 41"/>
          <p:cNvGrpSpPr/>
          <p:nvPr/>
        </p:nvGrpSpPr>
        <p:grpSpPr>
          <a:xfrm>
            <a:off x="381000" y="803913"/>
            <a:ext cx="3249463" cy="491487"/>
            <a:chOff x="195266" y="862018"/>
            <a:chExt cx="3249463" cy="491487"/>
          </a:xfrm>
        </p:grpSpPr>
        <p:sp>
          <p:nvSpPr>
            <p:cNvPr id="7" name="Isosceles Triangle 6"/>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8" name="Pentagon 7"/>
            <p:cNvSpPr/>
            <p:nvPr>
              <p:custDataLst>
                <p:tags r:id="rId2"/>
              </p:custDataLst>
            </p:nvPr>
          </p:nvSpPr>
          <p:spPr>
            <a:xfrm>
              <a:off x="195266" y="862018"/>
              <a:ext cx="3249463"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Number of SD Bridges: Off-system</a:t>
              </a:r>
            </a:p>
          </p:txBody>
        </p:sp>
      </p:grpSp>
      <p:sp>
        <p:nvSpPr>
          <p:cNvPr id="9" name="TextBox 8"/>
          <p:cNvSpPr txBox="1"/>
          <p:nvPr/>
        </p:nvSpPr>
        <p:spPr>
          <a:xfrm>
            <a:off x="5257800" y="5689684"/>
            <a:ext cx="1905000" cy="253916"/>
          </a:xfrm>
          <a:prstGeom prst="rect">
            <a:avLst/>
          </a:prstGeom>
          <a:noFill/>
        </p:spPr>
        <p:txBody>
          <a:bodyPr wrap="square" rtlCol="0">
            <a:spAutoFit/>
          </a:bodyPr>
          <a:lstStyle/>
          <a:p>
            <a:r>
              <a:rPr lang="en-US" sz="1050" dirty="0" smtClean="0">
                <a:solidFill>
                  <a:srgbClr val="042A43"/>
                </a:solidFill>
                <a:latin typeface="Franklin Gothic Book" panose="020B0503020102020204" pitchFamily="34" charset="0"/>
              </a:rPr>
              <a:t>(as of September 2016)</a:t>
            </a:r>
          </a:p>
        </p:txBody>
      </p:sp>
    </p:spTree>
    <p:extLst>
      <p:ext uri="{BB962C8B-B14F-4D97-AF65-F5344CB8AC3E}">
        <p14:creationId xmlns:p14="http://schemas.microsoft.com/office/powerpoint/2010/main" val="2634994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 of Texas Bridges</a:t>
            </a:r>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31</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008341667"/>
              </p:ext>
            </p:extLst>
          </p:nvPr>
        </p:nvGraphicFramePr>
        <p:xfrm>
          <a:off x="365760" y="874926"/>
          <a:ext cx="8473437" cy="5068674"/>
        </p:xfrm>
        <a:graphic>
          <a:graphicData uri="http://schemas.openxmlformats.org/drawingml/2006/table">
            <a:tbl>
              <a:tblPr firstRow="1" bandRow="1">
                <a:tableStyleId>{21E4AEA4-8DFA-4A89-87EB-49C32662AFE0}</a:tableStyleId>
              </a:tblPr>
              <a:tblGrid>
                <a:gridCol w="1210491"/>
                <a:gridCol w="1210491"/>
                <a:gridCol w="1210491"/>
                <a:gridCol w="1210491"/>
                <a:gridCol w="1210491"/>
                <a:gridCol w="1210491"/>
                <a:gridCol w="1210491"/>
              </a:tblGrid>
              <a:tr h="952674">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Year</a:t>
                      </a:r>
                    </a:p>
                    <a:p>
                      <a:pPr algn="l" fontAlgn="t"/>
                      <a:endParaRPr lang="en-US" sz="1000" b="0" i="0" u="none" strike="noStrike" dirty="0" smtClean="0">
                        <a:effectLst/>
                        <a:latin typeface="Franklin Gothic Book" panose="020B0503020102020204" pitchFamily="34" charset="0"/>
                      </a:endParaRPr>
                    </a:p>
                    <a:p>
                      <a:pPr algn="l" fontAlgn="t"/>
                      <a:endParaRPr lang="en-US" sz="1000" b="0" i="0" u="none" strike="noStrike" dirty="0" smtClean="0">
                        <a:effectLst/>
                        <a:latin typeface="Franklin Gothic Book" panose="020B0503020102020204" pitchFamily="34" charset="0"/>
                      </a:endParaRPr>
                    </a:p>
                    <a:p>
                      <a:pPr algn="l" fontAlgn="t"/>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Number </a:t>
                      </a:r>
                      <a:r>
                        <a:rPr lang="en-US" sz="1000" u="none" strike="noStrike" dirty="0">
                          <a:effectLst/>
                          <a:latin typeface="Franklin Gothic Book" panose="020B0503020102020204" pitchFamily="34" charset="0"/>
                        </a:rPr>
                        <a:t>of Bridges Replaced or Rehabilitated </a:t>
                      </a:r>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On-System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Federal </a:t>
                      </a:r>
                      <a:r>
                        <a:rPr lang="en-US" sz="1000" u="none" strike="noStrike" dirty="0">
                          <a:effectLst/>
                          <a:latin typeface="Franklin Gothic Book" panose="020B0503020102020204" pitchFamily="34" charset="0"/>
                        </a:rPr>
                        <a:t>Aid HBP Funds On-System ($M)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Number </a:t>
                      </a:r>
                      <a:r>
                        <a:rPr lang="en-US" sz="1000" u="none" strike="noStrike" dirty="0">
                          <a:effectLst/>
                          <a:latin typeface="Franklin Gothic Book" panose="020B0503020102020204" pitchFamily="34" charset="0"/>
                        </a:rPr>
                        <a:t>of Bridges Replaced or Rehabilitated </a:t>
                      </a:r>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Off-System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Federal </a:t>
                      </a:r>
                      <a:r>
                        <a:rPr lang="en-US" sz="1000" u="none" strike="noStrike" dirty="0">
                          <a:effectLst/>
                          <a:latin typeface="Franklin Gothic Book" panose="020B0503020102020204" pitchFamily="34" charset="0"/>
                        </a:rPr>
                        <a:t>Aid HBP Funds Off-System ($M)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Total </a:t>
                      </a:r>
                      <a:r>
                        <a:rPr lang="en-US" sz="1000" u="none" strike="noStrike" dirty="0">
                          <a:effectLst/>
                          <a:latin typeface="Franklin Gothic Book" panose="020B0503020102020204" pitchFamily="34" charset="0"/>
                        </a:rPr>
                        <a:t>Number of Bridges Replaced or Rehabilitated</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Total </a:t>
                      </a:r>
                      <a:r>
                        <a:rPr lang="en-US" sz="1000" u="none" strike="noStrike" dirty="0">
                          <a:effectLst/>
                          <a:latin typeface="Franklin Gothic Book" panose="020B0503020102020204" pitchFamily="34" charset="0"/>
                        </a:rPr>
                        <a:t>Federal Aid HBP Funds  ($M)</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1978 -1987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360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$296.06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232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$52.51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592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a:t>
                      </a:r>
                      <a:r>
                        <a:rPr lang="en-US" sz="1000" u="none" strike="noStrike" dirty="0" smtClean="0">
                          <a:effectLst/>
                          <a:latin typeface="Franklin Gothic Book" panose="020B0503020102020204" pitchFamily="34" charset="0"/>
                        </a:rPr>
                        <a:t>348.57  </a:t>
                      </a: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1988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$41.21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$7.46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129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$48.67</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1989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$33.17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$22.80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222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$55.97</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$49.15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125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$19.60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262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$68.75</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1991</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$31.14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$12.29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$43.43</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$52.91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$18.41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153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$71.32</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$83.96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$16.20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$100.16</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$37.22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$14.27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$51.49</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$87.36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$23.91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$111.27</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$72.85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$19.04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$91.89</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$52.12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$20.12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$72.24</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$61.40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$21.40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127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$82.80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1999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$133.00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$30.10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158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$163.10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$112.00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$24.80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$136.80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2001</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$68.33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131</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$41.78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$110.11</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79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$84.27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125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$28.63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204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$112.90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$213.72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$32.37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220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$246.09</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69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$87.06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153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$45.58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222</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$132.64</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93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$136.10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$38.10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229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$174.20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$198.25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$52.02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291</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$250.27</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2007</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$232.78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170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$54.06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289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$286.84</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2008</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140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$200.90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$46.40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$247.30</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2009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106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$134.77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133</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$48.96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239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$183.73</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2010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86</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$186.54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154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$56.84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240</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$243.38</a:t>
                      </a:r>
                      <a:endParaRPr lang="en-US" sz="1000" b="0" i="0" u="none" strike="noStrike" dirty="0">
                        <a:effectLst/>
                        <a:latin typeface="Franklin Gothic Book" panose="020B0503020102020204" pitchFamily="34" charset="0"/>
                      </a:endParaRPr>
                    </a:p>
                  </a:txBody>
                  <a:tcPr marL="6801" marR="6801" marT="6801" marB="0"/>
                </a:tc>
              </a:tr>
              <a:tr h="164640">
                <a:tc>
                  <a:txBody>
                    <a:bodyPr/>
                    <a:lstStyle/>
                    <a:p>
                      <a:pPr algn="r" fontAlgn="t"/>
                      <a:r>
                        <a:rPr lang="en-US" sz="1000" u="none" strike="noStrike" dirty="0">
                          <a:effectLst/>
                          <a:latin typeface="Franklin Gothic Book" panose="020B0503020102020204" pitchFamily="34" charset="0"/>
                        </a:rPr>
                        <a:t>2011</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59</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$171.19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115</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$84.36 </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174</a:t>
                      </a:r>
                      <a:endParaRPr lang="en-US" sz="1000" b="0" i="0" u="none" strike="noStrike" dirty="0">
                        <a:effectLst/>
                        <a:latin typeface="Franklin Gothic Book" panose="020B0503020102020204" pitchFamily="34" charset="0"/>
                      </a:endParaRPr>
                    </a:p>
                  </a:txBody>
                  <a:tcPr marL="6801" marR="6801" marT="6801" marB="0"/>
                </a:tc>
                <a:tc>
                  <a:txBody>
                    <a:bodyPr/>
                    <a:lstStyle/>
                    <a:p>
                      <a:pPr algn="r" fontAlgn="t"/>
                      <a:r>
                        <a:rPr lang="en-US" sz="1000" u="none" strike="noStrike" dirty="0">
                          <a:effectLst/>
                          <a:latin typeface="Franklin Gothic Book" panose="020B0503020102020204" pitchFamily="34" charset="0"/>
                        </a:rPr>
                        <a:t>$255.55</a:t>
                      </a:r>
                      <a:endParaRPr lang="en-US" sz="1000" b="0" i="0" u="none" strike="noStrike" dirty="0">
                        <a:effectLst/>
                        <a:latin typeface="Franklin Gothic Book" panose="020B0503020102020204" pitchFamily="34" charset="0"/>
                      </a:endParaRPr>
                    </a:p>
                  </a:txBody>
                  <a:tcPr marL="6801" marR="6801" marT="6801" marB="0"/>
                </a:tc>
              </a:tr>
            </a:tbl>
          </a:graphicData>
        </a:graphic>
      </p:graphicFrame>
      <p:grpSp>
        <p:nvGrpSpPr>
          <p:cNvPr id="6" name="Group 41"/>
          <p:cNvGrpSpPr/>
          <p:nvPr/>
        </p:nvGrpSpPr>
        <p:grpSpPr>
          <a:xfrm>
            <a:off x="228599" y="655317"/>
            <a:ext cx="3249463" cy="445770"/>
            <a:chOff x="195265" y="907735"/>
            <a:chExt cx="3249463" cy="445770"/>
          </a:xfrm>
        </p:grpSpPr>
        <p:sp>
          <p:nvSpPr>
            <p:cNvPr id="7" name="Isosceles Triangle 6"/>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8" name="Pentagon 7"/>
            <p:cNvSpPr/>
            <p:nvPr>
              <p:custDataLst>
                <p:tags r:id="rId2"/>
              </p:custDataLst>
            </p:nvPr>
          </p:nvSpPr>
          <p:spPr>
            <a:xfrm>
              <a:off x="195265" y="907735"/>
              <a:ext cx="3249463"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Highway Bridge Program: History</a:t>
              </a:r>
            </a:p>
          </p:txBody>
        </p:sp>
      </p:grpSp>
    </p:spTree>
    <p:extLst>
      <p:ext uri="{BB962C8B-B14F-4D97-AF65-F5344CB8AC3E}">
        <p14:creationId xmlns:p14="http://schemas.microsoft.com/office/powerpoint/2010/main" val="2590687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 of Texas </a:t>
            </a:r>
            <a:r>
              <a:rPr lang="en-US" dirty="0" smtClean="0"/>
              <a:t>Bridges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32</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882556295"/>
              </p:ext>
            </p:extLst>
          </p:nvPr>
        </p:nvGraphicFramePr>
        <p:xfrm>
          <a:off x="365760" y="1535668"/>
          <a:ext cx="8473437" cy="2448726"/>
        </p:xfrm>
        <a:graphic>
          <a:graphicData uri="http://schemas.openxmlformats.org/drawingml/2006/table">
            <a:tbl>
              <a:tblPr firstRow="1" bandRow="1">
                <a:tableStyleId>{21E4AEA4-8DFA-4A89-87EB-49C32662AFE0}</a:tableStyleId>
              </a:tblPr>
              <a:tblGrid>
                <a:gridCol w="1210491"/>
                <a:gridCol w="1210491"/>
                <a:gridCol w="1210491"/>
                <a:gridCol w="1210491"/>
                <a:gridCol w="1210491"/>
                <a:gridCol w="1210491"/>
                <a:gridCol w="1210491"/>
              </a:tblGrid>
              <a:tr h="1066800">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Year</a:t>
                      </a:r>
                    </a:p>
                    <a:p>
                      <a:pPr algn="l" fontAlgn="t"/>
                      <a:endParaRPr lang="en-US" sz="1000" b="0" i="0" u="none" strike="noStrike" dirty="0" smtClean="0">
                        <a:effectLst/>
                        <a:latin typeface="Franklin Gothic Book" panose="020B0503020102020204" pitchFamily="34" charset="0"/>
                      </a:endParaRPr>
                    </a:p>
                    <a:p>
                      <a:pPr algn="l" fontAlgn="t"/>
                      <a:endParaRPr lang="en-US" sz="1000" b="0" i="0" u="none" strike="noStrike" dirty="0" smtClean="0">
                        <a:effectLst/>
                        <a:latin typeface="Franklin Gothic Book" panose="020B0503020102020204" pitchFamily="34" charset="0"/>
                      </a:endParaRPr>
                    </a:p>
                    <a:p>
                      <a:pPr algn="l" fontAlgn="t"/>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Number </a:t>
                      </a:r>
                      <a:r>
                        <a:rPr lang="en-US" sz="1000" u="none" strike="noStrike" dirty="0">
                          <a:effectLst/>
                          <a:latin typeface="Franklin Gothic Book" panose="020B0503020102020204" pitchFamily="34" charset="0"/>
                        </a:rPr>
                        <a:t>of Bridges Replaced or Rehabilitated </a:t>
                      </a:r>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On-System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Federal </a:t>
                      </a:r>
                      <a:r>
                        <a:rPr lang="en-US" sz="1000" u="none" strike="noStrike" dirty="0">
                          <a:effectLst/>
                          <a:latin typeface="Franklin Gothic Book" panose="020B0503020102020204" pitchFamily="34" charset="0"/>
                        </a:rPr>
                        <a:t>Aid HBP Funds On-System ($M)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Number </a:t>
                      </a:r>
                      <a:r>
                        <a:rPr lang="en-US" sz="1000" u="none" strike="noStrike" dirty="0">
                          <a:effectLst/>
                          <a:latin typeface="Franklin Gothic Book" panose="020B0503020102020204" pitchFamily="34" charset="0"/>
                        </a:rPr>
                        <a:t>of Bridges Replaced or Rehabilitated </a:t>
                      </a:r>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Off-System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Federal </a:t>
                      </a:r>
                      <a:r>
                        <a:rPr lang="en-US" sz="1000" u="none" strike="noStrike" dirty="0">
                          <a:effectLst/>
                          <a:latin typeface="Franklin Gothic Book" panose="020B0503020102020204" pitchFamily="34" charset="0"/>
                        </a:rPr>
                        <a:t>Aid HBP Funds Off-System ($M)</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Total </a:t>
                      </a:r>
                      <a:r>
                        <a:rPr lang="en-US" sz="1000" u="none" strike="noStrike" dirty="0">
                          <a:effectLst/>
                          <a:latin typeface="Franklin Gothic Book" panose="020B0503020102020204" pitchFamily="34" charset="0"/>
                        </a:rPr>
                        <a:t>Number of Bridges Replaced or Rehabilitated</a:t>
                      </a:r>
                      <a:endParaRPr lang="en-US" sz="1000" b="0" i="0" u="none" strike="noStrike" dirty="0">
                        <a:effectLst/>
                        <a:latin typeface="Franklin Gothic Book" panose="020B0503020102020204" pitchFamily="34" charset="0"/>
                      </a:endParaRPr>
                    </a:p>
                  </a:txBody>
                  <a:tcPr marL="6801" marR="6801" marT="6801" marB="0"/>
                </a:tc>
                <a:tc>
                  <a:txBody>
                    <a:bodyPr/>
                    <a:lstStyle/>
                    <a:p>
                      <a:pPr algn="l" fontAlgn="t"/>
                      <a:endParaRPr lang="en-US" sz="1000" u="none" strike="noStrike" dirty="0" smtClean="0">
                        <a:effectLst/>
                        <a:latin typeface="Franklin Gothic Book" panose="020B0503020102020204" pitchFamily="34" charset="0"/>
                      </a:endParaRPr>
                    </a:p>
                    <a:p>
                      <a:pPr algn="l" fontAlgn="t"/>
                      <a:endParaRPr lang="en-US" sz="1000" u="none" strike="noStrike" dirty="0" smtClean="0">
                        <a:effectLst/>
                        <a:latin typeface="Franklin Gothic Book" panose="020B0503020102020204" pitchFamily="34" charset="0"/>
                      </a:endParaRPr>
                    </a:p>
                    <a:p>
                      <a:pPr algn="l" fontAlgn="t"/>
                      <a:r>
                        <a:rPr lang="en-US" sz="1000" u="none" strike="noStrike" dirty="0" smtClean="0">
                          <a:effectLst/>
                          <a:latin typeface="Franklin Gothic Book" panose="020B0503020102020204" pitchFamily="34" charset="0"/>
                        </a:rPr>
                        <a:t>Total </a:t>
                      </a:r>
                      <a:r>
                        <a:rPr lang="en-US" sz="1000" u="none" strike="noStrike" dirty="0">
                          <a:effectLst/>
                          <a:latin typeface="Franklin Gothic Book" panose="020B0503020102020204" pitchFamily="34" charset="0"/>
                        </a:rPr>
                        <a:t>Federal Aid HBP Funds  ($M)</a:t>
                      </a:r>
                      <a:endParaRPr lang="en-US" sz="1000" b="0" i="0" u="none" strike="noStrike" dirty="0">
                        <a:effectLst/>
                        <a:latin typeface="Franklin Gothic Book" panose="020B0503020102020204" pitchFamily="34" charset="0"/>
                      </a:endParaRPr>
                    </a:p>
                  </a:txBody>
                  <a:tcPr marL="6801" marR="6801" marT="6801" marB="0"/>
                </a:tc>
              </a:tr>
              <a:tr h="208140">
                <a:tc>
                  <a:txBody>
                    <a:bodyPr/>
                    <a:lstStyle/>
                    <a:p>
                      <a:pPr algn="r" fontAlgn="t"/>
                      <a:r>
                        <a:rPr lang="en-US" sz="1400" u="none" strike="noStrike" dirty="0">
                          <a:effectLst/>
                          <a:latin typeface="Franklin Gothic Book" panose="020B0503020102020204" pitchFamily="34" charset="0"/>
                        </a:rPr>
                        <a:t>2012</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67</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$135.16 </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118</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$38.29 </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185</a:t>
                      </a:r>
                      <a:endParaRPr lang="en-US" sz="1400" b="0" i="0" u="none" strike="noStrike" dirty="0">
                        <a:effectLst/>
                        <a:latin typeface="Franklin Gothic Book" panose="020B0503020102020204" pitchFamily="34" charset="0"/>
                      </a:endParaRPr>
                    </a:p>
                  </a:txBody>
                  <a:tcPr marL="6801" marR="6801" marT="6801" marB="0"/>
                </a:tc>
                <a:tc>
                  <a:txBody>
                    <a:bodyPr/>
                    <a:lstStyle/>
                    <a:p>
                      <a:pPr algn="r" fontAlgn="t"/>
                      <a:r>
                        <a:rPr lang="en-US" sz="1400" u="none" strike="noStrike" dirty="0">
                          <a:effectLst/>
                          <a:latin typeface="Franklin Gothic Book" panose="020B0503020102020204" pitchFamily="34" charset="0"/>
                        </a:rPr>
                        <a:t>$173.45</a:t>
                      </a:r>
                      <a:endParaRPr lang="en-US" sz="1400" b="0" i="0" u="none" strike="noStrike" dirty="0">
                        <a:effectLst/>
                        <a:latin typeface="Franklin Gothic Book" panose="020B0503020102020204" pitchFamily="34" charset="0"/>
                      </a:endParaRPr>
                    </a:p>
                  </a:txBody>
                  <a:tcPr marL="6801" marR="6801" marT="6801" marB="0"/>
                </a:tc>
              </a:tr>
              <a:tr h="208140">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2013</a:t>
                      </a: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102</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$227.04</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108</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$34.48</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210</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$261.52</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r>
              <a:tr h="208140">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2014</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103</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$95.62</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129</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$32.19</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232</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$127.81</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r>
              <a:tr h="208140">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2015</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151</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$111.23</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112</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$28.43</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236</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c>
                  <a:txBody>
                    <a:bodyPr/>
                    <a:lstStyle/>
                    <a:p>
                      <a:pPr marL="0" algn="r" defTabSz="914400" rtl="0" eaLnBrk="1" fontAlgn="t" latinLnBrk="0" hangingPunct="1"/>
                      <a:r>
                        <a:rPr lang="en-US" sz="1400" u="none" strike="noStrike" kern="1200" dirty="0" smtClean="0">
                          <a:solidFill>
                            <a:schemeClr val="dk1"/>
                          </a:solidFill>
                          <a:effectLst/>
                          <a:latin typeface="Franklin Gothic Book" panose="020B0503020102020204" pitchFamily="34" charset="0"/>
                          <a:ea typeface="+mn-ea"/>
                          <a:cs typeface="+mn-cs"/>
                        </a:rPr>
                        <a:t>$139.66</a:t>
                      </a:r>
                      <a:endParaRPr lang="en-US" sz="1400" u="none" strike="noStrike" kern="1200" dirty="0">
                        <a:solidFill>
                          <a:schemeClr val="dk1"/>
                        </a:solidFill>
                        <a:effectLst/>
                        <a:latin typeface="Franklin Gothic Book" panose="020B0503020102020204" pitchFamily="34" charset="0"/>
                        <a:ea typeface="+mn-ea"/>
                        <a:cs typeface="+mn-cs"/>
                      </a:endParaRPr>
                    </a:p>
                  </a:txBody>
                  <a:tcPr marL="6801" marR="6801" marT="6801" marB="0"/>
                </a:tc>
              </a:tr>
              <a:tr h="208140">
                <a:tc>
                  <a:txBody>
                    <a:bodyPr/>
                    <a:lstStyle/>
                    <a:p>
                      <a:pPr algn="r" fontAlgn="t"/>
                      <a:r>
                        <a:rPr lang="en-US" sz="1400" b="1" u="none" strike="noStrike" dirty="0">
                          <a:solidFill>
                            <a:srgbClr val="25629F"/>
                          </a:solidFill>
                          <a:effectLst/>
                          <a:latin typeface="Franklin Gothic Book" panose="020B0503020102020204" pitchFamily="34" charset="0"/>
                        </a:rPr>
                        <a:t>Totals</a:t>
                      </a:r>
                      <a:endParaRPr lang="en-US" sz="1400" b="1"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smtClean="0">
                          <a:solidFill>
                            <a:srgbClr val="25629F"/>
                          </a:solidFill>
                          <a:effectLst/>
                          <a:latin typeface="Franklin Gothic Book" panose="020B0503020102020204" pitchFamily="34" charset="0"/>
                        </a:rPr>
                        <a:t>2822</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smtClean="0">
                          <a:solidFill>
                            <a:srgbClr val="25629F"/>
                          </a:solidFill>
                          <a:effectLst/>
                          <a:latin typeface="Franklin Gothic Book" panose="020B0503020102020204" pitchFamily="34" charset="0"/>
                        </a:rPr>
                        <a:t>$3,426.51 </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600" b="1" u="none" strike="noStrike" dirty="0" smtClean="0">
                          <a:solidFill>
                            <a:srgbClr val="925700"/>
                          </a:solidFill>
                          <a:effectLst/>
                          <a:latin typeface="Franklin Gothic Book" panose="020B0503020102020204" pitchFamily="34" charset="0"/>
                        </a:rPr>
                        <a:t>3,271</a:t>
                      </a:r>
                      <a:endParaRPr lang="en-US" sz="1600" b="1" i="0" u="none" strike="noStrike" dirty="0">
                        <a:solidFill>
                          <a:srgbClr val="925700"/>
                        </a:solidFill>
                        <a:effectLst/>
                        <a:latin typeface="Franklin Gothic Book" panose="020B0503020102020204" pitchFamily="34" charset="0"/>
                      </a:endParaRPr>
                    </a:p>
                  </a:txBody>
                  <a:tcPr marL="6801" marR="6801" marT="6801" marB="0"/>
                </a:tc>
                <a:tc>
                  <a:txBody>
                    <a:bodyPr/>
                    <a:lstStyle/>
                    <a:p>
                      <a:pPr algn="r" fontAlgn="t"/>
                      <a:r>
                        <a:rPr lang="en-US" sz="1600" b="1" u="none" strike="noStrike" dirty="0" smtClean="0">
                          <a:solidFill>
                            <a:srgbClr val="925700"/>
                          </a:solidFill>
                          <a:effectLst/>
                          <a:latin typeface="Franklin Gothic Book" panose="020B0503020102020204" pitchFamily="34" charset="0"/>
                        </a:rPr>
                        <a:t>$965.40 </a:t>
                      </a:r>
                      <a:endParaRPr lang="en-US" sz="1600" b="1" i="0" u="none" strike="noStrike" dirty="0">
                        <a:solidFill>
                          <a:srgbClr val="925700"/>
                        </a:solidFill>
                        <a:effectLst/>
                        <a:latin typeface="Franklin Gothic Book" panose="020B0503020102020204" pitchFamily="34" charset="0"/>
                      </a:endParaRPr>
                    </a:p>
                  </a:txBody>
                  <a:tcPr marL="6801" marR="6801" marT="6801" marB="0"/>
                </a:tc>
                <a:tc>
                  <a:txBody>
                    <a:bodyPr/>
                    <a:lstStyle/>
                    <a:p>
                      <a:pPr algn="r" fontAlgn="t"/>
                      <a:r>
                        <a:rPr lang="en-US" sz="1400" b="0" i="0" u="none" strike="noStrike" dirty="0" smtClean="0">
                          <a:solidFill>
                            <a:srgbClr val="25629F"/>
                          </a:solidFill>
                          <a:effectLst/>
                          <a:latin typeface="Franklin Gothic Book" panose="020B0503020102020204" pitchFamily="34" charset="0"/>
                        </a:rPr>
                        <a:t>6093</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smtClean="0">
                          <a:solidFill>
                            <a:srgbClr val="25629F"/>
                          </a:solidFill>
                          <a:effectLst/>
                          <a:latin typeface="Franklin Gothic Book" panose="020B0503020102020204" pitchFamily="34" charset="0"/>
                        </a:rPr>
                        <a:t>$4,391.91</a:t>
                      </a:r>
                      <a:endParaRPr lang="en-US" sz="1400" b="0" i="0" u="none" strike="noStrike" dirty="0">
                        <a:solidFill>
                          <a:srgbClr val="25629F"/>
                        </a:solidFill>
                        <a:effectLst/>
                        <a:latin typeface="Franklin Gothic Book" panose="020B0503020102020204" pitchFamily="34" charset="0"/>
                      </a:endParaRPr>
                    </a:p>
                  </a:txBody>
                  <a:tcPr marL="6801" marR="6801" marT="6801" marB="0"/>
                </a:tc>
              </a:tr>
              <a:tr h="208140">
                <a:tc>
                  <a:txBody>
                    <a:bodyPr/>
                    <a:lstStyle/>
                    <a:p>
                      <a:pPr algn="r" fontAlgn="t"/>
                      <a:r>
                        <a:rPr lang="en-US" sz="1400" b="1" u="none" strike="noStrike" dirty="0">
                          <a:solidFill>
                            <a:srgbClr val="25629F"/>
                          </a:solidFill>
                          <a:effectLst/>
                          <a:latin typeface="Franklin Gothic Book" panose="020B0503020102020204" pitchFamily="34" charset="0"/>
                        </a:rPr>
                        <a:t>10-Yr. Avg.</a:t>
                      </a:r>
                      <a:endParaRPr lang="en-US" sz="1400" b="1"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smtClean="0">
                          <a:solidFill>
                            <a:srgbClr val="25629F"/>
                          </a:solidFill>
                          <a:effectLst/>
                          <a:latin typeface="Franklin Gothic Book" panose="020B0503020102020204" pitchFamily="34" charset="0"/>
                        </a:rPr>
                        <a:t>108</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a:solidFill>
                            <a:srgbClr val="25629F"/>
                          </a:solidFill>
                          <a:effectLst/>
                          <a:latin typeface="Franklin Gothic Book" panose="020B0503020102020204" pitchFamily="34" charset="0"/>
                        </a:rPr>
                        <a:t>$</a:t>
                      </a:r>
                      <a:r>
                        <a:rPr lang="en-US" sz="1400" u="none" strike="noStrike" dirty="0" smtClean="0">
                          <a:solidFill>
                            <a:srgbClr val="25629F"/>
                          </a:solidFill>
                          <a:effectLst/>
                          <a:latin typeface="Franklin Gothic Book" panose="020B0503020102020204" pitchFamily="34" charset="0"/>
                        </a:rPr>
                        <a:t>169.35 </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600" b="1" i="0" u="none" strike="noStrike" dirty="0" smtClean="0">
                          <a:solidFill>
                            <a:srgbClr val="925700"/>
                          </a:solidFill>
                          <a:effectLst/>
                          <a:latin typeface="Franklin Gothic Book" panose="020B0503020102020204" pitchFamily="34" charset="0"/>
                        </a:rPr>
                        <a:t>129</a:t>
                      </a:r>
                      <a:endParaRPr lang="en-US" sz="1600" b="1" i="0" u="none" strike="noStrike" dirty="0">
                        <a:solidFill>
                          <a:srgbClr val="925700"/>
                        </a:solidFill>
                        <a:effectLst/>
                        <a:latin typeface="Franklin Gothic Book" panose="020B0503020102020204" pitchFamily="34" charset="0"/>
                      </a:endParaRPr>
                    </a:p>
                  </a:txBody>
                  <a:tcPr marL="6801" marR="6801" marT="6801" marB="0"/>
                </a:tc>
                <a:tc>
                  <a:txBody>
                    <a:bodyPr/>
                    <a:lstStyle/>
                    <a:p>
                      <a:pPr algn="r" fontAlgn="t"/>
                      <a:r>
                        <a:rPr lang="en-US" sz="1600" b="1" u="none" strike="noStrike" dirty="0">
                          <a:solidFill>
                            <a:srgbClr val="925700"/>
                          </a:solidFill>
                          <a:effectLst/>
                          <a:latin typeface="Franklin Gothic Book" panose="020B0503020102020204" pitchFamily="34" charset="0"/>
                        </a:rPr>
                        <a:t>$</a:t>
                      </a:r>
                      <a:r>
                        <a:rPr lang="en-US" sz="1600" b="1" u="none" strike="noStrike" dirty="0" smtClean="0">
                          <a:solidFill>
                            <a:srgbClr val="925700"/>
                          </a:solidFill>
                          <a:effectLst/>
                          <a:latin typeface="Franklin Gothic Book" panose="020B0503020102020204" pitchFamily="34" charset="0"/>
                        </a:rPr>
                        <a:t>47.60 </a:t>
                      </a:r>
                      <a:endParaRPr lang="en-US" sz="1600" b="1" i="0" u="none" strike="noStrike" dirty="0">
                        <a:solidFill>
                          <a:srgbClr val="925700"/>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smtClean="0">
                          <a:solidFill>
                            <a:srgbClr val="25629F"/>
                          </a:solidFill>
                          <a:effectLst/>
                          <a:latin typeface="Franklin Gothic Book" panose="020B0503020102020204" pitchFamily="34" charset="0"/>
                        </a:rPr>
                        <a:t>237</a:t>
                      </a:r>
                      <a:endParaRPr lang="en-US" sz="1400" b="0" i="0" u="none" strike="noStrike" dirty="0">
                        <a:solidFill>
                          <a:srgbClr val="25629F"/>
                        </a:solidFill>
                        <a:effectLst/>
                        <a:latin typeface="Franklin Gothic Book" panose="020B0503020102020204" pitchFamily="34" charset="0"/>
                      </a:endParaRPr>
                    </a:p>
                  </a:txBody>
                  <a:tcPr marL="6801" marR="6801" marT="6801" marB="0"/>
                </a:tc>
                <a:tc>
                  <a:txBody>
                    <a:bodyPr/>
                    <a:lstStyle/>
                    <a:p>
                      <a:pPr algn="r" fontAlgn="t"/>
                      <a:r>
                        <a:rPr lang="en-US" sz="1400" u="none" strike="noStrike" dirty="0">
                          <a:solidFill>
                            <a:srgbClr val="25629F"/>
                          </a:solidFill>
                          <a:effectLst/>
                          <a:latin typeface="Franklin Gothic Book" panose="020B0503020102020204" pitchFamily="34" charset="0"/>
                        </a:rPr>
                        <a:t>$</a:t>
                      </a:r>
                      <a:r>
                        <a:rPr lang="en-US" sz="1400" u="none" strike="noStrike" dirty="0" smtClean="0">
                          <a:solidFill>
                            <a:srgbClr val="25629F"/>
                          </a:solidFill>
                          <a:effectLst/>
                          <a:latin typeface="Franklin Gothic Book" panose="020B0503020102020204" pitchFamily="34" charset="0"/>
                        </a:rPr>
                        <a:t>216.95</a:t>
                      </a:r>
                      <a:endParaRPr lang="en-US" sz="1400" b="0" i="0" u="none" strike="noStrike" dirty="0">
                        <a:solidFill>
                          <a:srgbClr val="25629F"/>
                        </a:solidFill>
                        <a:effectLst/>
                        <a:latin typeface="Franklin Gothic Book" panose="020B0503020102020204" pitchFamily="34" charset="0"/>
                      </a:endParaRPr>
                    </a:p>
                  </a:txBody>
                  <a:tcPr marL="6801" marR="6801" marT="6801" marB="0"/>
                </a:tc>
              </a:tr>
            </a:tbl>
          </a:graphicData>
        </a:graphic>
      </p:graphicFrame>
      <p:grpSp>
        <p:nvGrpSpPr>
          <p:cNvPr id="6" name="Group 41"/>
          <p:cNvGrpSpPr/>
          <p:nvPr/>
        </p:nvGrpSpPr>
        <p:grpSpPr>
          <a:xfrm>
            <a:off x="228599" y="1295400"/>
            <a:ext cx="3249463" cy="445770"/>
            <a:chOff x="195265" y="907735"/>
            <a:chExt cx="3249463" cy="445770"/>
          </a:xfrm>
        </p:grpSpPr>
        <p:sp>
          <p:nvSpPr>
            <p:cNvPr id="7" name="Isosceles Triangle 6"/>
            <p:cNvSpPr/>
            <p:nvPr>
              <p:custDataLst>
                <p:tags r:id="rId1"/>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latin typeface="Franklin Gothic Book" pitchFamily="34" charset="0"/>
                <a:cs typeface="Arial" pitchFamily="34" charset="0"/>
              </a:endParaRPr>
            </a:p>
          </p:txBody>
        </p:sp>
        <p:sp>
          <p:nvSpPr>
            <p:cNvPr id="8" name="Pentagon 7"/>
            <p:cNvSpPr/>
            <p:nvPr>
              <p:custDataLst>
                <p:tags r:id="rId2"/>
              </p:custDataLst>
            </p:nvPr>
          </p:nvSpPr>
          <p:spPr>
            <a:xfrm>
              <a:off x="195265" y="907735"/>
              <a:ext cx="3249463"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latin typeface="Franklin Gothic Book" pitchFamily="34" charset="0"/>
                  <a:cs typeface="Arial" pitchFamily="34" charset="0"/>
                </a:rPr>
                <a:t>Highway Bridge Program: History</a:t>
              </a:r>
            </a:p>
          </p:txBody>
        </p:sp>
      </p:grpSp>
    </p:spTree>
    <p:extLst>
      <p:ext uri="{BB962C8B-B14F-4D97-AF65-F5344CB8AC3E}">
        <p14:creationId xmlns:p14="http://schemas.microsoft.com/office/powerpoint/2010/main" val="2060710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Other States</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33</a:t>
            </a:fld>
            <a:endParaRPr lang="en-US" dirty="0"/>
          </a:p>
        </p:txBody>
      </p:sp>
      <p:sp>
        <p:nvSpPr>
          <p:cNvPr id="23" name="Rectangle 22"/>
          <p:cNvSpPr/>
          <p:nvPr>
            <p:custDataLst>
              <p:tags r:id="rId1"/>
            </p:custDataLst>
          </p:nvPr>
        </p:nvSpPr>
        <p:spPr bwMode="auto">
          <a:xfrm>
            <a:off x="457201" y="1264023"/>
            <a:ext cx="2666999" cy="4222377"/>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a:spcAft>
                <a:spcPts val="600"/>
              </a:spcAft>
            </a:pPr>
            <a:r>
              <a:rPr lang="en-US" dirty="0" smtClean="0">
                <a:solidFill>
                  <a:schemeClr val="tx1"/>
                </a:solidFill>
                <a:latin typeface="Franklin Gothic Book" pitchFamily="34" charset="0"/>
                <a:cs typeface="Arial" pitchFamily="34" charset="0"/>
              </a:rPr>
              <a:t>Texas has the lowest percent of traffic on the bridges  that are considered structurally deficient of any other state in the country</a:t>
            </a:r>
          </a:p>
          <a:p>
            <a:pPr>
              <a:spcAft>
                <a:spcPts val="600"/>
              </a:spcAft>
            </a:pPr>
            <a:endParaRPr lang="en-US" sz="1200" b="1"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b="1" dirty="0">
              <a:solidFill>
                <a:schemeClr val="tx1"/>
              </a:solidFill>
              <a:latin typeface="Franklin Gothic Book" pitchFamily="34" charset="0"/>
              <a:cs typeface="Arial" pitchFamily="34" charset="0"/>
            </a:endParaRPr>
          </a:p>
          <a:p>
            <a:pPr marL="171450" indent="-171450">
              <a:spcAft>
                <a:spcPts val="600"/>
              </a:spcAft>
              <a:buFont typeface="Wingdings" panose="05000000000000000000" pitchFamily="2" charset="2"/>
              <a:buChar char="§"/>
            </a:pPr>
            <a:endParaRPr lang="en-US" sz="1200" dirty="0">
              <a:solidFill>
                <a:schemeClr val="tx1"/>
              </a:solidFill>
              <a:latin typeface="Franklin Gothic Book" pitchFamily="34" charset="0"/>
              <a:cs typeface="Arial" pitchFamily="34" charset="0"/>
            </a:endParaRPr>
          </a:p>
          <a:p>
            <a:pPr marL="171450" indent="-171450">
              <a:spcAft>
                <a:spcPts val="600"/>
              </a:spcAft>
              <a:buFont typeface="Wingdings" panose="05000000000000000000" pitchFamily="2" charset="2"/>
              <a:buChar char="§"/>
            </a:pPr>
            <a:endParaRPr lang="en-US" sz="1200" dirty="0" smtClean="0">
              <a:solidFill>
                <a:schemeClr val="tx1"/>
              </a:solidFill>
              <a:latin typeface="Franklin Gothic Book" pitchFamily="34" charset="0"/>
              <a:cs typeface="Arial" pitchFamily="34" charset="0"/>
            </a:endParaRPr>
          </a:p>
          <a:p>
            <a:pPr marL="171450" indent="-171450">
              <a:spcAft>
                <a:spcPts val="600"/>
              </a:spcAft>
              <a:buFont typeface="Wingdings" panose="05000000000000000000" pitchFamily="2" charset="2"/>
              <a:buChar char="§"/>
            </a:pPr>
            <a:endParaRPr lang="en-US" sz="1200" dirty="0">
              <a:solidFill>
                <a:schemeClr val="tx1"/>
              </a:solidFill>
              <a:latin typeface="Franklin Gothic Book" pitchFamily="34" charset="0"/>
              <a:cs typeface="Arial" pitchFamily="34" charset="0"/>
            </a:endParaRPr>
          </a:p>
          <a:p>
            <a:pPr marL="171450" indent="-171450">
              <a:spcAft>
                <a:spcPts val="600"/>
              </a:spcAft>
              <a:buFont typeface="Wingdings" panose="05000000000000000000" pitchFamily="2" charset="2"/>
              <a:buChar char="§"/>
            </a:pPr>
            <a:endParaRPr lang="en-US" sz="1200" dirty="0" smtClean="0">
              <a:solidFill>
                <a:schemeClr val="tx1"/>
              </a:solidFill>
              <a:latin typeface="Franklin Gothic Book" pitchFamily="34" charset="0"/>
              <a:cs typeface="Arial" pitchFamily="34" charset="0"/>
            </a:endParaRPr>
          </a:p>
          <a:p>
            <a:pPr>
              <a:spcAft>
                <a:spcPts val="600"/>
              </a:spcAft>
            </a:pPr>
            <a:r>
              <a:rPr lang="en-US" sz="1200" dirty="0" smtClean="0">
                <a:solidFill>
                  <a:schemeClr val="tx1"/>
                </a:solidFill>
                <a:latin typeface="Franklin Gothic Book" pitchFamily="34" charset="0"/>
                <a:cs typeface="Arial" pitchFamily="34" charset="0"/>
              </a:rPr>
              <a:t>Source: </a:t>
            </a:r>
            <a:r>
              <a:rPr lang="en-US" sz="1200" i="1" dirty="0" smtClean="0">
                <a:solidFill>
                  <a:schemeClr val="tx1"/>
                </a:solidFill>
                <a:latin typeface="Franklin Gothic Book" pitchFamily="34" charset="0"/>
                <a:cs typeface="Arial" pitchFamily="34" charset="0"/>
              </a:rPr>
              <a:t>Transportation for America, March 30, 2011</a:t>
            </a:r>
            <a:endParaRPr lang="en-US" sz="1200" dirty="0">
              <a:solidFill>
                <a:schemeClr val="tx1"/>
              </a:solidFill>
              <a:latin typeface="Franklin Gothic Book" pitchFamily="34" charset="0"/>
              <a:cs typeface="Arial" pitchFamily="34" charset="0"/>
            </a:endParaRPr>
          </a:p>
          <a:p>
            <a:pPr>
              <a:spcAft>
                <a:spcPts val="600"/>
              </a:spcAft>
            </a:pPr>
            <a:endParaRPr lang="en-US" sz="1200" b="1" dirty="0" smtClean="0">
              <a:solidFill>
                <a:schemeClr val="tx1"/>
              </a:solidFill>
              <a:latin typeface="Franklin Gothic Book" pitchFamily="34" charset="0"/>
              <a:cs typeface="Arial" pitchFamily="34" charset="0"/>
            </a:endParaRPr>
          </a:p>
          <a:p>
            <a:pPr>
              <a:spcAft>
                <a:spcPts val="600"/>
              </a:spcAft>
            </a:pPr>
            <a:endParaRPr lang="en-US" sz="1200" dirty="0" smtClean="0">
              <a:solidFill>
                <a:schemeClr val="tx1"/>
              </a:solidFill>
              <a:latin typeface="Franklin Gothic Book" pitchFamily="34" charset="0"/>
              <a:cs typeface="Arial" pitchFamily="34" charset="0"/>
            </a:endParaRPr>
          </a:p>
        </p:txBody>
      </p:sp>
      <p:sp>
        <p:nvSpPr>
          <p:cNvPr id="28" name="Rectangle 27"/>
          <p:cNvSpPr/>
          <p:nvPr>
            <p:custDataLst>
              <p:tags r:id="rId2"/>
            </p:custDataLst>
          </p:nvPr>
        </p:nvSpPr>
        <p:spPr bwMode="auto">
          <a:xfrm>
            <a:off x="3300413" y="1264023"/>
            <a:ext cx="2666999" cy="4222377"/>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a:spcAft>
                <a:spcPts val="600"/>
              </a:spcAft>
            </a:pPr>
            <a:r>
              <a:rPr lang="en-US" dirty="0">
                <a:solidFill>
                  <a:schemeClr val="tx1"/>
                </a:solidFill>
                <a:latin typeface="Franklin Gothic Book" pitchFamily="34" charset="0"/>
                <a:cs typeface="Arial" pitchFamily="34" charset="0"/>
              </a:rPr>
              <a:t>Texas has the lowest percentage of on-system SD bridges in the </a:t>
            </a:r>
            <a:r>
              <a:rPr lang="en-US" dirty="0" smtClean="0">
                <a:solidFill>
                  <a:schemeClr val="tx1"/>
                </a:solidFill>
                <a:latin typeface="Franklin Gothic Book" pitchFamily="34" charset="0"/>
                <a:cs typeface="Arial" pitchFamily="34" charset="0"/>
              </a:rPr>
              <a:t>country</a:t>
            </a:r>
          </a:p>
          <a:p>
            <a:pPr>
              <a:spcAft>
                <a:spcPts val="600"/>
              </a:spcAft>
            </a:pPr>
            <a:endParaRPr lang="en-US" dirty="0">
              <a:solidFill>
                <a:schemeClr val="tx1"/>
              </a:solidFill>
              <a:latin typeface="Franklin Gothic Book" pitchFamily="34" charset="0"/>
              <a:cs typeface="Arial" pitchFamily="34" charset="0"/>
            </a:endParaRPr>
          </a:p>
          <a:p>
            <a:pPr>
              <a:spcAft>
                <a:spcPts val="600"/>
              </a:spcAft>
            </a:pPr>
            <a:endParaRPr lang="en-US" dirty="0" smtClean="0">
              <a:solidFill>
                <a:schemeClr val="tx1"/>
              </a:solidFill>
              <a:latin typeface="Franklin Gothic Book" pitchFamily="34" charset="0"/>
              <a:cs typeface="Arial" pitchFamily="34" charset="0"/>
            </a:endParaRPr>
          </a:p>
          <a:p>
            <a:pPr>
              <a:spcAft>
                <a:spcPts val="600"/>
              </a:spcAft>
            </a:pPr>
            <a:endParaRPr lang="en-US" dirty="0">
              <a:solidFill>
                <a:schemeClr val="tx1"/>
              </a:solidFill>
              <a:latin typeface="Franklin Gothic Book" pitchFamily="34" charset="0"/>
              <a:cs typeface="Arial" pitchFamily="34" charset="0"/>
            </a:endParaRPr>
          </a:p>
          <a:p>
            <a:pPr>
              <a:spcAft>
                <a:spcPts val="600"/>
              </a:spcAft>
            </a:pPr>
            <a:endParaRPr lang="en-US" dirty="0" smtClean="0">
              <a:solidFill>
                <a:schemeClr val="tx1"/>
              </a:solidFill>
              <a:latin typeface="Franklin Gothic Book" pitchFamily="34" charset="0"/>
              <a:cs typeface="Arial" pitchFamily="34" charset="0"/>
            </a:endParaRPr>
          </a:p>
          <a:p>
            <a:pPr>
              <a:spcAft>
                <a:spcPts val="600"/>
              </a:spcAft>
            </a:pPr>
            <a:endParaRPr lang="en-US" dirty="0">
              <a:solidFill>
                <a:schemeClr val="tx1"/>
              </a:solidFill>
              <a:latin typeface="Franklin Gothic Book" pitchFamily="34" charset="0"/>
              <a:cs typeface="Arial" pitchFamily="34" charset="0"/>
            </a:endParaRPr>
          </a:p>
          <a:p>
            <a:pPr>
              <a:spcAft>
                <a:spcPts val="600"/>
              </a:spcAft>
            </a:pPr>
            <a:endParaRPr lang="en-US" dirty="0" smtClean="0">
              <a:solidFill>
                <a:schemeClr val="tx1"/>
              </a:solidFill>
              <a:latin typeface="Franklin Gothic Book" pitchFamily="34" charset="0"/>
              <a:cs typeface="Arial" pitchFamily="34" charset="0"/>
            </a:endParaRPr>
          </a:p>
          <a:p>
            <a:pPr>
              <a:spcAft>
                <a:spcPts val="600"/>
              </a:spcAft>
            </a:pPr>
            <a:endParaRPr lang="en-US" dirty="0">
              <a:solidFill>
                <a:schemeClr val="tx1"/>
              </a:solidFill>
              <a:latin typeface="Franklin Gothic Book" pitchFamily="34" charset="0"/>
              <a:cs typeface="Arial" pitchFamily="34" charset="0"/>
            </a:endParaRPr>
          </a:p>
          <a:p>
            <a:pPr>
              <a:spcAft>
                <a:spcPts val="600"/>
              </a:spcAft>
            </a:pPr>
            <a:endParaRPr lang="en-US" sz="1200" dirty="0" smtClean="0">
              <a:solidFill>
                <a:schemeClr val="tx1"/>
              </a:solidFill>
              <a:latin typeface="Franklin Gothic Book" pitchFamily="34" charset="0"/>
              <a:cs typeface="Arial" pitchFamily="34" charset="0"/>
            </a:endParaRPr>
          </a:p>
          <a:p>
            <a:pPr>
              <a:spcAft>
                <a:spcPts val="600"/>
              </a:spcAft>
            </a:pPr>
            <a:r>
              <a:rPr lang="en-US" sz="1200" dirty="0" smtClean="0">
                <a:solidFill>
                  <a:schemeClr val="tx1"/>
                </a:solidFill>
                <a:latin typeface="Franklin Gothic Book" pitchFamily="34" charset="0"/>
                <a:cs typeface="Arial" pitchFamily="34" charset="0"/>
              </a:rPr>
              <a:t>Source</a:t>
            </a:r>
            <a:r>
              <a:rPr lang="en-US" sz="1200" dirty="0">
                <a:solidFill>
                  <a:schemeClr val="tx1"/>
                </a:solidFill>
                <a:latin typeface="Franklin Gothic Book" pitchFamily="34" charset="0"/>
                <a:cs typeface="Arial" pitchFamily="34" charset="0"/>
              </a:rPr>
              <a:t>: </a:t>
            </a:r>
            <a:r>
              <a:rPr lang="en-US" sz="1200" i="1" dirty="0" smtClean="0">
                <a:solidFill>
                  <a:schemeClr val="tx1"/>
                </a:solidFill>
                <a:latin typeface="Franklin Gothic Book" pitchFamily="34" charset="0"/>
                <a:cs typeface="Arial" pitchFamily="34" charset="0"/>
              </a:rPr>
              <a:t>Better Road Magazine, 2011</a:t>
            </a:r>
            <a:endParaRPr lang="en-US" sz="1200" i="1" dirty="0">
              <a:solidFill>
                <a:schemeClr val="tx1"/>
              </a:solidFill>
              <a:latin typeface="Franklin Gothic Book" pitchFamily="34" charset="0"/>
              <a:cs typeface="Arial" pitchFamily="34" charset="0"/>
            </a:endParaRPr>
          </a:p>
          <a:p>
            <a:pPr marL="285750" indent="-285750">
              <a:spcAft>
                <a:spcPts val="600"/>
              </a:spcAft>
              <a:buFont typeface="Wingdings" panose="05000000000000000000" pitchFamily="2" charset="2"/>
              <a:buChar char="§"/>
            </a:pPr>
            <a:endParaRPr lang="en-US" dirty="0">
              <a:solidFill>
                <a:schemeClr val="tx1"/>
              </a:solidFill>
              <a:latin typeface="Franklin Gothic Book" pitchFamily="34" charset="0"/>
              <a:cs typeface="Arial" pitchFamily="34" charset="0"/>
            </a:endParaRPr>
          </a:p>
        </p:txBody>
      </p:sp>
      <p:sp>
        <p:nvSpPr>
          <p:cNvPr id="32" name="Rectangle 31"/>
          <p:cNvSpPr/>
          <p:nvPr>
            <p:custDataLst>
              <p:tags r:id="rId3"/>
            </p:custDataLst>
          </p:nvPr>
        </p:nvSpPr>
        <p:spPr bwMode="auto">
          <a:xfrm>
            <a:off x="6143625" y="1264023"/>
            <a:ext cx="2666999" cy="4222377"/>
          </a:xfrm>
          <a:prstGeom prst="rect">
            <a:avLst/>
          </a:prstGeom>
          <a:no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a:spcAft>
                <a:spcPts val="600"/>
              </a:spcAft>
            </a:pPr>
            <a:r>
              <a:rPr lang="en-US" dirty="0" smtClean="0">
                <a:solidFill>
                  <a:schemeClr val="tx1"/>
                </a:solidFill>
                <a:latin typeface="Franklin Gothic Book" pitchFamily="34" charset="0"/>
                <a:cs typeface="Arial" pitchFamily="34" charset="0"/>
              </a:rPr>
              <a:t>Only two states have a smaller percentage of on- and off-system SD bridges, combined, than Texas</a:t>
            </a:r>
            <a:endParaRPr lang="en-US" dirty="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smtClean="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smtClean="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smtClean="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smtClean="0">
              <a:solidFill>
                <a:schemeClr val="tx1"/>
              </a:solidFill>
              <a:latin typeface="Franklin Gothic Book" pitchFamily="34" charset="0"/>
              <a:cs typeface="Arial" pitchFamily="34" charset="0"/>
            </a:endParaRPr>
          </a:p>
          <a:p>
            <a:pPr>
              <a:spcAft>
                <a:spcPts val="600"/>
              </a:spcAft>
            </a:pPr>
            <a:endParaRPr lang="en-US" sz="1200" dirty="0">
              <a:solidFill>
                <a:schemeClr val="tx1"/>
              </a:solidFill>
              <a:latin typeface="Franklin Gothic Book" pitchFamily="34" charset="0"/>
              <a:cs typeface="Arial" pitchFamily="34" charset="0"/>
            </a:endParaRPr>
          </a:p>
          <a:p>
            <a:pPr>
              <a:spcAft>
                <a:spcPts val="600"/>
              </a:spcAft>
            </a:pPr>
            <a:endParaRPr lang="en-US" sz="1200" dirty="0" smtClean="0">
              <a:solidFill>
                <a:schemeClr val="tx1"/>
              </a:solidFill>
              <a:latin typeface="Franklin Gothic Book" pitchFamily="34" charset="0"/>
              <a:cs typeface="Arial" pitchFamily="34" charset="0"/>
            </a:endParaRPr>
          </a:p>
          <a:p>
            <a:pPr>
              <a:spcAft>
                <a:spcPts val="600"/>
              </a:spcAft>
            </a:pPr>
            <a:r>
              <a:rPr lang="en-US" sz="1200" dirty="0" smtClean="0">
                <a:solidFill>
                  <a:schemeClr val="tx1"/>
                </a:solidFill>
                <a:latin typeface="Franklin Gothic Book" pitchFamily="34" charset="0"/>
                <a:cs typeface="Arial" pitchFamily="34" charset="0"/>
              </a:rPr>
              <a:t>Source: </a:t>
            </a:r>
            <a:r>
              <a:rPr lang="en-US" sz="1200" i="1" dirty="0">
                <a:solidFill>
                  <a:schemeClr val="tx1"/>
                </a:solidFill>
                <a:latin typeface="Franklin Gothic Book" pitchFamily="34" charset="0"/>
                <a:cs typeface="Arial" pitchFamily="34" charset="0"/>
              </a:rPr>
              <a:t>Transportation for America, March 30, 2011</a:t>
            </a:r>
            <a:endParaRPr lang="en-US" sz="1200" dirty="0">
              <a:solidFill>
                <a:schemeClr val="tx1"/>
              </a:solidFill>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endParaRPr lang="en-US" sz="1200" dirty="0" smtClean="0">
              <a:solidFill>
                <a:schemeClr val="tx1"/>
              </a:solidFill>
              <a:latin typeface="Franklin Gothic Book" pitchFamily="34" charset="0"/>
              <a:cs typeface="Arial" pitchFamily="34" charset="0"/>
            </a:endParaRPr>
          </a:p>
        </p:txBody>
      </p:sp>
      <p:grpSp>
        <p:nvGrpSpPr>
          <p:cNvPr id="33" name="Group 32"/>
          <p:cNvGrpSpPr/>
          <p:nvPr/>
        </p:nvGrpSpPr>
        <p:grpSpPr>
          <a:xfrm>
            <a:off x="333375" y="1060705"/>
            <a:ext cx="2257425" cy="491487"/>
            <a:chOff x="195266" y="862018"/>
            <a:chExt cx="2257425" cy="491487"/>
          </a:xfrm>
        </p:grpSpPr>
        <p:sp>
          <p:nvSpPr>
            <p:cNvPr id="34" name="Isosceles Triangle 33"/>
            <p:cNvSpPr/>
            <p:nvPr>
              <p:custDataLst>
                <p:tags r:id="rId8"/>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5" name="Pentagon 34"/>
            <p:cNvSpPr/>
            <p:nvPr>
              <p:custDataLst>
                <p:tags r:id="rId9"/>
              </p:custDataLst>
            </p:nvPr>
          </p:nvSpPr>
          <p:spPr>
            <a:xfrm>
              <a:off x="195266" y="862018"/>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Average Daily Traffic on SD Bridges</a:t>
              </a:r>
            </a:p>
          </p:txBody>
        </p:sp>
      </p:grpSp>
      <p:grpSp>
        <p:nvGrpSpPr>
          <p:cNvPr id="36" name="Group 35"/>
          <p:cNvGrpSpPr/>
          <p:nvPr/>
        </p:nvGrpSpPr>
        <p:grpSpPr>
          <a:xfrm>
            <a:off x="3169862" y="1060705"/>
            <a:ext cx="2257425" cy="491487"/>
            <a:chOff x="195266" y="862018"/>
            <a:chExt cx="2257425" cy="491487"/>
          </a:xfrm>
        </p:grpSpPr>
        <p:sp>
          <p:nvSpPr>
            <p:cNvPr id="37" name="Isosceles Triangle 36"/>
            <p:cNvSpPr/>
            <p:nvPr>
              <p:custDataLst>
                <p:tags r:id="rId6"/>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38" name="Pentagon 37"/>
            <p:cNvSpPr/>
            <p:nvPr>
              <p:custDataLst>
                <p:tags r:id="rId7"/>
              </p:custDataLst>
            </p:nvPr>
          </p:nvSpPr>
          <p:spPr>
            <a:xfrm>
              <a:off x="195266" y="862018"/>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On-System SD Bridges</a:t>
              </a:r>
            </a:p>
          </p:txBody>
        </p:sp>
      </p:grpSp>
      <p:grpSp>
        <p:nvGrpSpPr>
          <p:cNvPr id="39" name="Group 38"/>
          <p:cNvGrpSpPr/>
          <p:nvPr/>
        </p:nvGrpSpPr>
        <p:grpSpPr>
          <a:xfrm>
            <a:off x="6016998" y="1060705"/>
            <a:ext cx="2257425" cy="491487"/>
            <a:chOff x="195266" y="862018"/>
            <a:chExt cx="2257425" cy="491487"/>
          </a:xfrm>
        </p:grpSpPr>
        <p:sp>
          <p:nvSpPr>
            <p:cNvPr id="40" name="Isosceles Triangle 39"/>
            <p:cNvSpPr/>
            <p:nvPr>
              <p:custDataLst>
                <p:tags r:id="rId4"/>
              </p:custDataLst>
            </p:nvPr>
          </p:nvSpPr>
          <p:spPr>
            <a:xfrm rot="10800000">
              <a:off x="195266" y="1262065"/>
              <a:ext cx="137160" cy="91440"/>
            </a:xfrm>
            <a:prstGeom prst="triangle">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Franklin Gothic Book" pitchFamily="34" charset="0"/>
                <a:cs typeface="Arial" pitchFamily="34" charset="0"/>
              </a:endParaRPr>
            </a:p>
          </p:txBody>
        </p:sp>
        <p:sp>
          <p:nvSpPr>
            <p:cNvPr id="41" name="Pentagon 40"/>
            <p:cNvSpPr/>
            <p:nvPr>
              <p:custDataLst>
                <p:tags r:id="rId5"/>
              </p:custDataLst>
            </p:nvPr>
          </p:nvSpPr>
          <p:spPr>
            <a:xfrm>
              <a:off x="195266" y="862018"/>
              <a:ext cx="2257425" cy="400050"/>
            </a:xfrm>
            <a:prstGeom prst="homePlate">
              <a:avLst>
                <a:gd name="adj" fmla="val 33333"/>
              </a:avLst>
            </a:prstGeom>
            <a:gradFill flip="none" rotWithShape="1">
              <a:gsLst>
                <a:gs pos="0">
                  <a:schemeClr val="accent1">
                    <a:lumMod val="90000"/>
                    <a:lumOff val="10000"/>
                  </a:schemeClr>
                </a:gs>
                <a:gs pos="50000">
                  <a:schemeClr val="accent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Franklin Gothic Book" pitchFamily="34" charset="0"/>
                  <a:cs typeface="Arial" pitchFamily="34" charset="0"/>
                </a:rPr>
                <a:t>On- and Off-system SD Bridges</a:t>
              </a:r>
            </a:p>
          </p:txBody>
        </p:sp>
      </p:grpSp>
    </p:spTree>
    <p:extLst>
      <p:ext uri="{BB962C8B-B14F-4D97-AF65-F5344CB8AC3E}">
        <p14:creationId xmlns:p14="http://schemas.microsoft.com/office/powerpoint/2010/main" val="2718747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Off-System Bridges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34</a:t>
            </a:fld>
            <a:endParaRPr lang="en-US" dirty="0"/>
          </a:p>
        </p:txBody>
      </p:sp>
      <p:sp>
        <p:nvSpPr>
          <p:cNvPr id="6" name="Content Placeholder 5"/>
          <p:cNvSpPr>
            <a:spLocks noGrp="1"/>
          </p:cNvSpPr>
          <p:nvPr>
            <p:ph idx="1"/>
          </p:nvPr>
        </p:nvSpPr>
        <p:spPr/>
        <p:txBody>
          <a:bodyPr/>
          <a:lstStyle/>
          <a:p>
            <a:r>
              <a:rPr lang="en-US" dirty="0" smtClean="0"/>
              <a:t>On or Eligible for National Register of Historic Places</a:t>
            </a:r>
          </a:p>
          <a:p>
            <a:r>
              <a:rPr lang="en-US" dirty="0" smtClean="0"/>
              <a:t>Environmental clearance</a:t>
            </a:r>
          </a:p>
          <a:p>
            <a:r>
              <a:rPr lang="en-US" dirty="0"/>
              <a:t>Trusses can be </a:t>
            </a:r>
            <a:r>
              <a:rPr lang="en-US" dirty="0" smtClean="0"/>
              <a:t>picked up and moved </a:t>
            </a:r>
            <a:r>
              <a:rPr lang="en-US" dirty="0"/>
              <a:t>to </a:t>
            </a:r>
            <a:r>
              <a:rPr lang="en-US" dirty="0" smtClean="0"/>
              <a:t>a pedestrian location</a:t>
            </a:r>
            <a:endParaRPr lang="en-US" dirty="0"/>
          </a:p>
          <a:p>
            <a:r>
              <a:rPr lang="en-US" dirty="0" smtClean="0"/>
              <a:t>Bridges </a:t>
            </a:r>
            <a:r>
              <a:rPr lang="en-US" dirty="0"/>
              <a:t>replaced with federal funds that are identified as historically significant may be </a:t>
            </a:r>
            <a:r>
              <a:rPr lang="en-US" dirty="0" smtClean="0"/>
              <a:t>preserved for </a:t>
            </a:r>
            <a:r>
              <a:rPr lang="en-US" dirty="0"/>
              <a:t>adaptive reuse with federal fund participation up to the </a:t>
            </a:r>
            <a:r>
              <a:rPr lang="en-US" i="1" u="sng" dirty="0"/>
              <a:t>estimated demolition cost</a:t>
            </a:r>
            <a:r>
              <a:rPr lang="en-US" dirty="0" smtClean="0"/>
              <a:t>.</a:t>
            </a:r>
          </a:p>
          <a:p>
            <a:r>
              <a:rPr lang="en-US" dirty="0" smtClean="0"/>
              <a:t>Historic structures have lower minimum criteria to stay in vehicular use</a:t>
            </a:r>
          </a:p>
        </p:txBody>
      </p:sp>
      <p:pic>
        <p:nvPicPr>
          <p:cNvPr id="151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038600"/>
            <a:ext cx="5630429" cy="208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303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a Historic Bridge?</a:t>
            </a:r>
            <a:endParaRPr lang="en-US" dirty="0"/>
          </a:p>
        </p:txBody>
      </p:sp>
      <p:pic>
        <p:nvPicPr>
          <p:cNvPr id="152581" name="Picture 5" descr="Image result for sh 16 possum kingdom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54" y="685800"/>
            <a:ext cx="590550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152578" name="Picture 2" descr="C:\Users\rdobras\Pictures\Historic Bridges\Early 1920s Box Culv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388" y="3657600"/>
            <a:ext cx="463923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52579" name="Picture 3" descr="C:\Users\rdobras\Pictures\CR 235 at Fall Creek, Hamilton County\IMG_58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5800"/>
            <a:ext cx="47752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Image result for regency brid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37009"/>
            <a:ext cx="4686300" cy="263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581"/>
                                        </p:tgtEl>
                                        <p:attrNameLst>
                                          <p:attrName>style.visibility</p:attrName>
                                        </p:attrNameLst>
                                      </p:cBhvr>
                                      <p:to>
                                        <p:strVal val="visible"/>
                                      </p:to>
                                    </p:set>
                                    <p:anim calcmode="lin" valueType="num">
                                      <p:cBhvr additive="base">
                                        <p:cTn id="7" dur="500" fill="hold"/>
                                        <p:tgtEl>
                                          <p:spTgt spid="152581"/>
                                        </p:tgtEl>
                                        <p:attrNameLst>
                                          <p:attrName>ppt_x</p:attrName>
                                        </p:attrNameLst>
                                      </p:cBhvr>
                                      <p:tavLst>
                                        <p:tav tm="0">
                                          <p:val>
                                            <p:strVal val="#ppt_x"/>
                                          </p:val>
                                        </p:tav>
                                        <p:tav tm="100000">
                                          <p:val>
                                            <p:strVal val="#ppt_x"/>
                                          </p:val>
                                        </p:tav>
                                      </p:tavLst>
                                    </p:anim>
                                    <p:anim calcmode="lin" valueType="num">
                                      <p:cBhvr additive="base">
                                        <p:cTn id="8" dur="500" fill="hold"/>
                                        <p:tgtEl>
                                          <p:spTgt spid="1525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579"/>
                                        </p:tgtEl>
                                        <p:attrNameLst>
                                          <p:attrName>style.visibility</p:attrName>
                                        </p:attrNameLst>
                                      </p:cBhvr>
                                      <p:to>
                                        <p:strVal val="visible"/>
                                      </p:to>
                                    </p:set>
                                    <p:anim calcmode="lin" valueType="num">
                                      <p:cBhvr additive="base">
                                        <p:cTn id="13" dur="500" fill="hold"/>
                                        <p:tgtEl>
                                          <p:spTgt spid="152579"/>
                                        </p:tgtEl>
                                        <p:attrNameLst>
                                          <p:attrName>ppt_x</p:attrName>
                                        </p:attrNameLst>
                                      </p:cBhvr>
                                      <p:tavLst>
                                        <p:tav tm="0">
                                          <p:val>
                                            <p:strVal val="#ppt_x"/>
                                          </p:val>
                                        </p:tav>
                                        <p:tav tm="100000">
                                          <p:val>
                                            <p:strVal val="#ppt_x"/>
                                          </p:val>
                                        </p:tav>
                                      </p:tavLst>
                                    </p:anim>
                                    <p:anim calcmode="lin" valueType="num">
                                      <p:cBhvr additive="base">
                                        <p:cTn id="14" dur="500" fill="hold"/>
                                        <p:tgtEl>
                                          <p:spTgt spid="1525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578"/>
                                        </p:tgtEl>
                                        <p:attrNameLst>
                                          <p:attrName>style.visibility</p:attrName>
                                        </p:attrNameLst>
                                      </p:cBhvr>
                                      <p:to>
                                        <p:strVal val="visible"/>
                                      </p:to>
                                    </p:set>
                                    <p:anim calcmode="lin" valueType="num">
                                      <p:cBhvr additive="base">
                                        <p:cTn id="19" dur="500" fill="hold"/>
                                        <p:tgtEl>
                                          <p:spTgt spid="152578"/>
                                        </p:tgtEl>
                                        <p:attrNameLst>
                                          <p:attrName>ppt_x</p:attrName>
                                        </p:attrNameLst>
                                      </p:cBhvr>
                                      <p:tavLst>
                                        <p:tav tm="0">
                                          <p:val>
                                            <p:strVal val="#ppt_x"/>
                                          </p:val>
                                        </p:tav>
                                        <p:tav tm="100000">
                                          <p:val>
                                            <p:strVal val="#ppt_x"/>
                                          </p:val>
                                        </p:tav>
                                      </p:tavLst>
                                    </p:anim>
                                    <p:anim calcmode="lin" valueType="num">
                                      <p:cBhvr additive="base">
                                        <p:cTn id="20" dur="500" fill="hold"/>
                                        <p:tgtEl>
                                          <p:spTgt spid="1525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2583"/>
                                        </p:tgtEl>
                                        <p:attrNameLst>
                                          <p:attrName>style.visibility</p:attrName>
                                        </p:attrNameLst>
                                      </p:cBhvr>
                                      <p:to>
                                        <p:strVal val="visible"/>
                                      </p:to>
                                    </p:set>
                                    <p:anim calcmode="lin" valueType="num">
                                      <p:cBhvr additive="base">
                                        <p:cTn id="25" dur="500" fill="hold"/>
                                        <p:tgtEl>
                                          <p:spTgt spid="152583"/>
                                        </p:tgtEl>
                                        <p:attrNameLst>
                                          <p:attrName>ppt_x</p:attrName>
                                        </p:attrNameLst>
                                      </p:cBhvr>
                                      <p:tavLst>
                                        <p:tav tm="0">
                                          <p:val>
                                            <p:strVal val="#ppt_x"/>
                                          </p:val>
                                        </p:tav>
                                        <p:tav tm="100000">
                                          <p:val>
                                            <p:strVal val="#ppt_x"/>
                                          </p:val>
                                        </p:tav>
                                      </p:tavLst>
                                    </p:anim>
                                    <p:anim calcmode="lin" valueType="num">
                                      <p:cBhvr additive="base">
                                        <p:cTn id="26" dur="500" fill="hold"/>
                                        <p:tgtEl>
                                          <p:spTgt spid="152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Historic Bridge?</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36</a:t>
            </a:fld>
            <a:endParaRPr lang="en-US" dirty="0"/>
          </a:p>
        </p:txBody>
      </p:sp>
      <p:pic>
        <p:nvPicPr>
          <p:cNvPr id="153602" name="Picture 2" descr="http://www.thc.texas.gov/public/upload/images/photo-gallery/BRIDGES-DevilsRiver%20%28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609600"/>
            <a:ext cx="724433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91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Owns Historic Bridges?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37</a:t>
            </a:fld>
            <a:endParaRPr lang="en-US" dirty="0"/>
          </a:p>
        </p:txBody>
      </p:sp>
      <p:pic>
        <p:nvPicPr>
          <p:cNvPr id="154626" name="Picture 2" descr="U:\Bridges\Off-System Truss Management Plan\000 Photographs\Piano Bridge Branding 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609600"/>
            <a:ext cx="8496300"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60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Owns Historic Bridges?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38</a:t>
            </a:fld>
            <a:endParaRPr lang="en-US" dirty="0"/>
          </a:p>
        </p:txBody>
      </p:sp>
      <p:pic>
        <p:nvPicPr>
          <p:cNvPr id="155650" name="Picture 2" descr="C:\Users\rdobras\Pictures\Historic Bridges\Belton Concrete Bri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85800"/>
            <a:ext cx="74168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87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Owns Historic Bridges?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39</a:t>
            </a:fld>
            <a:endParaRPr lang="en-US" dirty="0"/>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76170" y="-1174233"/>
            <a:ext cx="5546465" cy="929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049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b="1" dirty="0" smtClean="0"/>
              <a:t>Highway </a:t>
            </a:r>
            <a:r>
              <a:rPr lang="en-US" b="1" dirty="0"/>
              <a:t>Bridge Program (</a:t>
            </a:r>
            <a:r>
              <a:rPr lang="en-US" b="1" dirty="0" smtClean="0"/>
              <a:t>HBP)</a:t>
            </a:r>
          </a:p>
          <a:p>
            <a:pPr marL="284162" lvl="1" indent="0">
              <a:buNone/>
              <a:tabLst>
                <a:tab pos="1255713" algn="l"/>
                <a:tab pos="1998663" algn="l"/>
              </a:tabLst>
            </a:pPr>
            <a:r>
              <a:rPr lang="en-US" sz="2200" dirty="0" smtClean="0">
                <a:solidFill>
                  <a:schemeClr val="accent5"/>
                </a:solidFill>
              </a:rPr>
              <a:t>What:	</a:t>
            </a:r>
            <a:r>
              <a:rPr lang="en-US" dirty="0" smtClean="0"/>
              <a:t>TxDOT’s </a:t>
            </a:r>
            <a:r>
              <a:rPr lang="en-US" dirty="0"/>
              <a:t>program for using federal Surface Transportation Program </a:t>
            </a:r>
            <a:r>
              <a:rPr lang="en-US" dirty="0" smtClean="0"/>
              <a:t>	(</a:t>
            </a:r>
            <a:r>
              <a:rPr lang="en-US" dirty="0"/>
              <a:t>STP) funds for the rehabilitation/replacement of eligible bridges on </a:t>
            </a:r>
            <a:r>
              <a:rPr lang="en-US" dirty="0" smtClean="0"/>
              <a:t>	pubic roads</a:t>
            </a:r>
          </a:p>
          <a:p>
            <a:pPr marL="284162" lvl="1" indent="0">
              <a:buNone/>
              <a:tabLst>
                <a:tab pos="1255713" algn="l"/>
              </a:tabLst>
            </a:pPr>
            <a:r>
              <a:rPr lang="en-US" sz="2200" dirty="0" smtClean="0">
                <a:solidFill>
                  <a:schemeClr val="accent5"/>
                </a:solidFill>
              </a:rPr>
              <a:t>Where:	</a:t>
            </a:r>
            <a:r>
              <a:rPr lang="en-US" dirty="0" smtClean="0"/>
              <a:t>For publicly owned bridges </a:t>
            </a:r>
            <a:r>
              <a:rPr lang="en-US" b="1" dirty="0" smtClean="0"/>
              <a:t>statewide</a:t>
            </a:r>
          </a:p>
          <a:p>
            <a:pPr marL="284162" lvl="1" indent="0">
              <a:buNone/>
              <a:tabLst>
                <a:tab pos="1255713" algn="l"/>
              </a:tabLst>
            </a:pPr>
            <a:r>
              <a:rPr lang="en-US" sz="2200" dirty="0" smtClean="0">
                <a:solidFill>
                  <a:schemeClr val="accent5"/>
                </a:solidFill>
              </a:rPr>
              <a:t>When:</a:t>
            </a:r>
            <a:r>
              <a:rPr lang="en-US" sz="2200" dirty="0">
                <a:solidFill>
                  <a:schemeClr val="accent5"/>
                </a:solidFill>
              </a:rPr>
              <a:t>	</a:t>
            </a:r>
            <a:r>
              <a:rPr lang="en-US" dirty="0" smtClean="0"/>
              <a:t>Established in 1978 through federal legislation; and</a:t>
            </a:r>
          </a:p>
          <a:p>
            <a:pPr marL="284162" lvl="1" indent="0">
              <a:buNone/>
              <a:tabLst>
                <a:tab pos="1255713" algn="l"/>
              </a:tabLst>
            </a:pPr>
            <a:r>
              <a:rPr lang="en-US" dirty="0"/>
              <a:t>	</a:t>
            </a:r>
            <a:r>
              <a:rPr lang="en-US" dirty="0" smtClean="0"/>
              <a:t>Annual program calls for funding projects in 4 to 5 year 	development plans</a:t>
            </a:r>
            <a:endParaRPr lang="en-US" dirty="0"/>
          </a:p>
          <a:p>
            <a:pPr marL="284162" lvl="1" indent="0">
              <a:buNone/>
              <a:tabLst>
                <a:tab pos="1255713" algn="l"/>
              </a:tabLst>
            </a:pPr>
            <a:r>
              <a:rPr lang="en-US" sz="2200" dirty="0" smtClean="0">
                <a:solidFill>
                  <a:schemeClr val="accent5"/>
                </a:solidFill>
              </a:rPr>
              <a:t>Why:</a:t>
            </a:r>
            <a:r>
              <a:rPr lang="en-US" sz="2200" dirty="0">
                <a:solidFill>
                  <a:schemeClr val="accent5"/>
                </a:solidFill>
              </a:rPr>
              <a:t>	</a:t>
            </a:r>
            <a:r>
              <a:rPr lang="en-US" dirty="0" smtClean="0"/>
              <a:t>To increase the </a:t>
            </a:r>
            <a:r>
              <a:rPr lang="en-US" b="1" dirty="0" smtClean="0"/>
              <a:t>safety</a:t>
            </a:r>
            <a:r>
              <a:rPr lang="en-US" dirty="0" smtClean="0"/>
              <a:t> of bridges </a:t>
            </a:r>
          </a:p>
          <a:p>
            <a:pPr marL="284162" lvl="1" indent="0">
              <a:buNone/>
              <a:tabLst>
                <a:tab pos="1255713" algn="l"/>
              </a:tabLst>
            </a:pPr>
            <a:endParaRPr lang="en-US" dirty="0"/>
          </a:p>
          <a:p>
            <a:pPr marL="284162" lvl="1" indent="0">
              <a:buNone/>
              <a:tabLst>
                <a:tab pos="1255713" algn="l"/>
              </a:tabLst>
            </a:pPr>
            <a:endParaRPr lang="en-US" dirty="0"/>
          </a:p>
          <a:p>
            <a:pPr marL="284162" lvl="1" indent="0">
              <a:buNone/>
              <a:tabLst>
                <a:tab pos="1144588" algn="l"/>
                <a:tab pos="1998663" algn="l"/>
              </a:tabLst>
            </a:pPr>
            <a:endParaRPr lang="en-US" dirty="0"/>
          </a:p>
          <a:p>
            <a:pPr lvl="1">
              <a:tabLst>
                <a:tab pos="1144588" algn="l"/>
                <a:tab pos="1998663" algn="l"/>
              </a:tabLst>
            </a:pPr>
            <a:endParaRPr lang="en-US" sz="1200" dirty="0"/>
          </a:p>
          <a:p>
            <a:pPr marL="284162" lvl="1" indent="0">
              <a:buNone/>
              <a:tabLst>
                <a:tab pos="1144588" algn="l"/>
                <a:tab pos="1998663" algn="l"/>
              </a:tabLst>
            </a:pPr>
            <a:endParaRPr lang="en-US" dirty="0" smtClean="0"/>
          </a:p>
          <a:p>
            <a:pPr lvl="1">
              <a:tabLst>
                <a:tab pos="1998663" algn="l"/>
              </a:tabLst>
            </a:pPr>
            <a:endParaRPr lang="en-US" dirty="0"/>
          </a:p>
          <a:p>
            <a:pPr marL="230188" lvl="1">
              <a:buFont typeface="Wingdings" pitchFamily="2" charset="2"/>
              <a:buChar char="§"/>
            </a:pPr>
            <a:endParaRPr lang="en-US" sz="1800" dirty="0" smtClean="0"/>
          </a:p>
          <a:p>
            <a:pPr marL="230188" lvl="1">
              <a:buFont typeface="Wingdings" pitchFamily="2" charset="2"/>
              <a:buChar char="§"/>
            </a:pPr>
            <a:endParaRPr lang="en-US" dirty="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4</a:t>
            </a:fld>
            <a:endParaRPr lang="en-US" dirty="0"/>
          </a:p>
        </p:txBody>
      </p:sp>
    </p:spTree>
    <p:extLst>
      <p:ext uri="{BB962C8B-B14F-4D97-AF65-F5344CB8AC3E}">
        <p14:creationId xmlns:p14="http://schemas.microsoft.com/office/powerpoint/2010/main" val="286116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Know if a Bridge is Historic?</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40</a:t>
            </a:fld>
            <a:endParaRPr lang="en-US" dirty="0"/>
          </a:p>
        </p:txBody>
      </p:sp>
      <p:pic>
        <p:nvPicPr>
          <p:cNvPr id="157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67" t="18889" r="61400" b="9495"/>
          <a:stretch/>
        </p:blipFill>
        <p:spPr bwMode="auto">
          <a:xfrm>
            <a:off x="1066800" y="685798"/>
            <a:ext cx="7086600" cy="557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623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Bridge is Historic, Now What?</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41</a:t>
            </a:fld>
            <a:endParaRPr lang="en-US" dirty="0"/>
          </a:p>
        </p:txBody>
      </p:sp>
      <p:pic>
        <p:nvPicPr>
          <p:cNvPr id="156674" name="Picture 2" descr="C:\Users\JGRIFF3\Desktop\Main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08" y="685800"/>
            <a:ext cx="4165748" cy="5553366"/>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C:\Users\JGRIFF3\Desktop\Main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685800"/>
            <a:ext cx="4165748" cy="555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619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Bridge is Historic, Now What?</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42</a:t>
            </a:fld>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609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308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Uses for Old Bridges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43</a:t>
            </a:fld>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609600"/>
            <a:ext cx="761938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1587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4648199" cy="461665"/>
          </a:xfrm>
        </p:spPr>
        <p:txBody>
          <a:bodyPr numCol="3"/>
          <a:lstStyle/>
          <a:p>
            <a:r>
              <a:rPr lang="en-US" dirty="0" smtClean="0"/>
              <a:t>Historic Bridge Resources </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44</a:t>
            </a:fld>
            <a:endParaRPr lang="en-US" dirty="0"/>
          </a:p>
        </p:txBody>
      </p:sp>
      <p:pic>
        <p:nvPicPr>
          <p:cNvPr id="1576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9112" y="914400"/>
            <a:ext cx="8001000" cy="115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38400"/>
            <a:ext cx="3581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509837"/>
            <a:ext cx="4586288"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738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81010" y="1371600"/>
            <a:ext cx="8053390" cy="3086100"/>
          </a:xfrm>
        </p:spPr>
        <p:txBody>
          <a:bodyPr anchor="ctr"/>
          <a:lstStyle/>
          <a:p>
            <a:pPr algn="ctr"/>
            <a:r>
              <a:rPr lang="en-US" sz="5400" dirty="0" smtClean="0"/>
              <a:t>QUESTIONS?</a:t>
            </a:r>
            <a:endParaRPr lang="en-US" sz="5400" dirty="0"/>
          </a:p>
        </p:txBody>
      </p:sp>
      <p:sp>
        <p:nvSpPr>
          <p:cNvPr id="4" name="Slide Number Placeholder 3"/>
          <p:cNvSpPr>
            <a:spLocks noGrp="1"/>
          </p:cNvSpPr>
          <p:nvPr>
            <p:ph type="sldNum" sz="quarter" idx="4294967295"/>
          </p:nvPr>
        </p:nvSpPr>
        <p:spPr>
          <a:xfrm>
            <a:off x="8932863" y="6578600"/>
            <a:ext cx="211137" cy="187325"/>
          </a:xfrm>
        </p:spPr>
        <p:txBody>
          <a:bodyPr/>
          <a:lstStyle/>
          <a:p>
            <a:pPr lvl="1">
              <a:spcBef>
                <a:spcPts val="900"/>
              </a:spcBef>
            </a:pPr>
            <a:fld id="{126B356D-DBE9-445A-9C43-3D3F41468F04}" type="slidenum">
              <a:rPr lang="en-US" smtClean="0"/>
              <a:pPr lvl="1">
                <a:spcBef>
                  <a:spcPts val="900"/>
                </a:spcBef>
              </a:pPr>
              <a:t>45</a:t>
            </a:fld>
            <a:endParaRPr lang="en-US" dirty="0"/>
          </a:p>
        </p:txBody>
      </p:sp>
      <p:sp>
        <p:nvSpPr>
          <p:cNvPr id="2" name="Subtitle 1"/>
          <p:cNvSpPr>
            <a:spLocks noGrp="1"/>
          </p:cNvSpPr>
          <p:nvPr>
            <p:ph type="subTitle" idx="1"/>
          </p:nvPr>
        </p:nvSpPr>
        <p:spPr>
          <a:xfrm>
            <a:off x="481010" y="4648200"/>
            <a:ext cx="3862390" cy="1190626"/>
          </a:xfrm>
        </p:spPr>
        <p:txBody>
          <a:bodyPr/>
          <a:lstStyle/>
          <a:p>
            <a:r>
              <a:rPr lang="en-US" sz="1800" dirty="0" smtClean="0"/>
              <a:t>Jeff Tomkins, P.E.</a:t>
            </a:r>
          </a:p>
          <a:p>
            <a:r>
              <a:rPr lang="en-US" sz="1800" dirty="0" err="1"/>
              <a:t>TxDOT</a:t>
            </a:r>
            <a:r>
              <a:rPr lang="en-US" sz="1800" dirty="0"/>
              <a:t> Bridge </a:t>
            </a:r>
            <a:r>
              <a:rPr lang="en-US" sz="1800" dirty="0" smtClean="0"/>
              <a:t>Division</a:t>
            </a:r>
          </a:p>
          <a:p>
            <a:r>
              <a:rPr lang="en-US" sz="1800" dirty="0"/>
              <a:t>512-416-2225</a:t>
            </a:r>
          </a:p>
          <a:p>
            <a:r>
              <a:rPr lang="en-US" sz="1800" dirty="0" smtClean="0"/>
              <a:t>Jeff.Tomkins@txdot.gov</a:t>
            </a:r>
            <a:endParaRPr lang="en-US" sz="1800" dirty="0"/>
          </a:p>
          <a:p>
            <a:endParaRPr lang="en-US" sz="1800" dirty="0"/>
          </a:p>
        </p:txBody>
      </p:sp>
      <p:sp>
        <p:nvSpPr>
          <p:cNvPr id="6" name="Subtitle 1"/>
          <p:cNvSpPr txBox="1">
            <a:spLocks/>
          </p:cNvSpPr>
          <p:nvPr/>
        </p:nvSpPr>
        <p:spPr>
          <a:xfrm>
            <a:off x="4800600" y="4724400"/>
            <a:ext cx="3862390" cy="1190626"/>
          </a:xfrm>
          <a:prstGeom prst="rect">
            <a:avLst/>
          </a:prstGeom>
          <a:noFill/>
        </p:spPr>
        <p:txBody>
          <a:bodyPr vert="horz" wrap="square" lIns="0" tIns="0" rIns="0" bIns="0" rtlCol="0" anchor="t" anchorCtr="0">
            <a:noAutofit/>
          </a:bodyPr>
          <a:lstStyle>
            <a:lvl1pPr marL="0" indent="0" algn="l" defTabSz="914400" rtl="0" eaLnBrk="1" latinLnBrk="0" hangingPunct="1">
              <a:spcBef>
                <a:spcPct val="20000"/>
              </a:spcBef>
              <a:buClr>
                <a:srgbClr val="925700"/>
              </a:buClr>
              <a:buFont typeface="Wingdings" pitchFamily="2" charset="2"/>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Book" pitchFamily="34" charset="0"/>
                <a:ea typeface="+mn-ea"/>
                <a:cs typeface="Arial" pitchFamily="34" charset="0"/>
              </a:defRPr>
            </a:lvl1pPr>
            <a:lvl2pPr marL="4572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Clr>
                <a:srgbClr val="925700"/>
              </a:buClr>
              <a:buFont typeface="Arial" pitchFamily="34" charset="0"/>
              <a:buNone/>
              <a:defRPr sz="18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p>
        </p:txBody>
      </p:sp>
      <p:sp>
        <p:nvSpPr>
          <p:cNvPr id="7" name="Subtitle 1"/>
          <p:cNvSpPr txBox="1">
            <a:spLocks/>
          </p:cNvSpPr>
          <p:nvPr/>
        </p:nvSpPr>
        <p:spPr>
          <a:xfrm>
            <a:off x="3352800" y="4648200"/>
            <a:ext cx="5181600" cy="1190626"/>
          </a:xfrm>
          <a:prstGeom prst="rect">
            <a:avLst/>
          </a:prstGeom>
          <a:noFill/>
        </p:spPr>
        <p:txBody>
          <a:bodyPr vert="horz" wrap="square" lIns="0" tIns="0" rIns="0" bIns="0" rtlCol="0" anchor="t" anchorCtr="0">
            <a:noAutofit/>
          </a:bodyPr>
          <a:lstStyle>
            <a:lvl1pPr marL="0" indent="0" algn="l" defTabSz="914400" rtl="0" eaLnBrk="1" latinLnBrk="0" hangingPunct="1">
              <a:spcBef>
                <a:spcPct val="20000"/>
              </a:spcBef>
              <a:buClr>
                <a:srgbClr val="925700"/>
              </a:buClr>
              <a:buFont typeface="Wingdings" pitchFamily="2" charset="2"/>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Book" pitchFamily="34" charset="0"/>
                <a:ea typeface="+mn-ea"/>
                <a:cs typeface="Arial" pitchFamily="34" charset="0"/>
              </a:defRPr>
            </a:lvl1pPr>
            <a:lvl2pPr marL="4572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Clr>
                <a:srgbClr val="925700"/>
              </a:buClr>
              <a:buFont typeface="Arial" pitchFamily="34" charset="0"/>
              <a:buNone/>
              <a:defRPr sz="18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t>Rebekah Dobrasko </a:t>
            </a:r>
            <a:endParaRPr lang="en-US" sz="1800" dirty="0" smtClean="0"/>
          </a:p>
          <a:p>
            <a:r>
              <a:rPr lang="en-US" sz="1800" dirty="0" err="1" smtClean="0"/>
              <a:t>TxDOT</a:t>
            </a:r>
            <a:r>
              <a:rPr lang="en-US" sz="1800" dirty="0" smtClean="0"/>
              <a:t> Environmental Division – Historical Studies</a:t>
            </a:r>
          </a:p>
          <a:p>
            <a:r>
              <a:rPr lang="en-US" sz="1800" dirty="0"/>
              <a:t>(512) </a:t>
            </a:r>
            <a:r>
              <a:rPr lang="en-US" sz="1800" dirty="0" smtClean="0"/>
              <a:t>416-2570</a:t>
            </a:r>
          </a:p>
          <a:p>
            <a:r>
              <a:rPr lang="en-US" sz="1800" dirty="0"/>
              <a:t>Rebekah.Dobrasko@txdot.gov</a:t>
            </a:r>
          </a:p>
        </p:txBody>
      </p:sp>
    </p:spTree>
    <p:extLst>
      <p:ext uri="{BB962C8B-B14F-4D97-AF65-F5344CB8AC3E}">
        <p14:creationId xmlns:p14="http://schemas.microsoft.com/office/powerpoint/2010/main" val="17656336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46</a:t>
            </a:fld>
            <a:endParaRPr lang="en-US" dirty="0"/>
          </a:p>
        </p:txBody>
      </p:sp>
      <p:sp>
        <p:nvSpPr>
          <p:cNvPr id="3" name="Rectangle 2"/>
          <p:cNvSpPr/>
          <p:nvPr/>
        </p:nvSpPr>
        <p:spPr>
          <a:xfrm>
            <a:off x="533400" y="1295399"/>
            <a:ext cx="8153400" cy="3785652"/>
          </a:xfrm>
          <a:prstGeom prst="rect">
            <a:avLst/>
          </a:prstGeom>
        </p:spPr>
        <p:txBody>
          <a:bodyPr wrap="square">
            <a:spAutoFit/>
          </a:bodyPr>
          <a:lstStyle/>
          <a:p>
            <a:pPr algn="ctr"/>
            <a:r>
              <a:rPr lang="en-US" sz="1600" b="1" dirty="0"/>
              <a:t>Copyright 2018 • Texas Department of Transportation • All Rights Reserved</a:t>
            </a:r>
          </a:p>
          <a:p>
            <a:pPr algn="ctr"/>
            <a:endParaRPr lang="en-US" sz="1600" dirty="0" smtClean="0"/>
          </a:p>
          <a:p>
            <a:pPr algn="ctr"/>
            <a:r>
              <a:rPr lang="en-US" sz="1600" dirty="0" smtClean="0"/>
              <a:t>Entities </a:t>
            </a:r>
            <a:r>
              <a:rPr lang="en-US" sz="1600" dirty="0"/>
              <a:t>or individuals that copy and present state agency information must identify the </a:t>
            </a:r>
            <a:r>
              <a:rPr lang="en-US" sz="1600" dirty="0" smtClean="0"/>
              <a:t>source of </a:t>
            </a:r>
            <a:r>
              <a:rPr lang="en-US" sz="1600" dirty="0"/>
              <a:t>the </a:t>
            </a:r>
            <a:r>
              <a:rPr lang="en-US" sz="1600" dirty="0" smtClean="0"/>
              <a:t>content, including </a:t>
            </a:r>
            <a:r>
              <a:rPr lang="en-US" sz="1600" dirty="0"/>
              <a:t>the date the content was copied. Entities or individuals that copy </a:t>
            </a:r>
            <a:r>
              <a:rPr lang="en-US" sz="1600" dirty="0" smtClean="0"/>
              <a:t>and present </a:t>
            </a:r>
            <a:r>
              <a:rPr lang="en-US" sz="1600" dirty="0"/>
              <a:t>state agency </a:t>
            </a:r>
            <a:r>
              <a:rPr lang="en-US" sz="1600" dirty="0" smtClean="0"/>
              <a:t>information on </a:t>
            </a:r>
            <a:r>
              <a:rPr lang="en-US" sz="1600" dirty="0"/>
              <a:t>their websites must accompany that information with a statement that neither the entity or individual nor </a:t>
            </a:r>
            <a:r>
              <a:rPr lang="en-US" sz="1600" dirty="0" smtClean="0"/>
              <a:t>the information</a:t>
            </a:r>
            <a:r>
              <a:rPr lang="en-US" sz="1600" dirty="0"/>
              <a:t>, as it is presented on its website, is endorsed by the State of Texas or any state agency. To protect </a:t>
            </a:r>
            <a:r>
              <a:rPr lang="en-US" sz="1600" dirty="0" smtClean="0"/>
              <a:t>the intellectual </a:t>
            </a:r>
            <a:r>
              <a:rPr lang="en-US" sz="1600" dirty="0"/>
              <a:t>property of state agencies, copied information must reflect the copyright, trademark, </a:t>
            </a:r>
            <a:r>
              <a:rPr lang="en-US" sz="1600" dirty="0" smtClean="0"/>
              <a:t>service mark, or </a:t>
            </a:r>
            <a:r>
              <a:rPr lang="en-US" sz="1600" dirty="0"/>
              <a:t>other intellectual property rights of the state agency whose protected information is being used by the entity </a:t>
            </a:r>
            <a:r>
              <a:rPr lang="en-US" sz="1600" dirty="0" smtClean="0"/>
              <a:t>or individual</a:t>
            </a:r>
            <a:r>
              <a:rPr lang="en-US" sz="1600" dirty="0"/>
              <a:t>. Entities or individuals may not copy, reproduce, distribute, publish, or transmit, in any way this </a:t>
            </a:r>
            <a:r>
              <a:rPr lang="en-US" sz="1600" dirty="0" smtClean="0"/>
              <a:t>content for </a:t>
            </a:r>
            <a:r>
              <a:rPr lang="en-US" sz="1600" dirty="0"/>
              <a:t>commercial purposes. This presentation is distributed without profit and is being made available </a:t>
            </a:r>
            <a:r>
              <a:rPr lang="en-US" sz="1600" dirty="0" smtClean="0"/>
              <a:t>solely for </a:t>
            </a:r>
            <a:r>
              <a:rPr lang="en-US" sz="1600" dirty="0"/>
              <a:t>educational purposes. The use of any copyrighted material included in this presentation is intended </a:t>
            </a:r>
            <a:r>
              <a:rPr lang="en-US" sz="1600" dirty="0" smtClean="0"/>
              <a:t>to be </a:t>
            </a:r>
            <a:r>
              <a:rPr lang="en-US" sz="1600" dirty="0"/>
              <a:t>a “fair use” of such material as provided for in Title 17 U.S.C. Section 107 of the U.S. </a:t>
            </a:r>
            <a:r>
              <a:rPr lang="en-US" sz="1600" dirty="0" smtClean="0"/>
              <a:t>Copyright Law</a:t>
            </a:r>
            <a:r>
              <a:rPr lang="en-US" sz="1600" dirty="0"/>
              <a:t>.</a:t>
            </a:r>
          </a:p>
        </p:txBody>
      </p:sp>
      <p:sp>
        <p:nvSpPr>
          <p:cNvPr id="4"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a:t>Copyright Notice</a:t>
            </a:r>
          </a:p>
        </p:txBody>
      </p:sp>
    </p:spTree>
    <p:extLst>
      <p:ext uri="{BB962C8B-B14F-4D97-AF65-F5344CB8AC3E}">
        <p14:creationId xmlns:p14="http://schemas.microsoft.com/office/powerpoint/2010/main" val="2345194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a:xfrm>
            <a:off x="333375" y="990600"/>
            <a:ext cx="4162425" cy="5105400"/>
          </a:xfrm>
          <a:noFill/>
        </p:spPr>
        <p:txBody>
          <a:bodyPr>
            <a:noAutofit/>
          </a:bodyPr>
          <a:lstStyle/>
          <a:p>
            <a:pPr marL="0" indent="0" algn="ctr">
              <a:buNone/>
            </a:pPr>
            <a:r>
              <a:rPr lang="en-US" b="1" dirty="0" smtClean="0"/>
              <a:t>Overview</a:t>
            </a:r>
          </a:p>
          <a:p>
            <a:pPr marL="284162" lvl="1" indent="0" algn="ctr">
              <a:buNone/>
            </a:pPr>
            <a:r>
              <a:rPr lang="en-US" dirty="0" smtClean="0"/>
              <a:t>HBP is fiscally constrained to $230M per fiscal year</a:t>
            </a:r>
          </a:p>
          <a:p>
            <a:pPr marL="571500" lvl="2" indent="0" algn="ctr">
              <a:buNone/>
            </a:pPr>
            <a:r>
              <a:rPr lang="en-US" dirty="0" smtClean="0">
                <a:solidFill>
                  <a:schemeClr val="accent5"/>
                </a:solidFill>
              </a:rPr>
              <a:t>$60M – Off-system</a:t>
            </a:r>
          </a:p>
          <a:p>
            <a:pPr marL="284162" lvl="1" indent="0" algn="ctr">
              <a:buNone/>
            </a:pPr>
            <a:endParaRPr lang="en-US" dirty="0" smtClean="0"/>
          </a:p>
          <a:p>
            <a:pPr marL="284162" lvl="1" indent="0" algn="ctr">
              <a:buNone/>
            </a:pPr>
            <a:r>
              <a:rPr lang="en-US" dirty="0" smtClean="0"/>
              <a:t>Federal funds require a participation match of 20%</a:t>
            </a:r>
          </a:p>
          <a:p>
            <a:pPr marL="571500" lvl="2" indent="0">
              <a:buNone/>
              <a:tabLst>
                <a:tab pos="1828800" algn="l"/>
              </a:tabLst>
            </a:pPr>
            <a:r>
              <a:rPr lang="en-US" dirty="0" smtClean="0">
                <a:solidFill>
                  <a:schemeClr val="accent5"/>
                </a:solidFill>
              </a:rPr>
              <a:t>Off-system:	80% - Federal</a:t>
            </a:r>
          </a:p>
          <a:p>
            <a:pPr marL="571500" lvl="2" indent="0" algn="ctr">
              <a:buNone/>
            </a:pPr>
            <a:r>
              <a:rPr lang="en-US" dirty="0" smtClean="0">
                <a:solidFill>
                  <a:schemeClr val="accent5"/>
                </a:solidFill>
              </a:rPr>
              <a:t>10% - State</a:t>
            </a:r>
          </a:p>
          <a:p>
            <a:pPr marL="571500" lvl="2" indent="0" algn="ctr">
              <a:buNone/>
            </a:pPr>
            <a:r>
              <a:rPr lang="en-US" dirty="0" smtClean="0">
                <a:solidFill>
                  <a:schemeClr val="accent5"/>
                </a:solidFill>
              </a:rPr>
              <a:t>10% - Local</a:t>
            </a:r>
          </a:p>
          <a:p>
            <a:pPr marL="571500" lvl="2" indent="0" algn="ctr">
              <a:buNone/>
            </a:pPr>
            <a:r>
              <a:rPr lang="en-US" dirty="0" smtClean="0">
                <a:solidFill>
                  <a:schemeClr val="accent5"/>
                </a:solidFill>
              </a:rPr>
              <a:t>-or-</a:t>
            </a:r>
          </a:p>
          <a:p>
            <a:pPr marL="571500" lvl="2" indent="0">
              <a:buNone/>
              <a:tabLst>
                <a:tab pos="1828800" algn="l"/>
              </a:tabLst>
            </a:pPr>
            <a:r>
              <a:rPr lang="en-US" dirty="0" smtClean="0">
                <a:solidFill>
                  <a:schemeClr val="accent5"/>
                </a:solidFill>
              </a:rPr>
              <a:t>	80</a:t>
            </a:r>
            <a:r>
              <a:rPr lang="en-US" dirty="0">
                <a:solidFill>
                  <a:schemeClr val="accent5"/>
                </a:solidFill>
              </a:rPr>
              <a:t>% - Federal</a:t>
            </a:r>
          </a:p>
          <a:p>
            <a:pPr marL="571500" lvl="2" indent="0" algn="ctr">
              <a:buNone/>
            </a:pPr>
            <a:r>
              <a:rPr lang="en-US" dirty="0" smtClean="0">
                <a:solidFill>
                  <a:schemeClr val="accent5"/>
                </a:solidFill>
              </a:rPr>
              <a:t>   20</a:t>
            </a:r>
            <a:r>
              <a:rPr lang="en-US" dirty="0">
                <a:solidFill>
                  <a:schemeClr val="accent5"/>
                </a:solidFill>
              </a:rPr>
              <a:t>% - </a:t>
            </a:r>
            <a:r>
              <a:rPr lang="en-US" dirty="0" smtClean="0">
                <a:solidFill>
                  <a:schemeClr val="accent5"/>
                </a:solidFill>
              </a:rPr>
              <a:t>State</a:t>
            </a:r>
            <a:r>
              <a:rPr lang="en-US" dirty="0" smtClean="0">
                <a:solidFill>
                  <a:schemeClr val="accent5">
                    <a:lumMod val="50000"/>
                  </a:schemeClr>
                </a:solidFill>
              </a:rPr>
              <a:t>*</a:t>
            </a:r>
            <a:endParaRPr lang="en-US" dirty="0">
              <a:solidFill>
                <a:schemeClr val="accent5">
                  <a:lumMod val="50000"/>
                </a:schemeClr>
              </a:solidFill>
            </a:endParaRPr>
          </a:p>
          <a:p>
            <a:pPr marL="284162" lvl="1" indent="0" algn="ctr">
              <a:buNone/>
            </a:pPr>
            <a:endParaRPr lang="en-US" sz="1200" dirty="0" smtClean="0"/>
          </a:p>
          <a:p>
            <a:pPr marL="284162" lvl="1" indent="0">
              <a:buNone/>
            </a:pPr>
            <a:r>
              <a:rPr lang="en-US" sz="1400" dirty="0" smtClean="0">
                <a:solidFill>
                  <a:schemeClr val="accent5">
                    <a:lumMod val="50000"/>
                  </a:schemeClr>
                </a:solidFill>
              </a:rPr>
              <a:t>* </a:t>
            </a:r>
            <a:r>
              <a:rPr lang="en-US" sz="1400" b="1" dirty="0" smtClean="0">
                <a:solidFill>
                  <a:schemeClr val="accent5">
                    <a:lumMod val="50000"/>
                  </a:schemeClr>
                </a:solidFill>
              </a:rPr>
              <a:t>If approved in accordance with §15.55(d) of the Texas Administrative Code</a:t>
            </a:r>
            <a:endParaRPr lang="en-US" b="1" dirty="0" smtClean="0">
              <a:solidFill>
                <a:schemeClr val="accent5">
                  <a:lumMod val="50000"/>
                </a:schemeClr>
              </a:solidFill>
            </a:endParaRPr>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5</a:t>
            </a:fld>
            <a:endParaRPr lang="en-US" dirty="0"/>
          </a:p>
        </p:txBody>
      </p:sp>
      <p:graphicFrame>
        <p:nvGraphicFramePr>
          <p:cNvPr id="5" name="Chart 4"/>
          <p:cNvGraphicFramePr/>
          <p:nvPr>
            <p:extLst>
              <p:ext uri="{D42A27DB-BD31-4B8C-83A1-F6EECF244321}">
                <p14:modId xmlns:p14="http://schemas.microsoft.com/office/powerpoint/2010/main" val="2632667257"/>
              </p:ext>
            </p:extLst>
          </p:nvPr>
        </p:nvGraphicFramePr>
        <p:xfrm>
          <a:off x="4648200" y="914400"/>
          <a:ext cx="41910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7557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p:txBody>
          <a:bodyPr>
            <a:normAutofit/>
          </a:bodyPr>
          <a:lstStyle/>
          <a:p>
            <a:r>
              <a:rPr lang="en-US" b="1" dirty="0" smtClean="0"/>
              <a:t>Overview</a:t>
            </a:r>
            <a:endParaRPr lang="en-US" b="1" dirty="0"/>
          </a:p>
          <a:p>
            <a:pPr lvl="1"/>
            <a:r>
              <a:rPr lang="en-US" dirty="0" smtClean="0"/>
              <a:t>Fiscally constrained at $230M per fiscal year</a:t>
            </a:r>
          </a:p>
          <a:p>
            <a:pPr lvl="2"/>
            <a:r>
              <a:rPr lang="en-US" dirty="0" smtClean="0"/>
              <a:t>$60M – Off-system</a:t>
            </a:r>
          </a:p>
          <a:p>
            <a:pPr lvl="1"/>
            <a:r>
              <a:rPr lang="en-US" dirty="0" smtClean="0"/>
              <a:t>Federal funds require a 20% cost participation match</a:t>
            </a:r>
          </a:p>
          <a:p>
            <a:pPr lvl="2"/>
            <a:r>
              <a:rPr lang="en-US" dirty="0" smtClean="0"/>
              <a:t>Off-system projects (80% federal, 10% state, 10% local)</a:t>
            </a:r>
          </a:p>
          <a:p>
            <a:pPr marL="284162" lvl="1" indent="0">
              <a:buNone/>
            </a:pPr>
            <a:endParaRPr lang="en-US" dirty="0"/>
          </a:p>
          <a:p>
            <a:r>
              <a:rPr lang="en-US" b="1" dirty="0" smtClean="0"/>
              <a:t>Local funding participation alternatives</a:t>
            </a:r>
          </a:p>
          <a:p>
            <a:pPr lvl="1"/>
            <a:r>
              <a:rPr lang="en-US" dirty="0" smtClean="0"/>
              <a:t>Payment match</a:t>
            </a:r>
          </a:p>
          <a:p>
            <a:pPr lvl="2"/>
            <a:r>
              <a:rPr lang="en-US" dirty="0" smtClean="0"/>
              <a:t>Full 10%</a:t>
            </a:r>
          </a:p>
          <a:p>
            <a:pPr lvl="2"/>
            <a:r>
              <a:rPr lang="en-US" dirty="0" smtClean="0"/>
              <a:t>Economically </a:t>
            </a:r>
            <a:r>
              <a:rPr lang="en-US" dirty="0"/>
              <a:t>Disadvantage Counties program (EDC)</a:t>
            </a:r>
          </a:p>
          <a:p>
            <a:pPr lvl="2"/>
            <a:r>
              <a:rPr lang="en-US" dirty="0"/>
              <a:t>State Infrastructure Bank (SIB</a:t>
            </a:r>
            <a:r>
              <a:rPr lang="en-US" dirty="0" smtClean="0"/>
              <a:t>)</a:t>
            </a:r>
          </a:p>
          <a:p>
            <a:pPr lvl="1"/>
            <a:r>
              <a:rPr lang="en-US" dirty="0" smtClean="0"/>
              <a:t>Participation Waived Project / Equivalent Match Project program (PWP/EMP)</a:t>
            </a:r>
          </a:p>
          <a:p>
            <a:pPr lvl="1"/>
            <a:endParaRPr lang="en-US" sz="1200" dirty="0" smtClean="0"/>
          </a:p>
          <a:p>
            <a:pPr marL="284162" lvl="1" indent="0">
              <a:buNone/>
            </a:pPr>
            <a:endParaRPr lang="en-US" dirty="0" smtClean="0"/>
          </a:p>
          <a:p>
            <a:pPr lvl="1"/>
            <a:endParaRPr lang="en-US" dirty="0" smtClean="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6</a:t>
            </a:fld>
            <a:endParaRPr lang="en-US" dirty="0"/>
          </a:p>
        </p:txBody>
      </p:sp>
    </p:spTree>
    <p:extLst>
      <p:ext uri="{BB962C8B-B14F-4D97-AF65-F5344CB8AC3E}">
        <p14:creationId xmlns:p14="http://schemas.microsoft.com/office/powerpoint/2010/main" val="303523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p:txBody>
          <a:bodyPr>
            <a:normAutofit/>
          </a:bodyPr>
          <a:lstStyle/>
          <a:p>
            <a:r>
              <a:rPr lang="en-US" b="1" dirty="0" smtClean="0"/>
              <a:t>Advanced Funding Agreement (AFA)</a:t>
            </a:r>
          </a:p>
          <a:p>
            <a:pPr lvl="1"/>
            <a:r>
              <a:rPr lang="en-US" dirty="0" smtClean="0"/>
              <a:t>Must </a:t>
            </a:r>
            <a:r>
              <a:rPr lang="en-US" dirty="0"/>
              <a:t>be executed between the state and local government before any work, either preliminary engineering or </a:t>
            </a:r>
            <a:r>
              <a:rPr lang="en-US" dirty="0" smtClean="0"/>
              <a:t>construction</a:t>
            </a:r>
            <a:r>
              <a:rPr lang="en-US" dirty="0"/>
              <a:t>, can be performed. </a:t>
            </a:r>
            <a:endParaRPr lang="en-US" dirty="0" smtClean="0"/>
          </a:p>
          <a:p>
            <a:pPr lvl="1"/>
            <a:r>
              <a:rPr lang="en-US" dirty="0" smtClean="0"/>
              <a:t>Specifies </a:t>
            </a:r>
            <a:r>
              <a:rPr lang="en-US" dirty="0"/>
              <a:t>the responsibilities of the parties in the performance and funding of the work, </a:t>
            </a:r>
            <a:endParaRPr lang="en-US" dirty="0" smtClean="0"/>
          </a:p>
          <a:p>
            <a:pPr lvl="1"/>
            <a:r>
              <a:rPr lang="en-US" dirty="0" smtClean="0"/>
              <a:t>Defines </a:t>
            </a:r>
            <a:r>
              <a:rPr lang="en-US" dirty="0"/>
              <a:t>the contributions of the local </a:t>
            </a:r>
            <a:r>
              <a:rPr lang="en-US" dirty="0" smtClean="0"/>
              <a:t>government </a:t>
            </a:r>
            <a:r>
              <a:rPr lang="en-US" dirty="0"/>
              <a:t>for its share of the project funding responsibilities. </a:t>
            </a:r>
            <a:endParaRPr lang="en-US" dirty="0" smtClean="0"/>
          </a:p>
          <a:p>
            <a:pPr lvl="1"/>
            <a:r>
              <a:rPr lang="en-US" dirty="0" smtClean="0"/>
              <a:t>Local </a:t>
            </a:r>
            <a:r>
              <a:rPr lang="en-US" dirty="0"/>
              <a:t>government contributions </a:t>
            </a:r>
            <a:r>
              <a:rPr lang="en-US" dirty="0" smtClean="0"/>
              <a:t>can be either:</a:t>
            </a:r>
          </a:p>
          <a:p>
            <a:pPr lvl="3"/>
            <a:r>
              <a:rPr lang="en-US" dirty="0" smtClean="0"/>
              <a:t>advance </a:t>
            </a:r>
            <a:r>
              <a:rPr lang="en-US" dirty="0"/>
              <a:t>payments (escrow payments) </a:t>
            </a:r>
            <a:r>
              <a:rPr lang="en-US" dirty="0" smtClean="0"/>
              <a:t>or</a:t>
            </a:r>
          </a:p>
          <a:p>
            <a:pPr lvl="3"/>
            <a:r>
              <a:rPr lang="en-US" dirty="0" smtClean="0"/>
              <a:t>work </a:t>
            </a:r>
            <a:r>
              <a:rPr lang="en-US" dirty="0"/>
              <a:t>performed under the Participation Waived/Equivalent-Match Project Program (PWP/ EMP). </a:t>
            </a:r>
            <a:endParaRPr lang="en-US" b="1" dirty="0"/>
          </a:p>
          <a:p>
            <a:pPr lvl="1"/>
            <a:endParaRPr lang="en-US" sz="1200" dirty="0" smtClean="0"/>
          </a:p>
          <a:p>
            <a:pPr marL="284162" lvl="1" indent="0">
              <a:buNone/>
            </a:pPr>
            <a:endParaRPr lang="en-US" dirty="0" smtClean="0"/>
          </a:p>
          <a:p>
            <a:pPr lvl="1"/>
            <a:endParaRPr lang="en-US" dirty="0" smtClean="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7</a:t>
            </a:fld>
            <a:endParaRPr lang="en-US" dirty="0"/>
          </a:p>
        </p:txBody>
      </p:sp>
    </p:spTree>
    <p:extLst>
      <p:ext uri="{BB962C8B-B14F-4D97-AF65-F5344CB8AC3E}">
        <p14:creationId xmlns:p14="http://schemas.microsoft.com/office/powerpoint/2010/main" val="1810044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p:txBody>
          <a:bodyPr>
            <a:normAutofit/>
          </a:bodyPr>
          <a:lstStyle/>
          <a:p>
            <a:r>
              <a:rPr lang="en-US" b="1" dirty="0" smtClean="0"/>
              <a:t>Participation Waived Project/Equivalent Match Projects</a:t>
            </a:r>
          </a:p>
          <a:p>
            <a:pPr lvl="1"/>
            <a:r>
              <a:rPr lang="en-US" dirty="0"/>
              <a:t>The local match requirement for off-system bridge program projects may be waived by </a:t>
            </a:r>
            <a:r>
              <a:rPr lang="en-US" dirty="0" smtClean="0"/>
              <a:t>participation </a:t>
            </a:r>
            <a:r>
              <a:rPr lang="en-US" dirty="0"/>
              <a:t>in the PWP/EMP. </a:t>
            </a:r>
            <a:endParaRPr lang="en-US" dirty="0" smtClean="0"/>
          </a:p>
          <a:p>
            <a:pPr lvl="1"/>
            <a:r>
              <a:rPr lang="en-US" dirty="0" smtClean="0"/>
              <a:t>Local </a:t>
            </a:r>
            <a:r>
              <a:rPr lang="en-US" dirty="0"/>
              <a:t>government </a:t>
            </a:r>
            <a:r>
              <a:rPr lang="en-US" dirty="0" smtClean="0"/>
              <a:t>agrees </a:t>
            </a:r>
            <a:r>
              <a:rPr lang="en-US" dirty="0"/>
              <a:t>to use local funds to perform structural or other safety improvement work on other load-carrying deficient bridges or cross-drainage structures in its jurisdiction. </a:t>
            </a:r>
            <a:endParaRPr lang="en-US" dirty="0" smtClean="0"/>
          </a:p>
          <a:p>
            <a:pPr lvl="1"/>
            <a:r>
              <a:rPr lang="en-US" dirty="0" smtClean="0"/>
              <a:t>Must </a:t>
            </a:r>
            <a:r>
              <a:rPr lang="en-US" dirty="0"/>
              <a:t>have a dollar value at least equivalent to the required local match participation or local participation as adjusted under the EDC provision</a:t>
            </a:r>
            <a:r>
              <a:rPr lang="en-US" dirty="0" smtClean="0"/>
              <a:t>.</a:t>
            </a:r>
          </a:p>
          <a:p>
            <a:pPr lvl="1"/>
            <a:r>
              <a:rPr lang="en-US" dirty="0" smtClean="0"/>
              <a:t>Requirements </a:t>
            </a:r>
            <a:r>
              <a:rPr lang="en-US" dirty="0"/>
              <a:t>defined in 43 TAC Section 15.55(d) </a:t>
            </a:r>
            <a:endParaRPr lang="en-US" dirty="0" smtClean="0"/>
          </a:p>
          <a:p>
            <a:pPr marL="284162" lvl="1" indent="0">
              <a:buNone/>
            </a:pPr>
            <a:r>
              <a:rPr lang="en-US" dirty="0" smtClean="0"/>
              <a:t> </a:t>
            </a:r>
            <a:endParaRPr lang="en-US" b="1" dirty="0"/>
          </a:p>
          <a:p>
            <a:pPr lvl="1"/>
            <a:endParaRPr lang="en-US" sz="1200" dirty="0" smtClean="0"/>
          </a:p>
          <a:p>
            <a:pPr marL="284162" lvl="1" indent="0">
              <a:buNone/>
            </a:pPr>
            <a:endParaRPr lang="en-US" dirty="0" smtClean="0"/>
          </a:p>
          <a:p>
            <a:pPr lvl="1"/>
            <a:endParaRPr lang="en-US" dirty="0" smtClean="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8</a:t>
            </a:fld>
            <a:endParaRPr lang="en-US" dirty="0"/>
          </a:p>
        </p:txBody>
      </p:sp>
    </p:spTree>
    <p:extLst>
      <p:ext uri="{BB962C8B-B14F-4D97-AF65-F5344CB8AC3E}">
        <p14:creationId xmlns:p14="http://schemas.microsoft.com/office/powerpoint/2010/main" val="3319603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p:txBody>
          <a:bodyPr>
            <a:normAutofit/>
          </a:bodyPr>
          <a:lstStyle/>
          <a:p>
            <a:r>
              <a:rPr lang="en-US" b="1" dirty="0" smtClean="0"/>
              <a:t>Participation Waived Project/Equivalent Match Projects (continued)</a:t>
            </a:r>
          </a:p>
          <a:p>
            <a:pPr lvl="1"/>
            <a:r>
              <a:rPr lang="en-US" dirty="0" smtClean="0"/>
              <a:t>The </a:t>
            </a:r>
            <a:r>
              <a:rPr lang="en-US" dirty="0"/>
              <a:t>District receives and considers the completed request for waiver from the Local </a:t>
            </a:r>
            <a:r>
              <a:rPr lang="en-US" dirty="0" smtClean="0"/>
              <a:t>Government </a:t>
            </a:r>
            <a:r>
              <a:rPr lang="en-US" dirty="0"/>
              <a:t>according to requirements of 43 TAC Section 15.55(d). </a:t>
            </a:r>
            <a:endParaRPr lang="en-US" dirty="0" smtClean="0"/>
          </a:p>
          <a:p>
            <a:pPr lvl="1"/>
            <a:r>
              <a:rPr lang="en-US" dirty="0" smtClean="0"/>
              <a:t>If </a:t>
            </a:r>
            <a:r>
              <a:rPr lang="en-US" dirty="0"/>
              <a:t>the request for waiver meets all requirements and approval is appropriate, the District advises the Local Government in writing of approval. </a:t>
            </a:r>
            <a:endParaRPr lang="en-US" dirty="0" smtClean="0"/>
          </a:p>
          <a:p>
            <a:pPr lvl="1"/>
            <a:r>
              <a:rPr lang="en-US" dirty="0" smtClean="0"/>
              <a:t>Execute </a:t>
            </a:r>
            <a:r>
              <a:rPr lang="en-US" dirty="0"/>
              <a:t>an </a:t>
            </a:r>
            <a:r>
              <a:rPr lang="en-US" dirty="0" smtClean="0"/>
              <a:t>AFA </a:t>
            </a:r>
            <a:r>
              <a:rPr lang="en-US" dirty="0"/>
              <a:t>for the project. </a:t>
            </a:r>
            <a:endParaRPr lang="en-US" dirty="0" smtClean="0"/>
          </a:p>
          <a:p>
            <a:pPr lvl="1"/>
            <a:r>
              <a:rPr lang="en-US" dirty="0" smtClean="0"/>
              <a:t>The </a:t>
            </a:r>
            <a:r>
              <a:rPr lang="en-US" dirty="0"/>
              <a:t>District keeps a file of all </a:t>
            </a:r>
            <a:r>
              <a:rPr lang="en-US" dirty="0" smtClean="0"/>
              <a:t>waivers </a:t>
            </a:r>
            <a:r>
              <a:rPr lang="en-US" dirty="0"/>
              <a:t>and </a:t>
            </a:r>
            <a:r>
              <a:rPr lang="en-US" dirty="0" smtClean="0"/>
              <a:t>EMP projects</a:t>
            </a:r>
          </a:p>
          <a:p>
            <a:pPr lvl="1"/>
            <a:r>
              <a:rPr lang="en-US" dirty="0" smtClean="0"/>
              <a:t>Local governments have 3 years to accomplish EMP projects from the time of contract award of the PWP</a:t>
            </a:r>
          </a:p>
          <a:p>
            <a:pPr lvl="2"/>
            <a:r>
              <a:rPr lang="en-US" dirty="0" smtClean="0"/>
              <a:t>If not the </a:t>
            </a:r>
            <a:r>
              <a:rPr lang="en-US" dirty="0"/>
              <a:t>five-year period for exclusion of the Local Government from such waivers may be invoked, or an extension requested from the Bridge Division. </a:t>
            </a:r>
            <a:r>
              <a:rPr lang="en-US" dirty="0" smtClean="0"/>
              <a:t> </a:t>
            </a:r>
          </a:p>
          <a:p>
            <a:pPr marL="284162" lvl="1" indent="0">
              <a:buNone/>
            </a:pPr>
            <a:r>
              <a:rPr lang="en-US" dirty="0" smtClean="0"/>
              <a:t> </a:t>
            </a:r>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9</a:t>
            </a:fld>
            <a:endParaRPr lang="en-US" dirty="0"/>
          </a:p>
        </p:txBody>
      </p:sp>
    </p:spTree>
    <p:extLst>
      <p:ext uri="{BB962C8B-B14F-4D97-AF65-F5344CB8AC3E}">
        <p14:creationId xmlns:p14="http://schemas.microsoft.com/office/powerpoint/2010/main" val="299933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8WSvwZY4nUe86vujk4.fX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zMZeMqqa06Yxw1YWg8I3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FbRS7o4h029ZFRiZu1JQ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3F47eQZUyY5miXrBCBY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PWjeY1Bn0EOLrgQi83evB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did5PtagEGYnKeYYWJAi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cnl_ygQrAUK7P2REs6v9y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rFdfbCtTxUmzVpZmXc6Ib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FbRS7o4h029ZFRiZu1J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wZ3F47eQZUyY5miXrBCBY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wZ3F47eQZUyY5miXrBCBY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yJSY6PbRfE.91JXCLS7Oo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heme/theme1.xml><?xml version="1.0" encoding="utf-8"?>
<a:theme xmlns:a="http://schemas.openxmlformats.org/drawingml/2006/main" name="MASTER_powerpoint_template05212013_v2">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9DD88E6604741B040A4361906257C" ma:contentTypeVersion="12" ma:contentTypeDescription="Create a new document." ma:contentTypeScope="" ma:versionID="e7149696e5f0e4fc231f2e5e3f7451b2">
  <xsd:schema xmlns:xsd="http://www.w3.org/2001/XMLSchema" xmlns:xs="http://www.w3.org/2001/XMLSchema" xmlns:p="http://schemas.microsoft.com/office/2006/metadata/properties" xmlns:ns2="93d8532f-6bd1-4b03-9bf6-123ec452cc21" xmlns:ns3="c2162135-b802-4bf2-8be1-8157419899c7" targetNamespace="http://schemas.microsoft.com/office/2006/metadata/properties" ma:root="true" ma:fieldsID="6b906ad5e5ba57416cf10199e791dffe" ns2:_="" ns3:_="">
    <xsd:import namespace="93d8532f-6bd1-4b03-9bf6-123ec452cc21"/>
    <xsd:import namespace="c2162135-b802-4bf2-8be1-8157419899c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8532f-6bd1-4b03-9bf6-123ec452cc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2162135-b802-4bf2-8be1-8157419899c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EsriMapsInfo xmlns="ESRI.ArcGIS.Mapping.OfficeIntegration.PowerPointInfo">
  <Version>Version1</Version>
  <RequiresSignIn>False</RequiresSignIn>
</EsriMapsInfo>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1DE221-A179-49FD-93E1-CED5ADD36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d8532f-6bd1-4b03-9bf6-123ec452cc21"/>
    <ds:schemaRef ds:uri="c2162135-b802-4bf2-8be1-815741989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C53141E7-E4BB-4BB6-98FD-ABD8F08A8C66}">
  <ds:schemaRefs>
    <ds:schemaRef ds:uri="ESRI.ArcGIS.Mapping.OfficeIntegration.PowerPointInfo"/>
  </ds:schemaRefs>
</ds:datastoreItem>
</file>

<file path=customXml/itemProps2.xml><?xml version="1.0" encoding="utf-8"?>
<ds:datastoreItem xmlns:ds="http://schemas.openxmlformats.org/officeDocument/2006/customXml" ds:itemID="{30FA4FAE-93A4-4026-B6ED-4663C4711CD7}">
  <ds:schemaRefs>
    <ds:schemaRef ds:uri="ESRI.ArcGIS.Mapping.OfficeIntegration.PowerPointInfo"/>
  </ds:schemaRefs>
</ds:datastoreItem>
</file>

<file path=customXml/itemProps3.xml><?xml version="1.0" encoding="utf-8"?>
<ds:datastoreItem xmlns:ds="http://schemas.openxmlformats.org/officeDocument/2006/customXml" ds:itemID="{45C0A847-69C6-45B7-BB0A-88439651FDD4}">
  <ds:schemaRefs>
    <ds:schemaRef ds:uri="ESRI.ArcGIS.Mapping.OfficeIntegration.PowerPointInfo"/>
  </ds:schemaRefs>
</ds:datastoreItem>
</file>

<file path=customXml/itemProps4.xml><?xml version="1.0" encoding="utf-8"?>
<ds:datastoreItem xmlns:ds="http://schemas.openxmlformats.org/officeDocument/2006/customXml" ds:itemID="{BFB9C8EC-98BB-4A97-8045-D46EE67CA8FE}">
  <ds:schemaRefs>
    <ds:schemaRef ds:uri="ESRI.ArcGIS.Mapping.OfficeIntegration.PowerPointInfo"/>
  </ds:schemaRefs>
</ds:datastoreItem>
</file>

<file path=customXml/itemProps5.xml><?xml version="1.0" encoding="utf-8"?>
<ds:datastoreItem xmlns:ds="http://schemas.openxmlformats.org/officeDocument/2006/customXml" ds:itemID="{22ABE381-F465-41C0-ACF2-925780669123}">
  <ds:schemaRefs>
    <ds:schemaRef ds:uri="ESRI.ArcGIS.Mapping.OfficeIntegration.PowerPointInfo"/>
  </ds:schemaRefs>
</ds:datastoreItem>
</file>

<file path=customXml/itemProps6.xml><?xml version="1.0" encoding="utf-8"?>
<ds:datastoreItem xmlns:ds="http://schemas.openxmlformats.org/officeDocument/2006/customXml" ds:itemID="{B9CC36D1-0B58-4019-BECC-97CEF6A36779}">
  <ds:schemaRefs>
    <ds:schemaRef ds:uri="ESRI.ArcGIS.Mapping.OfficeIntegration.PowerPointInfo"/>
  </ds:schemaRefs>
</ds:datastoreItem>
</file>

<file path=customXml/itemProps7.xml><?xml version="1.0" encoding="utf-8"?>
<ds:datastoreItem xmlns:ds="http://schemas.openxmlformats.org/officeDocument/2006/customXml" ds:itemID="{B911E8D4-D0F8-4EC7-A556-58A8C71ECFFB}">
  <ds:schemaRefs>
    <ds:schemaRef ds:uri="http://schemas.microsoft.com/office/infopath/2007/PartnerControls"/>
    <ds:schemaRef ds:uri="c2162135-b802-4bf2-8be1-8157419899c7"/>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93d8532f-6bd1-4b03-9bf6-123ec452cc21"/>
    <ds:schemaRef ds:uri="http://purl.org/dc/dcmitype/"/>
    <ds:schemaRef ds:uri="http://purl.org/dc/terms/"/>
  </ds:schemaRefs>
</ds:datastoreItem>
</file>

<file path=customXml/itemProps8.xml><?xml version="1.0" encoding="utf-8"?>
<ds:datastoreItem xmlns:ds="http://schemas.openxmlformats.org/officeDocument/2006/customXml" ds:itemID="{973FEB24-A49A-4E51-9C54-8AD33B056C4A}">
  <ds:schemaRefs>
    <ds:schemaRef ds:uri="ESRI.ArcGIS.Mapping.OfficeIntegration.PowerPointInfo"/>
  </ds:schemaRefs>
</ds:datastoreItem>
</file>

<file path=customXml/itemProps9.xml><?xml version="1.0" encoding="utf-8"?>
<ds:datastoreItem xmlns:ds="http://schemas.openxmlformats.org/officeDocument/2006/customXml" ds:itemID="{E04EF76D-E592-41C2-A1A6-AF1352B70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4560</TotalTime>
  <Words>5715</Words>
  <Application>Microsoft Office PowerPoint</Application>
  <PresentationFormat>On-screen Show (4:3)</PresentationFormat>
  <Paragraphs>1488</Paragraphs>
  <Slides>46</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MASTER_powerpoint_template05212013_v2</vt:lpstr>
      <vt:lpstr>think-cell Slide</vt:lpstr>
      <vt:lpstr>Highway bridge Program</vt:lpstr>
      <vt:lpstr>Table of Contents</vt:lpstr>
      <vt:lpstr>Introduction</vt:lpstr>
      <vt:lpstr>Introduction</vt:lpstr>
      <vt:lpstr>Funding</vt:lpstr>
      <vt:lpstr>Funding</vt:lpstr>
      <vt:lpstr>Funding</vt:lpstr>
      <vt:lpstr>Funding</vt:lpstr>
      <vt:lpstr>Funding</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vt:lpstr>
      <vt:lpstr>Programming Process Review</vt:lpstr>
      <vt:lpstr>Bridge Condition Performance Measure</vt:lpstr>
      <vt:lpstr>Condition of Texas Bridges</vt:lpstr>
      <vt:lpstr>Condition of Texas Bridges</vt:lpstr>
      <vt:lpstr>PowerPoint Presentation</vt:lpstr>
      <vt:lpstr>PowerPoint Presentation</vt:lpstr>
      <vt:lpstr>PowerPoint Presentation</vt:lpstr>
      <vt:lpstr>Condition of Texas Bridges</vt:lpstr>
      <vt:lpstr>Condition of Texas Bridges</vt:lpstr>
      <vt:lpstr>Condition of Texas Bridges</vt:lpstr>
      <vt:lpstr>Comparison to Other States</vt:lpstr>
      <vt:lpstr>Historic Off-System Bridges</vt:lpstr>
      <vt:lpstr>What is a Historic Bridge?</vt:lpstr>
      <vt:lpstr>What is a Historic Bridge?</vt:lpstr>
      <vt:lpstr>Who Owns Historic Bridges?</vt:lpstr>
      <vt:lpstr>Who Owns Historic Bridges?</vt:lpstr>
      <vt:lpstr>Who Owns Historic Bridges?</vt:lpstr>
      <vt:lpstr>How Do I Know if a Bridge is Historic?</vt:lpstr>
      <vt:lpstr>My Bridge is Historic, Now What?</vt:lpstr>
      <vt:lpstr>My Bridge is Historic, Now What?</vt:lpstr>
      <vt:lpstr>New Uses for Old Bridges</vt:lpstr>
      <vt:lpstr>Historic Bridge Resources </vt:lpstr>
      <vt:lpstr>QUESTIONS?</vt:lpstr>
      <vt:lpstr>PowerPoint Presentation</vt:lpstr>
    </vt:vector>
  </TitlesOfParts>
  <Company>TxDOT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TxDOT Branding</dc:title>
  <dc:creator>Windows User</dc:creator>
  <cp:lastModifiedBy>Charlie Hastings</cp:lastModifiedBy>
  <cp:revision>360</cp:revision>
  <cp:lastPrinted>2013-09-13T16:22:43Z</cp:lastPrinted>
  <dcterms:created xsi:type="dcterms:W3CDTF">2013-06-25T16:07:09Z</dcterms:created>
  <dcterms:modified xsi:type="dcterms:W3CDTF">2018-09-04T17:43:46Z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0x010100ED39DD88E6604741B040A4361906257C</vt:lpwstr>
  </property>
</Properties>
</file>