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4" r:id="rId1"/>
    <p:sldMasterId id="2147484227" r:id="rId2"/>
  </p:sldMasterIdLst>
  <p:notesMasterIdLst>
    <p:notesMasterId r:id="rId78"/>
  </p:notesMasterIdLst>
  <p:handoutMasterIdLst>
    <p:handoutMasterId r:id="rId79"/>
  </p:handoutMasterIdLst>
  <p:sldIdLst>
    <p:sldId id="257" r:id="rId3"/>
    <p:sldId id="783" r:id="rId4"/>
    <p:sldId id="882" r:id="rId5"/>
    <p:sldId id="790" r:id="rId6"/>
    <p:sldId id="791" r:id="rId7"/>
    <p:sldId id="792" r:id="rId8"/>
    <p:sldId id="883" r:id="rId9"/>
    <p:sldId id="868" r:id="rId10"/>
    <p:sldId id="874" r:id="rId11"/>
    <p:sldId id="786" r:id="rId12"/>
    <p:sldId id="907" r:id="rId13"/>
    <p:sldId id="801" r:id="rId14"/>
    <p:sldId id="925" r:id="rId15"/>
    <p:sldId id="926" r:id="rId16"/>
    <p:sldId id="927" r:id="rId17"/>
    <p:sldId id="928" r:id="rId18"/>
    <p:sldId id="930" r:id="rId19"/>
    <p:sldId id="932" r:id="rId20"/>
    <p:sldId id="931" r:id="rId21"/>
    <p:sldId id="869" r:id="rId22"/>
    <p:sldId id="870" r:id="rId23"/>
    <p:sldId id="929" r:id="rId24"/>
    <p:sldId id="908" r:id="rId25"/>
    <p:sldId id="909" r:id="rId26"/>
    <p:sldId id="911" r:id="rId27"/>
    <p:sldId id="857" r:id="rId28"/>
    <p:sldId id="818" r:id="rId29"/>
    <p:sldId id="903" r:id="rId30"/>
    <p:sldId id="904" r:id="rId31"/>
    <p:sldId id="905" r:id="rId32"/>
    <p:sldId id="924" r:id="rId33"/>
    <p:sldId id="912" r:id="rId34"/>
    <p:sldId id="915" r:id="rId35"/>
    <p:sldId id="916" r:id="rId36"/>
    <p:sldId id="917" r:id="rId37"/>
    <p:sldId id="918" r:id="rId38"/>
    <p:sldId id="919" r:id="rId39"/>
    <p:sldId id="807" r:id="rId40"/>
    <p:sldId id="808" r:id="rId41"/>
    <p:sldId id="809" r:id="rId42"/>
    <p:sldId id="810" r:id="rId43"/>
    <p:sldId id="811" r:id="rId44"/>
    <p:sldId id="902" r:id="rId45"/>
    <p:sldId id="914" r:id="rId46"/>
    <p:sldId id="913" r:id="rId47"/>
    <p:sldId id="793" r:id="rId48"/>
    <p:sldId id="794" r:id="rId49"/>
    <p:sldId id="848" r:id="rId50"/>
    <p:sldId id="785" r:id="rId51"/>
    <p:sldId id="795" r:id="rId52"/>
    <p:sldId id="900" r:id="rId53"/>
    <p:sldId id="894" r:id="rId54"/>
    <p:sldId id="836" r:id="rId55"/>
    <p:sldId id="835" r:id="rId56"/>
    <p:sldId id="856" r:id="rId57"/>
    <p:sldId id="804" r:id="rId58"/>
    <p:sldId id="805" r:id="rId59"/>
    <p:sldId id="806" r:id="rId60"/>
    <p:sldId id="815" r:id="rId61"/>
    <p:sldId id="910" r:id="rId62"/>
    <p:sldId id="892" r:id="rId63"/>
    <p:sldId id="830" r:id="rId64"/>
    <p:sldId id="831" r:id="rId65"/>
    <p:sldId id="837" r:id="rId66"/>
    <p:sldId id="838" r:id="rId67"/>
    <p:sldId id="871" r:id="rId68"/>
    <p:sldId id="922" r:id="rId69"/>
    <p:sldId id="923" r:id="rId70"/>
    <p:sldId id="889" r:id="rId71"/>
    <p:sldId id="844" r:id="rId72"/>
    <p:sldId id="845" r:id="rId73"/>
    <p:sldId id="852" r:id="rId74"/>
    <p:sldId id="884" r:id="rId75"/>
    <p:sldId id="853" r:id="rId76"/>
    <p:sldId id="855" r:id="rId77"/>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ce Kinney" initials="LK" lastIdx="4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C0C0"/>
    <a:srgbClr val="C1DFED"/>
    <a:srgbClr val="91C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8971" autoAdjust="0"/>
  </p:normalViewPr>
  <p:slideViewPr>
    <p:cSldViewPr snapToGrid="0" snapToObjects="1">
      <p:cViewPr>
        <p:scale>
          <a:sx n="98" d="100"/>
          <a:sy n="98" d="100"/>
        </p:scale>
        <p:origin x="-90" y="-3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8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dirty="0"/>
              <a:t>Importance in ensuring a professional's expertise</a:t>
            </a:r>
          </a:p>
          <a:p>
            <a:pPr>
              <a:defRPr sz="1200"/>
            </a:pPr>
            <a:r>
              <a:rPr lang="en-US" sz="1200" dirty="0"/>
              <a:t>(Rated "Extremely Important")</a:t>
            </a:r>
          </a:p>
        </c:rich>
      </c:tx>
      <c:layout>
        <c:manualLayout>
          <c:xMode val="edge"/>
          <c:yMode val="edge"/>
          <c:x val="0.30021035598705598"/>
          <c:y val="3.6345248510602897E-2"/>
        </c:manualLayout>
      </c:layout>
      <c:overlay val="0"/>
    </c:title>
    <c:autoTitleDeleted val="0"/>
    <c:plotArea>
      <c:layout>
        <c:manualLayout>
          <c:layoutTarget val="inner"/>
          <c:xMode val="edge"/>
          <c:yMode val="edge"/>
          <c:x val="0.27867992816687398"/>
          <c:y val="0.13334825793834601"/>
          <c:w val="0.66898265434212201"/>
          <c:h val="0.684230746569092"/>
        </c:manualLayout>
      </c:layout>
      <c:barChart>
        <c:barDir val="bar"/>
        <c:grouping val="clustered"/>
        <c:varyColors val="0"/>
        <c:ser>
          <c:idx val="0"/>
          <c:order val="0"/>
          <c:spPr>
            <a:solidFill>
              <a:srgbClr val="C0504D"/>
            </a:solidFill>
          </c:spPr>
          <c:invertIfNegative val="0"/>
          <c:dPt>
            <c:idx val="3"/>
            <c:invertIfNegative val="0"/>
            <c:bubble3D val="0"/>
            <c:spPr>
              <a:solidFill>
                <a:srgbClr val="00B0F0"/>
              </a:solidFill>
            </c:spPr>
            <c:extLst xmlns:c16r2="http://schemas.microsoft.com/office/drawing/2015/06/chart">
              <c:ext xmlns:c16="http://schemas.microsoft.com/office/drawing/2014/chart" uri="{C3380CC4-5D6E-409C-BE32-E72D297353CC}">
                <c16:uniqueId val="{00000001-0DD6-4401-BF7A-706A550EE11D}"/>
              </c:ext>
            </c:extLst>
          </c:dPt>
          <c:dLbls>
            <c:dLbl>
              <c:idx val="3"/>
              <c:layout>
                <c:manualLayout>
                  <c:x val="1.1111111111111099E-2"/>
                  <c:y val="-1.412429378531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DD6-4401-BF7A-706A550EE11D}"/>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Sheet5!$A$1:$A$7</c:f>
              <c:strCache>
                <c:ptCount val="7"/>
                <c:pt idx="0">
                  <c:v>Passing comprehensive exam/test</c:v>
                </c:pt>
                <c:pt idx="1">
                  <c:v>References or testimonials</c:v>
                </c:pt>
                <c:pt idx="2">
                  <c:v>Proof of accomplishments</c:v>
                </c:pt>
                <c:pt idx="3">
                  <c:v>Professional license</c:v>
                </c:pt>
                <c:pt idx="4">
                  <c:v>Academic degree/qualifications</c:v>
                </c:pt>
                <c:pt idx="5">
                  <c:v>Years of experience</c:v>
                </c:pt>
                <c:pt idx="6">
                  <c:v>Technical knowledge</c:v>
                </c:pt>
              </c:strCache>
            </c:strRef>
          </c:cat>
          <c:val>
            <c:numRef>
              <c:f>Sheet5!$B$1:$B$7</c:f>
              <c:numCache>
                <c:formatCode>0%</c:formatCode>
                <c:ptCount val="7"/>
                <c:pt idx="0">
                  <c:v>0.29699999999999999</c:v>
                </c:pt>
                <c:pt idx="1">
                  <c:v>0.34799999999999998</c:v>
                </c:pt>
                <c:pt idx="2">
                  <c:v>0.47299999999999998</c:v>
                </c:pt>
                <c:pt idx="3">
                  <c:v>0.50900000000000001</c:v>
                </c:pt>
                <c:pt idx="4">
                  <c:v>0.56799999999999995</c:v>
                </c:pt>
                <c:pt idx="5">
                  <c:v>0.61500000000000199</c:v>
                </c:pt>
                <c:pt idx="6">
                  <c:v>0.63800000000000201</c:v>
                </c:pt>
              </c:numCache>
            </c:numRef>
          </c:val>
          <c:extLst xmlns:c16r2="http://schemas.microsoft.com/office/drawing/2015/06/chart">
            <c:ext xmlns:c16="http://schemas.microsoft.com/office/drawing/2014/chart" uri="{C3380CC4-5D6E-409C-BE32-E72D297353CC}">
              <c16:uniqueId val="{00000002-0DD6-4401-BF7A-706A550EE11D}"/>
            </c:ext>
          </c:extLst>
        </c:ser>
        <c:dLbls>
          <c:showLegendKey val="0"/>
          <c:showVal val="1"/>
          <c:showCatName val="0"/>
          <c:showSerName val="0"/>
          <c:showPercent val="0"/>
          <c:showBubbleSize val="0"/>
        </c:dLbls>
        <c:gapWidth val="150"/>
        <c:axId val="35118464"/>
        <c:axId val="35949184"/>
      </c:barChart>
      <c:catAx>
        <c:axId val="35118464"/>
        <c:scaling>
          <c:orientation val="minMax"/>
        </c:scaling>
        <c:delete val="0"/>
        <c:axPos val="l"/>
        <c:numFmt formatCode="General" sourceLinked="0"/>
        <c:majorTickMark val="out"/>
        <c:minorTickMark val="none"/>
        <c:tickLblPos val="nextTo"/>
        <c:txPr>
          <a:bodyPr/>
          <a:lstStyle/>
          <a:p>
            <a:pPr>
              <a:defRPr sz="1400"/>
            </a:pPr>
            <a:endParaRPr lang="en-US"/>
          </a:p>
        </c:txPr>
        <c:crossAx val="35949184"/>
        <c:crosses val="autoZero"/>
        <c:auto val="1"/>
        <c:lblAlgn val="ctr"/>
        <c:lblOffset val="100"/>
        <c:noMultiLvlLbl val="0"/>
      </c:catAx>
      <c:valAx>
        <c:axId val="35949184"/>
        <c:scaling>
          <c:orientation val="minMax"/>
        </c:scaling>
        <c:delete val="0"/>
        <c:axPos val="b"/>
        <c:title>
          <c:tx>
            <c:rich>
              <a:bodyPr/>
              <a:lstStyle/>
              <a:p>
                <a:pPr>
                  <a:defRPr/>
                </a:pPr>
                <a:r>
                  <a:rPr lang="en-US" sz="1200" b="0" i="0" u="none" strike="noStrike" baseline="0" dirty="0"/>
                  <a:t> ”</a:t>
                </a:r>
                <a:r>
                  <a:rPr lang="en-US" sz="1400" b="0" i="1" u="none" strike="noStrike" baseline="0" dirty="0"/>
                  <a:t>Please rate each of the following in terms of their importance in ensuring a professional's skills and expertise in their job/occupation” (N=998)</a:t>
                </a:r>
                <a:endParaRPr lang="en-US" sz="1400" i="1" dirty="0"/>
              </a:p>
            </c:rich>
          </c:tx>
          <c:layout>
            <c:manualLayout>
              <c:xMode val="edge"/>
              <c:yMode val="edge"/>
              <c:x val="0.16180427082536999"/>
              <c:y val="0.89690018770344104"/>
            </c:manualLayout>
          </c:layout>
          <c:overlay val="0"/>
        </c:title>
        <c:numFmt formatCode="0%" sourceLinked="1"/>
        <c:majorTickMark val="out"/>
        <c:minorTickMark val="none"/>
        <c:tickLblPos val="nextTo"/>
        <c:crossAx val="35118464"/>
        <c:crosses val="autoZero"/>
        <c:crossBetween val="between"/>
      </c:valAx>
    </c:plotArea>
    <c:plotVisOnly val="1"/>
    <c:dispBlanksAs val="gap"/>
    <c:showDLblsOverMax val="0"/>
  </c:chart>
  <c:txPr>
    <a:bodyPr/>
    <a:lstStyle/>
    <a:p>
      <a:pPr>
        <a:defRPr sz="1200">
          <a:latin typeface="Cambria" pitchFamily="18"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56" cy="461804"/>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sz="quarter" idx="1"/>
          </p:nvPr>
        </p:nvSpPr>
        <p:spPr>
          <a:xfrm>
            <a:off x="3971551" y="0"/>
            <a:ext cx="3037255" cy="461804"/>
          </a:xfrm>
          <a:prstGeom prst="rect">
            <a:avLst/>
          </a:prstGeom>
        </p:spPr>
        <p:txBody>
          <a:bodyPr vert="horz" lIns="92126" tIns="46063" rIns="92126" bIns="46063" rtlCol="0"/>
          <a:lstStyle>
            <a:lvl1pPr algn="r">
              <a:defRPr sz="1200"/>
            </a:lvl1pPr>
          </a:lstStyle>
          <a:p>
            <a:fld id="{CAE47494-668A-4F62-83AE-A0141C209DE2}" type="datetimeFigureOut">
              <a:rPr lang="en-US" smtClean="0"/>
              <a:t>3/5/2018</a:t>
            </a:fld>
            <a:endParaRPr lang="en-US"/>
          </a:p>
        </p:txBody>
      </p:sp>
      <p:sp>
        <p:nvSpPr>
          <p:cNvPr id="4" name="Footer Placeholder 3"/>
          <p:cNvSpPr>
            <a:spLocks noGrp="1"/>
          </p:cNvSpPr>
          <p:nvPr>
            <p:ph type="ftr" sz="quarter" idx="2"/>
          </p:nvPr>
        </p:nvSpPr>
        <p:spPr>
          <a:xfrm>
            <a:off x="0" y="8772668"/>
            <a:ext cx="3037256" cy="461804"/>
          </a:xfrm>
          <a:prstGeom prst="rect">
            <a:avLst/>
          </a:prstGeom>
        </p:spPr>
        <p:txBody>
          <a:bodyPr vert="horz" lIns="92126" tIns="46063" rIns="92126" bIns="46063" rtlCol="0" anchor="b"/>
          <a:lstStyle>
            <a:lvl1pPr algn="l">
              <a:defRPr sz="1200"/>
            </a:lvl1pPr>
          </a:lstStyle>
          <a:p>
            <a:r>
              <a:rPr lang="en-US"/>
              <a:t>Engineering for a better Texas  </a:t>
            </a:r>
          </a:p>
        </p:txBody>
      </p:sp>
      <p:sp>
        <p:nvSpPr>
          <p:cNvPr id="5" name="Slide Number Placeholder 4"/>
          <p:cNvSpPr>
            <a:spLocks noGrp="1"/>
          </p:cNvSpPr>
          <p:nvPr>
            <p:ph type="sldNum" sz="quarter" idx="3"/>
          </p:nvPr>
        </p:nvSpPr>
        <p:spPr>
          <a:xfrm>
            <a:off x="3971551" y="8772668"/>
            <a:ext cx="3037255" cy="461804"/>
          </a:xfrm>
          <a:prstGeom prst="rect">
            <a:avLst/>
          </a:prstGeom>
        </p:spPr>
        <p:txBody>
          <a:bodyPr vert="horz" lIns="92126" tIns="46063" rIns="92126" bIns="46063" rtlCol="0" anchor="b"/>
          <a:lstStyle>
            <a:lvl1pPr algn="r">
              <a:defRPr sz="1200"/>
            </a:lvl1pPr>
          </a:lstStyle>
          <a:p>
            <a:fld id="{0AABD384-86EB-40C4-B061-17F57BB958A0}" type="slidenum">
              <a:rPr lang="en-US" smtClean="0"/>
              <a:t>‹#›</a:t>
            </a:fld>
            <a:endParaRPr lang="en-US"/>
          </a:p>
        </p:txBody>
      </p:sp>
    </p:spTree>
    <p:extLst>
      <p:ext uri="{BB962C8B-B14F-4D97-AF65-F5344CB8AC3E}">
        <p14:creationId xmlns:p14="http://schemas.microsoft.com/office/powerpoint/2010/main" val="322318158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126" tIns="46063" rIns="92126" bIns="4606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126" tIns="46063" rIns="92126" bIns="46063" rtlCol="0"/>
          <a:lstStyle>
            <a:lvl1pPr algn="r" fontAlgn="auto">
              <a:spcBef>
                <a:spcPts val="0"/>
              </a:spcBef>
              <a:spcAft>
                <a:spcPts val="0"/>
              </a:spcAft>
              <a:defRPr sz="1200">
                <a:latin typeface="+mn-lt"/>
                <a:cs typeface="+mn-cs"/>
              </a:defRPr>
            </a:lvl1pPr>
          </a:lstStyle>
          <a:p>
            <a:pPr>
              <a:defRPr/>
            </a:pPr>
            <a:fld id="{0AEBB3DF-130C-42C2-A391-9D911D7E6F91}" type="datetimeFigureOut">
              <a:rPr lang="en-US"/>
              <a:pPr>
                <a:defRPr/>
              </a:pPr>
              <a:t>3/5/2018</a:t>
            </a:fld>
            <a:endParaRPr lang="en-US"/>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2126" tIns="46063" rIns="92126" bIns="46063"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126" tIns="46063" rIns="92126" bIns="4606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126" tIns="46063" rIns="92126" bIns="46063" rtlCol="0" anchor="b"/>
          <a:lstStyle>
            <a:lvl1pPr algn="l" fontAlgn="auto">
              <a:spcBef>
                <a:spcPts val="0"/>
              </a:spcBef>
              <a:spcAft>
                <a:spcPts val="0"/>
              </a:spcAft>
              <a:defRPr sz="1200">
                <a:latin typeface="+mn-lt"/>
                <a:cs typeface="+mn-cs"/>
              </a:defRPr>
            </a:lvl1pPr>
          </a:lstStyle>
          <a:p>
            <a:pPr>
              <a:defRPr/>
            </a:pPr>
            <a:r>
              <a:rPr lang="en-US"/>
              <a:t>Engineering for a better Texas  </a:t>
            </a:r>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126" tIns="46063" rIns="92126" bIns="46063" rtlCol="0" anchor="b"/>
          <a:lstStyle>
            <a:lvl1pPr algn="r" fontAlgn="auto">
              <a:spcBef>
                <a:spcPts val="0"/>
              </a:spcBef>
              <a:spcAft>
                <a:spcPts val="0"/>
              </a:spcAft>
              <a:defRPr sz="1200">
                <a:latin typeface="+mn-lt"/>
                <a:cs typeface="+mn-cs"/>
              </a:defRPr>
            </a:lvl1pPr>
          </a:lstStyle>
          <a:p>
            <a:pPr>
              <a:defRPr/>
            </a:pPr>
            <a:fld id="{2797724E-2E4B-4A61-ADB5-2C8DE167668B}" type="slidenum">
              <a:rPr lang="en-US"/>
              <a:pPr>
                <a:defRPr/>
              </a:pPr>
              <a:t>‹#›</a:t>
            </a:fld>
            <a:endParaRPr lang="en-US"/>
          </a:p>
        </p:txBody>
      </p:sp>
    </p:spTree>
    <p:extLst>
      <p:ext uri="{BB962C8B-B14F-4D97-AF65-F5344CB8AC3E}">
        <p14:creationId xmlns:p14="http://schemas.microsoft.com/office/powerpoint/2010/main" val="3666148953"/>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59414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41862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90719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182887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42215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E01B6012-AE03-4FDC-A1EC-28D78D2600F1}" type="slidenum">
              <a:rPr lang="en-US">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64787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C04E968B-433A-48C1-B1A8-4DAF354C9429}" type="slidenum">
              <a:rPr lang="en-US">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04359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BA83FD9E-704F-4665-9D2F-539472650351}" type="slidenum">
              <a:rPr lang="en-US">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6890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811607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E19A6A32-FB32-44F8-932F-F9F98C632870}" type="slidenum">
              <a:rPr lang="en-US">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73478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9B69D6-A1BA-4E4D-BC74-9FDDF76EA5FF}"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913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17279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31397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3428015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4" name="Slide Number Placeholder 3"/>
          <p:cNvSpPr>
            <a:spLocks noGrp="1"/>
          </p:cNvSpPr>
          <p:nvPr>
            <p:ph type="sldNum" sz="quarter" idx="5"/>
          </p:nvPr>
        </p:nvSpPr>
        <p:spPr/>
        <p:txBody>
          <a:bodyPr/>
          <a:lstStyle/>
          <a:p>
            <a:pPr>
              <a:defRPr/>
            </a:pPr>
            <a:fld id="{8FE039D8-F54F-4A85-8FF8-4431D3E71F7C}"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076480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3250710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964497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245943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554470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059778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06536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a:t>Our commitment is to communicate more frequently with more user-friendly information</a:t>
            </a:r>
          </a:p>
          <a:p>
            <a:pPr>
              <a:defRPr/>
            </a:pPr>
            <a:endParaRPr lang="en-US" dirty="0"/>
          </a:p>
          <a:p>
            <a:pPr>
              <a:defRPr/>
            </a:pPr>
            <a:r>
              <a:rPr lang="en-US" dirty="0"/>
              <a:t>TBPE makes announcements and posts general information and reminders through its social media links.</a:t>
            </a:r>
          </a:p>
          <a:p>
            <a:pPr marL="181217" indent="-181217">
              <a:buFontTx/>
              <a:buChar char="-"/>
              <a:defRPr/>
            </a:pPr>
            <a:endParaRPr lang="en-US" dirty="0"/>
          </a:p>
          <a:p>
            <a:pPr marL="181217" indent="-181217">
              <a:buFontTx/>
              <a:buChar char="-"/>
              <a:defRPr/>
            </a:pPr>
            <a:endParaRPr lang="en-US" dirty="0"/>
          </a:p>
          <a:p>
            <a:pPr>
              <a:defRPr/>
            </a:pPr>
            <a:endParaRPr lang="en-US" dirty="0"/>
          </a:p>
          <a:p>
            <a:pPr>
              <a:defRPr/>
            </a:pPr>
            <a:endParaRPr lang="en-US" dirty="0"/>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2715683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901853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62232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714817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446567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464865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074730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Ou</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83718379-A46F-46B1-8852-E01735B621A4}" type="slidenum">
              <a:rPr lang="en-US" sz="1200">
                <a:latin typeface="+mn-lt"/>
                <a:cs typeface="+mn-cs"/>
              </a:rPr>
              <a:pPr algn="r" fontAlgn="auto">
                <a:spcBef>
                  <a:spcPts val="0"/>
                </a:spcBef>
                <a:spcAft>
                  <a:spcPts val="0"/>
                </a:spcAft>
                <a:defRPr/>
              </a:pPr>
              <a:t>38</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335079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Be aware of consequences.</a:t>
            </a:r>
          </a:p>
          <a:p>
            <a:r>
              <a:rPr lang="en-US"/>
              <a:t>Make sure you know the rules and statutes and please call us if you have any questions at all. We want to prevent the cases by providing you answers before the violations occur!</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9CDE789A-8B4B-4DD6-913B-DE8DD494F3FA}" type="slidenum">
              <a:rPr lang="en-US" sz="1200">
                <a:latin typeface="+mn-lt"/>
                <a:cs typeface="+mn-cs"/>
              </a:rPr>
              <a:pPr algn="r" fontAlgn="auto">
                <a:spcBef>
                  <a:spcPts val="0"/>
                </a:spcBef>
                <a:spcAft>
                  <a:spcPts val="0"/>
                </a:spcAft>
                <a:defRPr/>
              </a:pPr>
              <a:t>39</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690530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Be aware of consequences.</a:t>
            </a:r>
          </a:p>
          <a:p>
            <a:r>
              <a:rPr lang="en-US"/>
              <a:t>Make sure you know the rules and statutes and please call us if you have any questions at all. We want to prevent the cases by providing you answers before the violations occur!</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9CDE789A-8B4B-4DD6-913B-DE8DD494F3FA}" type="slidenum">
              <a:rPr lang="en-US" sz="1200">
                <a:latin typeface="+mn-lt"/>
                <a:cs typeface="+mn-cs"/>
              </a:rPr>
              <a:pPr algn="r" fontAlgn="auto">
                <a:spcBef>
                  <a:spcPts val="0"/>
                </a:spcBef>
                <a:spcAft>
                  <a:spcPts val="0"/>
                </a:spcAft>
                <a:defRPr/>
              </a:pPr>
              <a:t>40</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434343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5A0BFF59-8792-4C80-B5C9-71B287A34A45}" type="slidenum">
              <a:rPr lang="en-US" sz="1200">
                <a:latin typeface="+mn-lt"/>
                <a:cs typeface="+mn-cs"/>
              </a:rPr>
              <a:pPr algn="r" fontAlgn="auto">
                <a:spcBef>
                  <a:spcPts val="0"/>
                </a:spcBef>
                <a:spcAft>
                  <a:spcPts val="0"/>
                </a:spcAft>
                <a:defRPr/>
              </a:pPr>
              <a:t>41</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21927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658105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3940CBA-5F1A-4832-A3C6-EF3AA4F8B677}" type="datetime1">
              <a:rPr lang="en-US" sz="1200">
                <a:latin typeface="Times New Roman" pitchFamily="18" charset="0"/>
              </a:rPr>
              <a:pPr algn="r"/>
              <a:t>3/5/2018</a:t>
            </a:fld>
            <a:endParaRPr lang="en-US" sz="1200">
              <a:latin typeface="Times New Roman" pitchFamily="18" charset="0"/>
            </a:endParaRPr>
          </a:p>
        </p:txBody>
      </p:sp>
      <p:sp>
        <p:nvSpPr>
          <p:cNvPr id="101379"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EF9824D7-893C-49C9-96AB-EF359DEBC183}" type="slidenum">
              <a:rPr lang="en-US" sz="1200">
                <a:latin typeface="Times New Roman" pitchFamily="18" charset="0"/>
              </a:rPr>
              <a:pPr algn="r"/>
              <a:t>42</a:t>
            </a:fld>
            <a:endParaRPr lang="en-US" sz="1200">
              <a:latin typeface="Times New Roman" pitchFamily="18" charset="0"/>
            </a:endParaRPr>
          </a:p>
        </p:txBody>
      </p:sp>
      <p:sp>
        <p:nvSpPr>
          <p:cNvPr id="101380" name="Rectangle 2"/>
          <p:cNvSpPr>
            <a:spLocks noGrp="1" noRot="1" noChangeAspect="1" noChangeArrowheads="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We don’t want to hear about you – and here’s how!</a:t>
            </a:r>
          </a:p>
          <a:p>
            <a:endParaRPr lang="en-US"/>
          </a:p>
          <a:p>
            <a:r>
              <a:rPr lang="en-US"/>
              <a:t>Communication – usually a simple misunderstanding can be cleared up easily – manage expectations in advance</a:t>
            </a:r>
          </a:p>
          <a:p>
            <a:r>
              <a:rPr lang="en-US"/>
              <a:t>Contracts – get it in writing so everyone understands </a:t>
            </a:r>
          </a:p>
          <a:p>
            <a:r>
              <a:rPr lang="en-US"/>
              <a:t>Calculations – show your work and keep the notes. It will help if there is ever a question about what was done.</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544817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737035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747174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29678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799337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137937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430070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1959766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3938255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3/5/2018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51</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2769268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3267756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This is a good discussion slide</a:t>
            </a:r>
          </a:p>
        </p:txBody>
      </p:sp>
      <p:sp>
        <p:nvSpPr>
          <p:cNvPr id="4" name="Slide Number Placeholder 3"/>
          <p:cNvSpPr>
            <a:spLocks noGrp="1"/>
          </p:cNvSpPr>
          <p:nvPr>
            <p:ph type="sldNum" sz="quarter" idx="5"/>
          </p:nvPr>
        </p:nvSpPr>
        <p:spPr/>
        <p:txBody>
          <a:bodyPr/>
          <a:lstStyle/>
          <a:p>
            <a:pPr>
              <a:defRPr/>
            </a:pPr>
            <a:fld id="{FADAF5C9-8A8B-4DD7-8B66-F13CD8C23374}" type="slidenum">
              <a:rPr lang="en-US" smtClean="0"/>
              <a:pPr>
                <a:defRPr/>
              </a:pPr>
              <a:t>52</a:t>
            </a:fld>
            <a:endParaRPr lang="en-US"/>
          </a:p>
        </p:txBody>
      </p:sp>
    </p:spTree>
    <p:extLst>
      <p:ext uri="{BB962C8B-B14F-4D97-AF65-F5344CB8AC3E}">
        <p14:creationId xmlns:p14="http://schemas.microsoft.com/office/powerpoint/2010/main" val="14343822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3/5/2018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53</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36253430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3/5/2018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54</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23725352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DB766C5-0496-40F1-AE88-BE2A87274E3D}" type="datetime1">
              <a:rPr lang="en-US" sz="1200">
                <a:solidFill>
                  <a:prstClr val="black"/>
                </a:solidFill>
                <a:latin typeface="Times New Roman" pitchFamily="18" charset="0"/>
              </a:rPr>
              <a:pPr algn="r"/>
              <a:t>3/5/2018</a:t>
            </a:fld>
            <a:endParaRPr lang="en-US" sz="1200">
              <a:solidFill>
                <a:prstClr val="black"/>
              </a:solidFill>
              <a:latin typeface="Times New Roman" pitchFamily="18" charset="0"/>
            </a:endParaRPr>
          </a:p>
        </p:txBody>
      </p:sp>
      <p:sp>
        <p:nvSpPr>
          <p:cNvPr id="8294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0" rIns="92503" bIns="4625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1711DC84-6B5C-4A41-B3AF-6BC3AD645B93}" type="slidenum">
              <a:rPr lang="en-US" sz="1200">
                <a:solidFill>
                  <a:prstClr val="black"/>
                </a:solidFill>
                <a:latin typeface="Times New Roman" pitchFamily="18" charset="0"/>
              </a:rPr>
              <a:pPr algn="r"/>
              <a:t>55</a:t>
            </a:fld>
            <a:endParaRPr lang="en-US" sz="1200">
              <a:solidFill>
                <a:prstClr val="black"/>
              </a:solidFill>
              <a:latin typeface="Times New Roman" pitchFamily="18" charset="0"/>
            </a:endParaRPr>
          </a:p>
        </p:txBody>
      </p:sp>
      <p:sp>
        <p:nvSpPr>
          <p:cNvPr id="82948" name="Rectangle 2"/>
          <p:cNvSpPr>
            <a:spLocks noGrp="1" noRot="1" noChangeAspect="1" noChangeArrowheads="1" noTextEdit="1"/>
          </p:cNvSpPr>
          <p:nvPr>
            <p:ph type="sldImg"/>
          </p:nvPr>
        </p:nvSpPr>
        <p:spPr bwMode="auto">
          <a:xfrm>
            <a:off x="1198563" y="693738"/>
            <a:ext cx="4618037"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3"/>
          <p:cNvSpPr>
            <a:spLocks noGrp="1" noChangeArrowheads="1"/>
          </p:cNvSpPr>
          <p:nvPr>
            <p:ph type="body" idx="1"/>
          </p:nvPr>
        </p:nvSpPr>
        <p:spPr bwMode="auto">
          <a:xfrm>
            <a:off x="933098" y="4387136"/>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03" tIns="46250" rIns="92503" bIns="46250" numCol="1" anchor="t" anchorCtr="0" compatLnSpc="1">
            <a:prstTxWarp prst="textNoShape">
              <a:avLst/>
            </a:prstTxWarp>
          </a:bodyPr>
          <a:lstStyle/>
          <a:p>
            <a:r>
              <a:rPr lang="en-US"/>
              <a:t>Know the CE requirements because this is usually have a few questions. Up to five hours of self-study</a:t>
            </a:r>
          </a:p>
          <a:p>
            <a:r>
              <a:rPr lang="en-US"/>
              <a:t>14 hours can be carried forward, one hour must be in ethics every year,</a:t>
            </a:r>
          </a:p>
          <a:p>
            <a:r>
              <a:rPr lang="en-US"/>
              <a:t>An hour should be considered the amount of time on topic; topics are not pre-approved so it’s the honor system that what you have taken is relevant to your professional practice per statute 1001.210. 137.17</a:t>
            </a:r>
          </a:p>
          <a:p>
            <a:r>
              <a:rPr lang="en-US"/>
              <a:t>There is not an exemption for over 65 – which is the #1 reason we return renewal checks</a:t>
            </a:r>
          </a:p>
          <a:p>
            <a:r>
              <a:rPr lang="en-US"/>
              <a:t>If you renew and haven’t done the CE it is fraudulent. Otherwise good engineers can be busted.</a:t>
            </a:r>
          </a:p>
          <a:p>
            <a:r>
              <a:rPr lang="en-US"/>
              <a:t>There is no pre-certification; PEs are expected to know what classes are accepted.</a:t>
            </a:r>
          </a:p>
          <a:p>
            <a:r>
              <a:rPr lang="en-US"/>
              <a:t>All done electronically. </a:t>
            </a:r>
          </a:p>
          <a:p>
            <a:endParaRPr lang="en-US"/>
          </a:p>
          <a:p>
            <a:r>
              <a:rPr lang="en-US"/>
              <a:t>Ask them their experience – how many of you have been audited? Was it pretty easy? Just needed to have documentation, right? </a:t>
            </a:r>
          </a:p>
          <a:p>
            <a:endParaRPr lang="en-US"/>
          </a:p>
          <a:p>
            <a:endParaRPr lang="en-US"/>
          </a:p>
        </p:txBody>
      </p:sp>
    </p:spTree>
    <p:extLst>
      <p:ext uri="{BB962C8B-B14F-4D97-AF65-F5344CB8AC3E}">
        <p14:creationId xmlns:p14="http://schemas.microsoft.com/office/powerpoint/2010/main" val="25296543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1148621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7637466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0848381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9216427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9550486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48910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194355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3C6B8962-6844-4725-8C83-DA76A56F4F68}" type="slidenum">
              <a:rPr lang="en-US" sz="1200">
                <a:solidFill>
                  <a:prstClr val="black"/>
                </a:solidFill>
                <a:latin typeface="Calibri"/>
              </a:rPr>
              <a:pPr algn="r" fontAlgn="auto">
                <a:spcBef>
                  <a:spcPts val="0"/>
                </a:spcBef>
                <a:spcAft>
                  <a:spcPts val="0"/>
                </a:spcAft>
                <a:defRPr/>
              </a:pPr>
              <a:t>62</a:t>
            </a:fld>
            <a:endParaRPr lang="en-US" sz="1200">
              <a:solidFill>
                <a:prstClr val="black"/>
              </a:solidFill>
              <a:latin typeface="Calibri"/>
            </a:endParaRPr>
          </a:p>
        </p:txBody>
      </p:sp>
    </p:spTree>
    <p:extLst>
      <p:ext uri="{BB962C8B-B14F-4D97-AF65-F5344CB8AC3E}">
        <p14:creationId xmlns:p14="http://schemas.microsoft.com/office/powerpoint/2010/main" val="491637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Put the job on hold, get your CE updated, renew.</a:t>
            </a:r>
          </a:p>
          <a:p>
            <a:r>
              <a:rPr lang="en-US"/>
              <a:t>You should maintain current continuing education.</a:t>
            </a:r>
          </a:p>
          <a:p>
            <a:r>
              <a:rPr lang="en-US"/>
              <a:t>If you get audited – you are required by board rule to respond within 21 days.</a:t>
            </a:r>
          </a:p>
        </p:txBody>
      </p:sp>
    </p:spTree>
    <p:extLst>
      <p:ext uri="{BB962C8B-B14F-4D97-AF65-F5344CB8AC3E}">
        <p14:creationId xmlns:p14="http://schemas.microsoft.com/office/powerpoint/2010/main" val="42590035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One reason we are here today is to highlight some of the important rules and laws that each pe should know; however we cannot be exhaustive and it is the responsibility of the PE to know the laws. All of our laws and rules are laid out clearly in a downloadable document on our website which we are happy to mail to you if you need a copy.</a:t>
            </a:r>
          </a:p>
          <a:p>
            <a:endParaRPr lang="en-US"/>
          </a:p>
          <a:p>
            <a:r>
              <a:rPr lang="en-US"/>
              <a:t>Note: Take a copy with you of the most recent statute and rules as reference. Try to allow time after each presentation for one-on-one discussions.</a:t>
            </a:r>
          </a:p>
        </p:txBody>
      </p:sp>
      <p:sp>
        <p:nvSpPr>
          <p:cNvPr id="4" name="Slide Number Placeholder 3"/>
          <p:cNvSpPr txBox="1">
            <a:spLocks noGrp="1"/>
          </p:cNvSpPr>
          <p:nvPr/>
        </p:nvSpPr>
        <p:spPr>
          <a:xfrm>
            <a:off x="3970938" y="8772668"/>
            <a:ext cx="3037840" cy="461804"/>
          </a:xfrm>
          <a:prstGeom prst="rect">
            <a:avLst/>
          </a:prstGeom>
          <a:noFill/>
        </p:spPr>
        <p:txBody>
          <a:bodyPr lIns="92126" tIns="46063" rIns="92126" bIns="46063" anchor="b"/>
          <a:lstStyle/>
          <a:p>
            <a:pPr algn="r" fontAlgn="auto">
              <a:spcBef>
                <a:spcPts val="0"/>
              </a:spcBef>
              <a:spcAft>
                <a:spcPts val="0"/>
              </a:spcAft>
              <a:defRPr/>
            </a:pPr>
            <a:fld id="{41504A6F-BAA0-439E-AD44-2501BC16FA0E}" type="slidenum">
              <a:rPr lang="en-US" sz="1200">
                <a:latin typeface="+mn-lt"/>
                <a:cs typeface="+mn-cs"/>
              </a:rPr>
              <a:pPr algn="r" fontAlgn="auto">
                <a:spcBef>
                  <a:spcPts val="0"/>
                </a:spcBef>
                <a:spcAft>
                  <a:spcPts val="0"/>
                </a:spcAft>
                <a:defRPr/>
              </a:pPr>
              <a:t>64</a:t>
            </a:fld>
            <a:endParaRPr lang="en-US" sz="1200">
              <a:latin typeface="+mn-lt"/>
              <a:cs typeface="+mn-cs"/>
            </a:endParaRP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3480321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9826762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Engineering for a better Texas  </a:t>
            </a:r>
          </a:p>
        </p:txBody>
      </p:sp>
    </p:spTree>
    <p:extLst>
      <p:ext uri="{BB962C8B-B14F-4D97-AF65-F5344CB8AC3E}">
        <p14:creationId xmlns:p14="http://schemas.microsoft.com/office/powerpoint/2010/main" val="18915041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Engineering for a better Texas  </a:t>
            </a:r>
          </a:p>
        </p:txBody>
      </p:sp>
    </p:spTree>
    <p:extLst>
      <p:ext uri="{BB962C8B-B14F-4D97-AF65-F5344CB8AC3E}">
        <p14:creationId xmlns:p14="http://schemas.microsoft.com/office/powerpoint/2010/main" val="15152712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Engineering for a better Texas  </a:t>
            </a:r>
          </a:p>
        </p:txBody>
      </p:sp>
    </p:spTree>
    <p:extLst>
      <p:ext uri="{BB962C8B-B14F-4D97-AF65-F5344CB8AC3E}">
        <p14:creationId xmlns:p14="http://schemas.microsoft.com/office/powerpoint/2010/main" val="858472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Sunset Advisory Commission reviews agencies every twelve years or so do determine whether it still serves a public need, which would cause the sun to “set” on the agency if not. This is the time when enabling statutes or laws are reviewed and can have changes made. Hearings will be held during the 2013 legislative session. There is an opportunity for public input at that time.</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8994154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E527ABC3-966E-40E9-AF0B-A387A574C846}" type="datetime1">
              <a:rPr lang="en-US" sz="1200">
                <a:solidFill>
                  <a:prstClr val="black"/>
                </a:solidFill>
                <a:latin typeface="Times New Roman" pitchFamily="18" charset="0"/>
              </a:rPr>
              <a:pPr algn="r"/>
              <a:t>3/5/2018</a:t>
            </a:fld>
            <a:endParaRPr lang="en-US" sz="1200">
              <a:solidFill>
                <a:prstClr val="black"/>
              </a:solidFill>
              <a:latin typeface="Times New Roman" pitchFamily="18" charset="0"/>
            </a:endParaRPr>
          </a:p>
        </p:txBody>
      </p:sp>
      <p:sp>
        <p:nvSpPr>
          <p:cNvPr id="11366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756F15FE-0CF5-4BB6-AB46-5638EF0FB7E3}" type="slidenum">
              <a:rPr lang="en-US" sz="1200">
                <a:solidFill>
                  <a:prstClr val="black"/>
                </a:solidFill>
                <a:latin typeface="Times New Roman" pitchFamily="18" charset="0"/>
              </a:rPr>
              <a:pPr algn="r"/>
              <a:t>71</a:t>
            </a:fld>
            <a:endParaRPr lang="en-US" sz="1200">
              <a:solidFill>
                <a:prstClr val="black"/>
              </a:solidFill>
              <a:latin typeface="Times New Roman" pitchFamily="18" charset="0"/>
            </a:endParaRPr>
          </a:p>
        </p:txBody>
      </p:sp>
      <p:sp>
        <p:nvSpPr>
          <p:cNvPr id="113668" name="Rectangle 2"/>
          <p:cNvSpPr>
            <a:spLocks noGrp="1" noRot="1" noChangeAspect="1" noChangeArrowheads="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9"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NCEES has begun an initiative for educational requirements to include more than just a bachelor’s degree – a BS plus an extra thirty hours or which is a Masters or Equivalent. Currently, they have not determined what the extra 30 hours will be.</a:t>
            </a:r>
          </a:p>
          <a:p>
            <a:r>
              <a:rPr lang="en-US"/>
              <a:t>NCEES is about “model law” which may or may not be adopted by other states.</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882169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308788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a:defRPr/>
            </a:pPr>
            <a:fld id="{8F9B69D6-A1BA-4E4D-BC74-9FDDF76EA5FF}" type="datetime1">
              <a:rPr lang="en-US">
                <a:solidFill>
                  <a:prstClr val="black"/>
                </a:solidFill>
              </a:rPr>
              <a:pPr>
                <a:defRPr/>
              </a:pPr>
              <a:t>3/5/2018</a:t>
            </a:fld>
            <a:endParaRPr lang="en-US" dirty="0">
              <a:solidFill>
                <a:prstClr val="black"/>
              </a:solidFill>
            </a:endParaRPr>
          </a:p>
        </p:txBody>
      </p:sp>
      <p:sp>
        <p:nvSpPr>
          <p:cNvPr id="870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2" name="Footer Placeholder 1"/>
          <p:cNvSpPr>
            <a:spLocks noGrp="1"/>
          </p:cNvSpPr>
          <p:nvPr>
            <p:ph type="ftr" sz="quarter" idx="10"/>
          </p:nvPr>
        </p:nvSpPr>
        <p:spPr/>
        <p:txBody>
          <a:bodyPr/>
          <a:lstStyle/>
          <a:p>
            <a:pPr>
              <a:defRPr/>
            </a:pPr>
            <a:r>
              <a:rPr lang="en-US" dirty="0"/>
              <a:t>Engineering for a better Texas  </a:t>
            </a:r>
          </a:p>
        </p:txBody>
      </p:sp>
    </p:spTree>
    <p:extLst>
      <p:ext uri="{BB962C8B-B14F-4D97-AF65-F5344CB8AC3E}">
        <p14:creationId xmlns:p14="http://schemas.microsoft.com/office/powerpoint/2010/main" val="2320107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Professionals include doctors, lawyers, engineers, etc. There is an understanding that professionals are regulated to ensure ethical behavior which creates a safer environment</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12726352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txBox="1">
            <a:spLocks noGrp="1" noChangeArrowheads="1"/>
          </p:cNvSpPr>
          <p:nvPr/>
        </p:nvSpPr>
        <p:spPr bwMode="auto">
          <a:xfrm>
            <a:off x="3972560" y="0"/>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D367BBC5-AEDB-40B1-9B65-FCA700D547C1}" type="datetime1">
              <a:rPr lang="en-US" sz="1200">
                <a:solidFill>
                  <a:prstClr val="black"/>
                </a:solidFill>
                <a:latin typeface="Times New Roman" pitchFamily="18" charset="0"/>
              </a:rPr>
              <a:pPr algn="r"/>
              <a:t>3/5/2018</a:t>
            </a:fld>
            <a:endParaRPr lang="en-US" sz="1200">
              <a:solidFill>
                <a:prstClr val="black"/>
              </a:solidFill>
              <a:latin typeface="Times New Roman" pitchFamily="18" charset="0"/>
            </a:endParaRPr>
          </a:p>
        </p:txBody>
      </p:sp>
      <p:sp>
        <p:nvSpPr>
          <p:cNvPr id="118787" name="Rectangle 13"/>
          <p:cNvSpPr txBox="1">
            <a:spLocks noGrp="1" noChangeArrowheads="1"/>
          </p:cNvSpPr>
          <p:nvPr/>
        </p:nvSpPr>
        <p:spPr bwMode="auto">
          <a:xfrm>
            <a:off x="3972560" y="8774271"/>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01" tIns="45900" rIns="91801" bIns="45900" anchor="b"/>
          <a:lstStyle>
            <a:lvl1pPr defTabSz="911225" eaLnBrk="0" hangingPunct="0">
              <a:defRPr>
                <a:solidFill>
                  <a:schemeClr val="tx1"/>
                </a:solidFill>
                <a:latin typeface="Arial" charset="0"/>
                <a:cs typeface="Arial" charset="0"/>
              </a:defRPr>
            </a:lvl1pPr>
            <a:lvl2pPr marL="742950" indent="-285750" defTabSz="911225" eaLnBrk="0" hangingPunct="0">
              <a:defRPr>
                <a:solidFill>
                  <a:schemeClr val="tx1"/>
                </a:solidFill>
                <a:latin typeface="Arial" charset="0"/>
                <a:cs typeface="Arial" charset="0"/>
              </a:defRPr>
            </a:lvl2pPr>
            <a:lvl3pPr marL="1143000" indent="-228600" defTabSz="911225" eaLnBrk="0" hangingPunct="0">
              <a:defRPr>
                <a:solidFill>
                  <a:schemeClr val="tx1"/>
                </a:solidFill>
                <a:latin typeface="Arial" charset="0"/>
                <a:cs typeface="Arial" charset="0"/>
              </a:defRPr>
            </a:lvl3pPr>
            <a:lvl4pPr marL="1600200" indent="-228600" defTabSz="911225" eaLnBrk="0" hangingPunct="0">
              <a:defRPr>
                <a:solidFill>
                  <a:schemeClr val="tx1"/>
                </a:solidFill>
                <a:latin typeface="Arial" charset="0"/>
                <a:cs typeface="Arial" charset="0"/>
              </a:defRPr>
            </a:lvl4pPr>
            <a:lvl5pPr marL="2057400" indent="-228600" defTabSz="911225" eaLnBrk="0" hangingPunct="0">
              <a:defRPr>
                <a:solidFill>
                  <a:schemeClr val="tx1"/>
                </a:solidFill>
                <a:latin typeface="Arial" charset="0"/>
                <a:cs typeface="Arial" charset="0"/>
              </a:defRPr>
            </a:lvl5pPr>
            <a:lvl6pPr marL="2514600" indent="-228600" defTabSz="911225" eaLnBrk="0" fontAlgn="base" hangingPunct="0">
              <a:spcBef>
                <a:spcPct val="0"/>
              </a:spcBef>
              <a:spcAft>
                <a:spcPct val="0"/>
              </a:spcAft>
              <a:defRPr>
                <a:solidFill>
                  <a:schemeClr val="tx1"/>
                </a:solidFill>
                <a:latin typeface="Arial" charset="0"/>
                <a:cs typeface="Arial" charset="0"/>
              </a:defRPr>
            </a:lvl6pPr>
            <a:lvl7pPr marL="2971800" indent="-228600" defTabSz="911225" eaLnBrk="0" fontAlgn="base" hangingPunct="0">
              <a:spcBef>
                <a:spcPct val="0"/>
              </a:spcBef>
              <a:spcAft>
                <a:spcPct val="0"/>
              </a:spcAft>
              <a:defRPr>
                <a:solidFill>
                  <a:schemeClr val="tx1"/>
                </a:solidFill>
                <a:latin typeface="Arial" charset="0"/>
                <a:cs typeface="Arial" charset="0"/>
              </a:defRPr>
            </a:lvl7pPr>
            <a:lvl8pPr marL="3429000" indent="-228600" defTabSz="911225" eaLnBrk="0" fontAlgn="base" hangingPunct="0">
              <a:spcBef>
                <a:spcPct val="0"/>
              </a:spcBef>
              <a:spcAft>
                <a:spcPct val="0"/>
              </a:spcAft>
              <a:defRPr>
                <a:solidFill>
                  <a:schemeClr val="tx1"/>
                </a:solidFill>
                <a:latin typeface="Arial" charset="0"/>
                <a:cs typeface="Arial" charset="0"/>
              </a:defRPr>
            </a:lvl8pPr>
            <a:lvl9pPr marL="3886200" indent="-228600" defTabSz="911225" eaLnBrk="0" fontAlgn="base" hangingPunct="0">
              <a:spcBef>
                <a:spcPct val="0"/>
              </a:spcBef>
              <a:spcAft>
                <a:spcPct val="0"/>
              </a:spcAft>
              <a:defRPr>
                <a:solidFill>
                  <a:schemeClr val="tx1"/>
                </a:solidFill>
                <a:latin typeface="Arial" charset="0"/>
                <a:cs typeface="Arial" charset="0"/>
              </a:defRPr>
            </a:lvl9pPr>
          </a:lstStyle>
          <a:p>
            <a:pPr algn="r"/>
            <a:fld id="{2E27AA66-3374-47C6-9816-C55C6484D1F0}" type="slidenum">
              <a:rPr lang="en-US" sz="1200">
                <a:solidFill>
                  <a:prstClr val="black"/>
                </a:solidFill>
                <a:latin typeface="Times New Roman" pitchFamily="18" charset="0"/>
              </a:rPr>
              <a:pPr algn="r"/>
              <a:t>74</a:t>
            </a:fld>
            <a:endParaRPr lang="en-US" sz="1200">
              <a:solidFill>
                <a:prstClr val="black"/>
              </a:solidFill>
              <a:latin typeface="Times New Roman" pitchFamily="18" charset="0"/>
            </a:endParaRPr>
          </a:p>
        </p:txBody>
      </p:sp>
      <p:sp>
        <p:nvSpPr>
          <p:cNvPr id="118788" name="Rectangle 2"/>
          <p:cNvSpPr>
            <a:spLocks noGrp="1" noRot="1" noChangeAspect="1" noChangeArrowheads="1" noTextEdit="1"/>
          </p:cNvSpPr>
          <p:nvPr>
            <p:ph type="sldImg"/>
          </p:nvPr>
        </p:nvSpPr>
        <p:spPr bwMode="auto">
          <a:xfrm>
            <a:off x="1200150" y="693738"/>
            <a:ext cx="4614863"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3"/>
          <p:cNvSpPr>
            <a:spLocks noGrp="1" noChangeArrowheads="1"/>
          </p:cNvSpPr>
          <p:nvPr>
            <p:ph type="body" idx="1"/>
          </p:nvPr>
        </p:nvSpPr>
        <p:spPr bwMode="auto">
          <a:xfrm>
            <a:off x="933099" y="4387137"/>
            <a:ext cx="5144206"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801" tIns="45900" rIns="91801" bIns="45900" numCol="1" anchor="t" anchorCtr="0" compatLnSpc="1">
            <a:prstTxWarp prst="textNoShape">
              <a:avLst/>
            </a:prstTxWarp>
          </a:bodyPr>
          <a:lstStyle/>
          <a:p>
            <a:r>
              <a:rPr lang="en-US"/>
              <a:t>If you are interested in having TBPE come to your firm or group, we will speak to groups of 20 or more; look for webinars and hosted meetings in the future.</a:t>
            </a:r>
          </a:p>
          <a:p>
            <a:r>
              <a:rPr lang="en-US"/>
              <a:t>Outreach to elementary schools is done through the Engineering Week program where we send our staff engineers to local schools to assist with experiments in the classroom. It’s a great way to get involved. If you get  a chance to participate we highly recommend it. </a:t>
            </a:r>
          </a:p>
        </p:txBody>
      </p:sp>
      <p:sp>
        <p:nvSpPr>
          <p:cNvPr id="2" name="Footer Placeholder 1"/>
          <p:cNvSpPr>
            <a:spLocks noGrp="1"/>
          </p:cNvSpPr>
          <p:nvPr>
            <p:ph type="ftr" sz="quarter" idx="10"/>
          </p:nvPr>
        </p:nvSpPr>
        <p:spPr/>
        <p:txBody>
          <a:bodyPr/>
          <a:lstStyle/>
          <a:p>
            <a:pPr>
              <a:defRPr/>
            </a:pPr>
            <a:r>
              <a:rPr lang="en-US">
                <a:solidFill>
                  <a:prstClr val="black"/>
                </a:solidFill>
              </a:rPr>
              <a:t>Engineering for a better Texas  </a:t>
            </a:r>
          </a:p>
        </p:txBody>
      </p:sp>
    </p:spTree>
    <p:extLst>
      <p:ext uri="{BB962C8B-B14F-4D97-AF65-F5344CB8AC3E}">
        <p14:creationId xmlns:p14="http://schemas.microsoft.com/office/powerpoint/2010/main" val="35713101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This year’s theme at TBPE is excellence, and so we are leading with that in our slides.</a:t>
            </a:r>
          </a:p>
        </p:txBody>
      </p:sp>
      <p:sp>
        <p:nvSpPr>
          <p:cNvPr id="2" name="Footer Placeholder 1"/>
          <p:cNvSpPr>
            <a:spLocks noGrp="1"/>
          </p:cNvSpPr>
          <p:nvPr>
            <p:ph type="ftr" sz="quarter" idx="10"/>
          </p:nvPr>
        </p:nvSpPr>
        <p:spPr/>
        <p:txBody>
          <a:bodyPr/>
          <a:lstStyle/>
          <a:p>
            <a:pPr>
              <a:defRPr/>
            </a:pPr>
            <a:r>
              <a:rPr lang="en-US"/>
              <a:t>Engineering for a better Texas  </a:t>
            </a:r>
          </a:p>
        </p:txBody>
      </p:sp>
    </p:spTree>
    <p:extLst>
      <p:ext uri="{BB962C8B-B14F-4D97-AF65-F5344CB8AC3E}">
        <p14:creationId xmlns:p14="http://schemas.microsoft.com/office/powerpoint/2010/main" val="284461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sz="quarter"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EC8FF5-43B6-4B7E-9573-4A4F75EE8A1C}"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3/5/2018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972" name="Rectangle 2"/>
          <p:cNvSpPr>
            <a:spLocks noGrp="1" noRot="1" noChangeAspect="1" noChangeArrowheads="1" noTextEdit="1"/>
          </p:cNvSpPr>
          <p:nvPr>
            <p:ph type="sldImg"/>
          </p:nvPr>
        </p:nvSpPr>
        <p:spPr bwMode="auto">
          <a:xfrm>
            <a:off x="1198563" y="693738"/>
            <a:ext cx="4614862"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xfrm>
            <a:off x="934721" y="4387137"/>
            <a:ext cx="5140960" cy="4154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Two of the engineers are college professors and the others are in private practice. Of the 3 public members, 2 are lawyers and one is a CPA.</a:t>
            </a:r>
          </a:p>
          <a:p>
            <a:r>
              <a:rPr lang="en-US" dirty="0"/>
              <a:t>Rules-staff produced, board approves for public comment in the Texas Register, staff takes comments and proposes new rules for Board approval</a:t>
            </a:r>
          </a:p>
        </p:txBody>
      </p:sp>
    </p:spTree>
    <p:extLst>
      <p:ext uri="{BB962C8B-B14F-4D97-AF65-F5344CB8AC3E}">
        <p14:creationId xmlns:p14="http://schemas.microsoft.com/office/powerpoint/2010/main" val="215409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dt" sz="quarter" idx="1"/>
          </p:nvPr>
        </p:nvSpPr>
        <p:spPr/>
        <p:txBody>
          <a:bodyPr/>
          <a:lstStyle/>
          <a:p>
            <a:pPr>
              <a:defRPr/>
            </a:pPr>
            <a:fld id="{E7B5BD25-7405-4BF2-9BAE-50AA6BFE1456}" type="datetime1">
              <a:rPr lang="en-US"/>
              <a:pPr>
                <a:defRPr/>
              </a:pPr>
              <a:t>3/5/2018</a:t>
            </a:fld>
            <a:endParaRPr lang="en-US"/>
          </a:p>
        </p:txBody>
      </p:sp>
      <p:sp>
        <p:nvSpPr>
          <p:cNvPr id="9" name="Rectangle 13"/>
          <p:cNvSpPr>
            <a:spLocks noGrp="1" noChangeArrowheads="1"/>
          </p:cNvSpPr>
          <p:nvPr>
            <p:ph type="sldNum" sz="quarter" idx="5"/>
          </p:nvPr>
        </p:nvSpPr>
        <p:spPr/>
        <p:txBody>
          <a:bodyPr/>
          <a:lstStyle/>
          <a:p>
            <a:pPr>
              <a:defRPr/>
            </a:pPr>
            <a:fld id="{079829C5-42EC-4114-8691-BC9FCF9189FC}" type="slidenum">
              <a:rPr lang="en-US"/>
              <a:pPr>
                <a:defRPr/>
              </a:pPr>
              <a:t>9</a:t>
            </a:fld>
            <a:endParaRPr lang="en-US"/>
          </a:p>
        </p:txBody>
      </p:sp>
      <p:sp>
        <p:nvSpPr>
          <p:cNvPr id="8499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84998" name="Date Placeholder 3"/>
          <p:cNvSpPr txBox="1">
            <a:spLocks noGrp="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8" tIns="45558" rIns="91118" bIns="45558"/>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a:fld id="{29E0504E-0421-4ACA-A29A-843579DFD415}" type="datetime1">
              <a:rPr lang="en-US" sz="1200">
                <a:latin typeface="Times New Roman" pitchFamily="18" charset="0"/>
              </a:rPr>
              <a:pPr algn="r"/>
              <a:t>3/5/2018</a:t>
            </a:fld>
            <a:endParaRPr lang="en-US" sz="1200">
              <a:latin typeface="Times New Roman" pitchFamily="18" charset="0"/>
            </a:endParaRPr>
          </a:p>
        </p:txBody>
      </p:sp>
      <p:sp>
        <p:nvSpPr>
          <p:cNvPr id="84999" name="Slide Number Placeholder 4"/>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8" tIns="45558" rIns="91118" bIns="45558" anchor="b"/>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algn="r"/>
            <a:fld id="{6F13D0BA-E30F-4555-9DEF-C1BA3049F39A}" type="slidenum">
              <a:rPr lang="en-US" sz="1200">
                <a:latin typeface="Times New Roman" pitchFamily="18" charset="0"/>
              </a:rPr>
              <a:pPr algn="r"/>
              <a:t>9</a:t>
            </a:fld>
            <a:endParaRPr lang="en-US" sz="1200">
              <a:latin typeface="Times New Roman" pitchFamily="18" charset="0"/>
            </a:endParaRPr>
          </a:p>
        </p:txBody>
      </p:sp>
    </p:spTree>
    <p:extLst>
      <p:ext uri="{BB962C8B-B14F-4D97-AF65-F5344CB8AC3E}">
        <p14:creationId xmlns:p14="http://schemas.microsoft.com/office/powerpoint/2010/main" val="29581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p>
            <a:r>
              <a:rPr lang="en-US"/>
              <a:t>Engineering for a better Texas</a:t>
            </a:r>
            <a:endParaRPr lang="en-US" dirty="0"/>
          </a:p>
        </p:txBody>
      </p:sp>
    </p:spTree>
    <p:extLst>
      <p:ext uri="{BB962C8B-B14F-4D97-AF65-F5344CB8AC3E}">
        <p14:creationId xmlns:p14="http://schemas.microsoft.com/office/powerpoint/2010/main" val="364885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2"/>
            <a:ext cx="8229600" cy="1143000"/>
          </a:xfrm>
        </p:spPr>
        <p:txBody>
          <a:bodyPr/>
          <a:lstStyle/>
          <a:p>
            <a:r>
              <a:rPr lang="en-US" dirty="0"/>
              <a:t>Click to edit Master title style</a:t>
            </a:r>
          </a:p>
        </p:txBody>
      </p:sp>
      <p:sp>
        <p:nvSpPr>
          <p:cNvPr id="3" name="Content Placeholder 2"/>
          <p:cNvSpPr>
            <a:spLocks noGrp="1"/>
          </p:cNvSpPr>
          <p:nvPr>
            <p:ph idx="1"/>
          </p:nvPr>
        </p:nvSpPr>
        <p:spPr>
          <a:xfrm>
            <a:off x="489610" y="2805106"/>
            <a:ext cx="8229600" cy="3553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US"/>
              <a:t>Engineering for a better Texas</a:t>
            </a:r>
            <a:endParaRPr lang="en-US" dirty="0"/>
          </a:p>
        </p:txBody>
      </p:sp>
    </p:spTree>
    <p:extLst>
      <p:ext uri="{BB962C8B-B14F-4D97-AF65-F5344CB8AC3E}">
        <p14:creationId xmlns:p14="http://schemas.microsoft.com/office/powerpoint/2010/main" val="41219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4"/>
            <a:ext cx="8229600" cy="1143000"/>
          </a:xfrm>
        </p:spPr>
        <p:txBody>
          <a:bodyPr/>
          <a:lstStyle/>
          <a:p>
            <a:r>
              <a:rPr lang="en-US"/>
              <a:t>Click to edit Master title style</a:t>
            </a:r>
          </a:p>
        </p:txBody>
      </p:sp>
    </p:spTree>
    <p:extLst>
      <p:ext uri="{BB962C8B-B14F-4D97-AF65-F5344CB8AC3E}">
        <p14:creationId xmlns:p14="http://schemas.microsoft.com/office/powerpoint/2010/main" val="400069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05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2346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610" y="2805106"/>
            <a:ext cx="8229600" cy="35536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979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6194" y="1630114"/>
            <a:ext cx="8229600" cy="1143000"/>
          </a:xfrm>
        </p:spPr>
        <p:txBody>
          <a:bodyPr/>
          <a:lstStyle/>
          <a:p>
            <a:r>
              <a:rPr lang="en-US"/>
              <a:t>Click to edit Master title style</a:t>
            </a:r>
          </a:p>
        </p:txBody>
      </p:sp>
    </p:spTree>
    <p:extLst>
      <p:ext uri="{BB962C8B-B14F-4D97-AF65-F5344CB8AC3E}">
        <p14:creationId xmlns:p14="http://schemas.microsoft.com/office/powerpoint/2010/main" val="16007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773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6194" y="12119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9610" y="2386949"/>
            <a:ext cx="82296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Second level</a:t>
            </a:r>
          </a:p>
          <a:p>
            <a:pPr lvl="0"/>
            <a:r>
              <a:rPr lang="en-US" dirty="0"/>
              <a:t>Third level</a:t>
            </a:r>
          </a:p>
          <a:p>
            <a:pPr lvl="1"/>
            <a:r>
              <a:rPr lang="en-US" dirty="0"/>
              <a:t>Fourth level</a:t>
            </a:r>
          </a:p>
          <a:p>
            <a:pPr lvl="2"/>
            <a:r>
              <a:rPr lang="en-US" dirty="0"/>
              <a:t>Fifth level</a:t>
            </a:r>
          </a:p>
        </p:txBody>
      </p:sp>
      <p:sp>
        <p:nvSpPr>
          <p:cNvPr id="2" name="Rectangle 1"/>
          <p:cNvSpPr/>
          <p:nvPr userDrawn="1"/>
        </p:nvSpPr>
        <p:spPr>
          <a:xfrm>
            <a:off x="0" y="0"/>
            <a:ext cx="9144000" cy="935421"/>
          </a:xfrm>
          <a:prstGeom prst="rect">
            <a:avLst/>
          </a:prstGeom>
          <a:gradFill flip="none" rotWithShape="1">
            <a:gsLst>
              <a:gs pos="0">
                <a:schemeClr val="accent4">
                  <a:lumMod val="0"/>
                  <a:lumOff val="100000"/>
                </a:schemeClr>
              </a:gs>
              <a:gs pos="35000">
                <a:srgbClr val="E2E2E2"/>
              </a:gs>
              <a:gs pos="47790">
                <a:srgbClr val="CECECE"/>
              </a:gs>
              <a:gs pos="72000">
                <a:srgbClr val="838383"/>
              </a:gs>
              <a:gs pos="60000">
                <a:srgbClr val="B5B5B5"/>
              </a:gs>
              <a:gs pos="7000">
                <a:schemeClr val="accent4">
                  <a:lumMod val="0"/>
                  <a:lumOff val="100000"/>
                </a:schemeClr>
              </a:gs>
              <a:gs pos="7000">
                <a:srgbClr val="FFFFFF"/>
              </a:gs>
              <a:gs pos="87000">
                <a:srgbClr val="5B5B5B"/>
              </a:gs>
              <a:gs pos="100000">
                <a:srgbClr val="5B5B5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userDrawn="1"/>
        </p:nvPicPr>
        <p:blipFill>
          <a:blip r:embed="rId6"/>
          <a:stretch>
            <a:fillRect/>
          </a:stretch>
        </p:blipFill>
        <p:spPr>
          <a:xfrm>
            <a:off x="293912" y="224027"/>
            <a:ext cx="1839688" cy="926743"/>
          </a:xfrm>
          <a:prstGeom prst="rect">
            <a:avLst/>
          </a:prstGeom>
        </p:spPr>
      </p:pic>
      <p:sp>
        <p:nvSpPr>
          <p:cNvPr id="3" name="Footer Placeholder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1">
                <a:solidFill>
                  <a:schemeClr val="tx1"/>
                </a:solidFill>
              </a:defRPr>
            </a:lvl1pPr>
          </a:lstStyle>
          <a:p>
            <a:r>
              <a:rPr lang="en-US"/>
              <a:t>Engineering for a better Texas</a:t>
            </a:r>
            <a:endParaRPr lang="en-US" dirty="0"/>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5" r:id="rId3"/>
    <p:sldLayoutId id="2147484226"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9610" y="8493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89610" y="2131054"/>
            <a:ext cx="82296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Second level</a:t>
            </a:r>
          </a:p>
          <a:p>
            <a:pPr lvl="0"/>
            <a:r>
              <a:rPr lang="en-US" dirty="0"/>
              <a:t>Third level</a:t>
            </a:r>
          </a:p>
          <a:p>
            <a:pPr lvl="1"/>
            <a:r>
              <a:rPr lang="en-US" dirty="0"/>
              <a:t>Fourth level</a:t>
            </a:r>
          </a:p>
          <a:p>
            <a:pPr lvl="2"/>
            <a:r>
              <a:rPr lang="en-US" dirty="0"/>
              <a:t>Fifth level</a:t>
            </a:r>
          </a:p>
        </p:txBody>
      </p:sp>
      <p:sp>
        <p:nvSpPr>
          <p:cNvPr id="2" name="Rectangle 1"/>
          <p:cNvSpPr/>
          <p:nvPr userDrawn="1"/>
        </p:nvSpPr>
        <p:spPr>
          <a:xfrm>
            <a:off x="0" y="0"/>
            <a:ext cx="9144000" cy="935421"/>
          </a:xfrm>
          <a:prstGeom prst="rect">
            <a:avLst/>
          </a:prstGeom>
          <a:gradFill flip="none" rotWithShape="1">
            <a:gsLst>
              <a:gs pos="0">
                <a:schemeClr val="accent4">
                  <a:lumMod val="0"/>
                  <a:lumOff val="100000"/>
                </a:schemeClr>
              </a:gs>
              <a:gs pos="35000">
                <a:srgbClr val="E2E2E2"/>
              </a:gs>
              <a:gs pos="47790">
                <a:srgbClr val="CECECE"/>
              </a:gs>
              <a:gs pos="72000">
                <a:srgbClr val="838383"/>
              </a:gs>
              <a:gs pos="60000">
                <a:srgbClr val="B5B5B5"/>
              </a:gs>
              <a:gs pos="7000">
                <a:schemeClr val="accent4">
                  <a:lumMod val="0"/>
                  <a:lumOff val="100000"/>
                </a:schemeClr>
              </a:gs>
              <a:gs pos="7000">
                <a:srgbClr val="FFFFFF"/>
              </a:gs>
              <a:gs pos="87000">
                <a:srgbClr val="5B5B5B"/>
              </a:gs>
              <a:gs pos="100000">
                <a:srgbClr val="5B5B5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rot="10800000">
            <a:off x="0" y="5922579"/>
            <a:ext cx="9144000" cy="935421"/>
          </a:xfrm>
          <a:prstGeom prst="rect">
            <a:avLst/>
          </a:prstGeom>
          <a:gradFill flip="none" rotWithShape="1">
            <a:gsLst>
              <a:gs pos="0">
                <a:schemeClr val="accent4">
                  <a:lumMod val="0"/>
                  <a:lumOff val="100000"/>
                </a:schemeClr>
              </a:gs>
              <a:gs pos="35000">
                <a:srgbClr val="E2E2E2"/>
              </a:gs>
              <a:gs pos="47790">
                <a:srgbClr val="CECECE"/>
              </a:gs>
              <a:gs pos="72000">
                <a:srgbClr val="838383"/>
              </a:gs>
              <a:gs pos="60000">
                <a:srgbClr val="B5B5B5"/>
              </a:gs>
              <a:gs pos="7000">
                <a:schemeClr val="accent4">
                  <a:lumMod val="0"/>
                  <a:lumOff val="100000"/>
                </a:schemeClr>
              </a:gs>
              <a:gs pos="7000">
                <a:srgbClr val="FFFFFF"/>
              </a:gs>
              <a:gs pos="87000">
                <a:srgbClr val="5B5B5B"/>
              </a:gs>
              <a:gs pos="100000">
                <a:srgbClr val="5B5B5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p:cNvPicPr>
            <a:picLocks noChangeAspect="1"/>
          </p:cNvPicPr>
          <p:nvPr userDrawn="1"/>
        </p:nvPicPr>
        <p:blipFill>
          <a:blip r:embed="rId6"/>
          <a:stretch>
            <a:fillRect/>
          </a:stretch>
        </p:blipFill>
        <p:spPr>
          <a:xfrm>
            <a:off x="6964970" y="5522150"/>
            <a:ext cx="1839688" cy="926743"/>
          </a:xfrm>
          <a:prstGeom prst="rect">
            <a:avLst/>
          </a:prstGeom>
        </p:spPr>
      </p:pic>
    </p:spTree>
    <p:extLst>
      <p:ext uri="{BB962C8B-B14F-4D97-AF65-F5344CB8AC3E}">
        <p14:creationId xmlns:p14="http://schemas.microsoft.com/office/powerpoint/2010/main" val="3666824334"/>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Garamond"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engineers.texas.gov/outreachsurvey"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engineers.texas.gov/"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youtube.com/" TargetMode="External"/><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ncees.org/cpc/"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engineers.texas.gov/policy.htm"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hyperlink" Target="mailto:David.Howell@engineers.texas.gov" TargetMode="External"/><Relationship Id="rId2" Type="http://schemas.openxmlformats.org/officeDocument/2006/relationships/notesSlide" Target="../notesSlides/notesSlide72.xml"/><Relationship Id="rId1" Type="http://schemas.openxmlformats.org/officeDocument/2006/relationships/slideLayout" Target="../slideLayouts/slideLayout8.xml"/><Relationship Id="rId4" Type="http://schemas.openxmlformats.org/officeDocument/2006/relationships/hyperlink" Target="http://engineers.texas.gov/outreachsurve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idges01.jpg"/>
          <p:cNvPicPr>
            <a:picLocks noChangeAspect="1"/>
          </p:cNvPicPr>
          <p:nvPr/>
        </p:nvPicPr>
        <p:blipFill>
          <a:blip r:embed="rId3"/>
          <a:stretch>
            <a:fillRect/>
          </a:stretch>
        </p:blipFill>
        <p:spPr>
          <a:xfrm>
            <a:off x="0" y="0"/>
            <a:ext cx="9144000" cy="1531088"/>
          </a:xfrm>
          <a:prstGeom prst="rect">
            <a:avLst/>
          </a:prstGeom>
          <a:noFill/>
          <a:ln>
            <a:noFill/>
          </a:ln>
          <a:effectLst>
            <a:outerShdw blurRad="50800" dist="38100" dir="5400000" algn="t" rotWithShape="0">
              <a:prstClr val="black">
                <a:alpha val="40000"/>
              </a:prstClr>
            </a:outerShdw>
          </a:effectLst>
        </p:spPr>
      </p:pic>
      <p:pic>
        <p:nvPicPr>
          <p:cNvPr id="8195" name="Picture 4" descr="tbpe_typeonly_white.ai"/>
          <p:cNvPicPr>
            <a:picLocks noChangeAspect="1"/>
          </p:cNvPicPr>
          <p:nvPr/>
        </p:nvPicPr>
        <p:blipFill rotWithShape="1">
          <a:blip r:embed="rId4">
            <a:extLst>
              <a:ext uri="{28A0092B-C50C-407E-A947-70E740481C1C}">
                <a14:useLocalDpi xmlns:a14="http://schemas.microsoft.com/office/drawing/2010/main" val="0"/>
              </a:ext>
            </a:extLst>
          </a:blip>
          <a:srcRect t="-1" b="54800"/>
          <a:stretch/>
        </p:blipFill>
        <p:spPr bwMode="auto">
          <a:xfrm>
            <a:off x="0" y="-203333"/>
            <a:ext cx="548640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p:cNvPicPr>
          <p:nvPr/>
        </p:nvPicPr>
        <p:blipFill>
          <a:blip r:embed="rId5"/>
          <a:stretch>
            <a:fillRect/>
          </a:stretch>
        </p:blipFill>
        <p:spPr bwMode="auto">
          <a:xfrm>
            <a:off x="6942792" y="165009"/>
            <a:ext cx="2158176" cy="108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9"/>
          <p:cNvSpPr txBox="1">
            <a:spLocks noChangeArrowheads="1"/>
          </p:cNvSpPr>
          <p:nvPr/>
        </p:nvSpPr>
        <p:spPr bwMode="auto">
          <a:xfrm>
            <a:off x="631825" y="2268537"/>
            <a:ext cx="789305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t>Texas Board of Professional Engineers Professional Practice Update / Ethics</a:t>
            </a:r>
          </a:p>
          <a:p>
            <a:pPr eaLnBrk="1" hangingPunct="1"/>
            <a:endParaRPr lang="en-US" sz="3200" dirty="0"/>
          </a:p>
          <a:p>
            <a:pPr eaLnBrk="1" hangingPunct="1"/>
            <a:endParaRPr lang="en-US" sz="2400" dirty="0"/>
          </a:p>
          <a:p>
            <a:pPr eaLnBrk="1" hangingPunct="1"/>
            <a:r>
              <a:rPr lang="en-US" sz="2400" dirty="0"/>
              <a:t>George P. Hartmann, P.E.</a:t>
            </a:r>
          </a:p>
          <a:p>
            <a:pPr eaLnBrk="1" hangingPunct="1"/>
            <a:r>
              <a:rPr lang="en-US" sz="2400" dirty="0"/>
              <a:t>2018</a:t>
            </a:r>
          </a:p>
          <a:p>
            <a:pPr algn="ctr" eaLnBrk="1" hangingPunct="1"/>
            <a:endParaRPr lang="en-US" sz="2400" dirty="0"/>
          </a:p>
          <a:p>
            <a:pPr algn="ctr" eaLnBrk="1" hangingPunct="1"/>
            <a:r>
              <a:rPr lang="en-US" sz="2000" dirty="0">
                <a:hlinkClick r:id="rId6"/>
              </a:rPr>
              <a:t>http://engineers.texas.gov/outreachsurvey</a:t>
            </a:r>
            <a:r>
              <a:rPr lang="en-US" sz="200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766194"/>
            <a:ext cx="7543800" cy="5686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000" cap="small" dirty="0">
                <a:latin typeface="Calibri" panose="020F0502020204030204" pitchFamily="34" charset="0"/>
              </a:rPr>
              <a:t>Board Primary Functions</a:t>
            </a:r>
          </a:p>
        </p:txBody>
      </p:sp>
      <p:sp>
        <p:nvSpPr>
          <p:cNvPr id="15363" name="Rectangle 3"/>
          <p:cNvSpPr>
            <a:spLocks noGrp="1" noChangeArrowheads="1"/>
          </p:cNvSpPr>
          <p:nvPr>
            <p:ph type="body" idx="1"/>
          </p:nvPr>
        </p:nvSpPr>
        <p:spPr>
          <a:xfrm>
            <a:off x="1219200" y="150328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dirty="0">
                <a:latin typeface="Calibri" pitchFamily="34" charset="0"/>
              </a:rPr>
              <a:t>Since 1937 -</a:t>
            </a:r>
          </a:p>
          <a:p>
            <a:pPr lvl="1"/>
            <a:r>
              <a:rPr lang="en-US" b="1" dirty="0">
                <a:solidFill>
                  <a:srgbClr val="0000FF"/>
                </a:solidFill>
                <a:latin typeface="Calibri" pitchFamily="34" charset="0"/>
              </a:rPr>
              <a:t>License</a:t>
            </a:r>
            <a:r>
              <a:rPr lang="en-US" dirty="0">
                <a:solidFill>
                  <a:srgbClr val="0000FF"/>
                </a:solidFill>
                <a:latin typeface="Calibri" pitchFamily="34" charset="0"/>
              </a:rPr>
              <a:t> Qualified Engineers</a:t>
            </a:r>
          </a:p>
          <a:p>
            <a:pPr lvl="1"/>
            <a:r>
              <a:rPr lang="en-US" b="1" dirty="0">
                <a:latin typeface="Calibri" pitchFamily="34" charset="0"/>
              </a:rPr>
              <a:t>Enforce</a:t>
            </a:r>
            <a:r>
              <a:rPr lang="en-US" dirty="0">
                <a:latin typeface="Calibri" pitchFamily="34" charset="0"/>
              </a:rPr>
              <a:t> Engineering Practice Act</a:t>
            </a:r>
          </a:p>
          <a:p>
            <a:pPr marL="0" indent="0">
              <a:buNone/>
            </a:pPr>
            <a:r>
              <a:rPr lang="en-US" dirty="0">
                <a:latin typeface="Calibri" pitchFamily="34" charset="0"/>
              </a:rPr>
              <a:t>Since 2003 –</a:t>
            </a:r>
            <a:r>
              <a:rPr lang="en-US" sz="2800" dirty="0">
                <a:latin typeface="Calibri" pitchFamily="34" charset="0"/>
              </a:rPr>
              <a:t>Requiring Firm Registration</a:t>
            </a:r>
            <a:endParaRPr lang="en-US" dirty="0">
              <a:latin typeface="Calibri" pitchFamily="34" charset="0"/>
            </a:endParaRPr>
          </a:p>
          <a:p>
            <a:pPr marL="0" indent="0">
              <a:buNone/>
            </a:pPr>
            <a:r>
              <a:rPr lang="en-US" dirty="0">
                <a:latin typeface="Calibri" pitchFamily="34" charset="0"/>
              </a:rPr>
              <a:t>Since 2005 -</a:t>
            </a:r>
            <a:r>
              <a:rPr lang="en-US" sz="2800" dirty="0">
                <a:latin typeface="Calibri" pitchFamily="34" charset="0"/>
              </a:rPr>
              <a:t>Requiring Continuing Education</a:t>
            </a:r>
          </a:p>
          <a:p>
            <a:pPr marL="0" indent="0">
              <a:buNone/>
            </a:pPr>
            <a:r>
              <a:rPr lang="en-US" dirty="0">
                <a:latin typeface="Calibri" pitchFamily="34" charset="0"/>
              </a:rPr>
              <a:t>Now</a:t>
            </a:r>
          </a:p>
          <a:p>
            <a:pPr lvl="1"/>
            <a:r>
              <a:rPr lang="en-US" b="1" dirty="0">
                <a:latin typeface="Calibri" pitchFamily="34" charset="0"/>
              </a:rPr>
              <a:t>Educate</a:t>
            </a:r>
            <a:r>
              <a:rPr lang="en-US" dirty="0">
                <a:latin typeface="Calibri" pitchFamily="34" charset="0"/>
              </a:rPr>
              <a:t> – PEs, Officials, Potential PEs, Public</a:t>
            </a:r>
          </a:p>
          <a:p>
            <a:pPr marL="0" indent="0">
              <a:buNone/>
            </a:pPr>
            <a:endParaRPr lang="en-US" dirty="0">
              <a:latin typeface="Calibri" pitchFamily="34" charset="0"/>
            </a:endParaRPr>
          </a:p>
        </p:txBody>
      </p:sp>
      <p:sp>
        <p:nvSpPr>
          <p:cNvPr id="15364" name="Line 4"/>
          <p:cNvSpPr>
            <a:spLocks noChangeShapeType="1"/>
          </p:cNvSpPr>
          <p:nvPr/>
        </p:nvSpPr>
        <p:spPr bwMode="auto">
          <a:xfrm>
            <a:off x="3026391" y="14935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72216290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891654"/>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 Licensing History</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1219200" y="2194232"/>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dirty="0">
                <a:latin typeface="Calibri" pitchFamily="34" charset="0"/>
              </a:rPr>
              <a:t>867 individuals registered on 1</a:t>
            </a:r>
            <a:r>
              <a:rPr lang="en-US" baseline="30000" dirty="0">
                <a:latin typeface="Calibri" pitchFamily="34" charset="0"/>
              </a:rPr>
              <a:t>st</a:t>
            </a:r>
            <a:r>
              <a:rPr lang="en-US" dirty="0">
                <a:latin typeface="Calibri" pitchFamily="34" charset="0"/>
              </a:rPr>
              <a:t> roster published 02/12/1938.</a:t>
            </a:r>
          </a:p>
          <a:p>
            <a:pPr marL="0" indent="0">
              <a:buNone/>
            </a:pPr>
            <a:r>
              <a:rPr lang="en-US" dirty="0">
                <a:solidFill>
                  <a:srgbClr val="0000FF"/>
                </a:solidFill>
                <a:latin typeface="Calibri" pitchFamily="34" charset="0"/>
              </a:rPr>
              <a:t>Over 129,000 Texas licenses granted since then.</a:t>
            </a:r>
          </a:p>
          <a:p>
            <a:pPr marL="0" indent="0">
              <a:buNone/>
            </a:pPr>
            <a:r>
              <a:rPr lang="en-US" dirty="0">
                <a:latin typeface="Calibri" pitchFamily="34" charset="0"/>
              </a:rPr>
              <a:t>Currently almost 65,000 licenses.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178536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16395386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221833"/>
            <a:ext cx="8229600" cy="3652837"/>
          </a:xfrm>
        </p:spPr>
        <p:txBody>
          <a:bodyPr/>
          <a:lstStyle/>
          <a:p>
            <a:pPr eaLnBrk="1" hangingPunct="1">
              <a:buFont typeface="Arial" charset="0"/>
              <a:buChar char="•"/>
            </a:pPr>
            <a:r>
              <a:rPr lang="en-US" dirty="0">
                <a:latin typeface="Calibri" pitchFamily="34" charset="0"/>
              </a:rPr>
              <a:t>Protection of the Public</a:t>
            </a:r>
          </a:p>
          <a:p>
            <a:pPr eaLnBrk="1" hangingPunct="1">
              <a:buFont typeface="Arial" charset="0"/>
              <a:buChar char="•"/>
            </a:pPr>
            <a:r>
              <a:rPr lang="en-US" dirty="0">
                <a:solidFill>
                  <a:srgbClr val="0000FF"/>
                </a:solidFill>
                <a:latin typeface="Calibri" pitchFamily="34" charset="0"/>
              </a:rPr>
              <a:t>Ethical expectations</a:t>
            </a:r>
          </a:p>
          <a:p>
            <a:pPr eaLnBrk="1" hangingPunct="1">
              <a:buFont typeface="Arial" charset="0"/>
              <a:buChar char="•"/>
            </a:pPr>
            <a:r>
              <a:rPr lang="en-US" dirty="0">
                <a:latin typeface="Calibri" pitchFamily="34" charset="0"/>
              </a:rPr>
              <a:t>Competence</a:t>
            </a:r>
          </a:p>
          <a:p>
            <a:pPr lvl="1" eaLnBrk="1" hangingPunct="1">
              <a:buFont typeface="Arial" charset="0"/>
              <a:buChar char="•"/>
            </a:pPr>
            <a:r>
              <a:rPr lang="en-US" sz="3200" dirty="0">
                <a:latin typeface="Calibri" pitchFamily="34" charset="0"/>
              </a:rPr>
              <a:t>Initial Qualifications</a:t>
            </a:r>
          </a:p>
          <a:p>
            <a:pPr lvl="2" eaLnBrk="1" hangingPunct="1">
              <a:buFont typeface="Arial" charset="0"/>
              <a:buChar char="•"/>
            </a:pPr>
            <a:r>
              <a:rPr lang="en-US" sz="2800" dirty="0">
                <a:latin typeface="Calibri" pitchFamily="34" charset="0"/>
              </a:rPr>
              <a:t>Education, Experience, Examinations</a:t>
            </a:r>
          </a:p>
          <a:p>
            <a:pPr lvl="1" eaLnBrk="1" hangingPunct="1">
              <a:buFont typeface="Arial" charset="0"/>
              <a:buChar char="•"/>
            </a:pPr>
            <a:r>
              <a:rPr lang="en-US" sz="3200" dirty="0">
                <a:latin typeface="Calibri" pitchFamily="34" charset="0"/>
              </a:rPr>
              <a:t>Staying Current</a:t>
            </a:r>
          </a:p>
          <a:p>
            <a:pPr lvl="2" eaLnBrk="1" hangingPunct="1">
              <a:buFont typeface="Arial" charset="0"/>
              <a:buChar char="•"/>
            </a:pPr>
            <a:r>
              <a:rPr lang="en-US" sz="2800" dirty="0">
                <a:latin typeface="Calibri" pitchFamily="34" charset="0"/>
              </a:rPr>
              <a:t>Continuing Education</a:t>
            </a:r>
          </a:p>
          <a:p>
            <a:pPr eaLnBrk="1" hangingPunct="1">
              <a:buFont typeface="Arial" charset="0"/>
              <a:buChar char="•"/>
            </a:pPr>
            <a:r>
              <a:rPr lang="en-US" dirty="0">
                <a:solidFill>
                  <a:srgbClr val="0000FF"/>
                </a:solidFill>
                <a:latin typeface="Calibri" pitchFamily="34" charset="0"/>
              </a:rPr>
              <a:t>Professionalism</a:t>
            </a:r>
          </a:p>
          <a:p>
            <a:pPr marL="0" indent="0" algn="ctr">
              <a:buNone/>
              <a:defRPr/>
            </a:pPr>
            <a:endParaRPr lang="en-US" sz="2400" dirty="0">
              <a:latin typeface="Calibri" pitchFamily="34" charset="0"/>
            </a:endParaRPr>
          </a:p>
        </p:txBody>
      </p:sp>
    </p:spTree>
    <p:extLst>
      <p:ext uri="{BB962C8B-B14F-4D97-AF65-F5344CB8AC3E}">
        <p14:creationId xmlns:p14="http://schemas.microsoft.com/office/powerpoint/2010/main" val="279590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602581"/>
            <a:ext cx="8229600" cy="3652837"/>
          </a:xfrm>
        </p:spPr>
        <p:txBody>
          <a:bodyPr/>
          <a:lstStyle/>
          <a:p>
            <a:pPr marL="0" indent="0">
              <a:buNone/>
              <a:defRPr/>
            </a:pPr>
            <a:r>
              <a:rPr lang="en-US" sz="2400" dirty="0">
                <a:latin typeface="Calibri" pitchFamily="34" charset="0"/>
              </a:rPr>
              <a:t>Fields that are regulated and licensed vary among individual states. Among regulated fields are health care professionals (medical doctors, nurses); psychologists; lawyers; teachers; engineers; …- </a:t>
            </a:r>
            <a:r>
              <a:rPr lang="en-US" sz="2400" i="1" dirty="0">
                <a:latin typeface="Calibri" pitchFamily="34" charset="0"/>
              </a:rPr>
              <a:t>Wikipedia</a:t>
            </a:r>
          </a:p>
          <a:p>
            <a:pPr marL="0" indent="0">
              <a:buNone/>
              <a:defRPr/>
            </a:pPr>
            <a:endParaRPr lang="en-US" sz="2400" dirty="0">
              <a:latin typeface="Calibri" pitchFamily="34" charset="0"/>
            </a:endParaRPr>
          </a:p>
          <a:p>
            <a:pPr>
              <a:defRPr/>
            </a:pPr>
            <a:r>
              <a:rPr lang="en-US" sz="2400" dirty="0">
                <a:latin typeface="Calibri" pitchFamily="34" charset="0"/>
              </a:rPr>
              <a:t>Most of these fields impact the public one person at a time.</a:t>
            </a:r>
          </a:p>
          <a:p>
            <a:pPr>
              <a:defRPr/>
            </a:pPr>
            <a:r>
              <a:rPr lang="en-US" sz="2400" dirty="0">
                <a:latin typeface="Calibri" pitchFamily="34" charset="0"/>
              </a:rPr>
              <a:t>The work done by engineers generally has the potential to affect </a:t>
            </a:r>
            <a:r>
              <a:rPr lang="en-US" sz="2400" b="1" i="1" dirty="0">
                <a:latin typeface="Calibri" pitchFamily="34" charset="0"/>
              </a:rPr>
              <a:t>many people.</a:t>
            </a:r>
          </a:p>
        </p:txBody>
      </p:sp>
    </p:spTree>
    <p:extLst>
      <p:ext uri="{BB962C8B-B14F-4D97-AF65-F5344CB8AC3E}">
        <p14:creationId xmlns:p14="http://schemas.microsoft.com/office/powerpoint/2010/main" val="371594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09564"/>
            <a:ext cx="8229600" cy="1143000"/>
          </a:xfrm>
        </p:spPr>
        <p:txBody>
          <a:bodyPr/>
          <a:lstStyle/>
          <a:p>
            <a:pPr eaLnBrk="1" hangingPunct="1">
              <a:lnSpc>
                <a:spcPct val="80000"/>
              </a:lnSpc>
            </a:pPr>
            <a:r>
              <a:rPr lang="en-US" cap="small" dirty="0">
                <a:latin typeface="Arial" panose="020B0604020202020204" pitchFamily="34" charset="0"/>
                <a:cs typeface="Arial" panose="020B0604020202020204" pitchFamily="34" charset="0"/>
              </a:rPr>
              <a:t>Professional Licensing</a:t>
            </a:r>
          </a:p>
        </p:txBody>
      </p:sp>
      <p:sp>
        <p:nvSpPr>
          <p:cNvPr id="11267" name="Content Placeholder 1"/>
          <p:cNvSpPr>
            <a:spLocks noGrp="1"/>
          </p:cNvSpPr>
          <p:nvPr>
            <p:ph idx="1"/>
          </p:nvPr>
        </p:nvSpPr>
        <p:spPr>
          <a:xfrm>
            <a:off x="667657" y="1452564"/>
            <a:ext cx="8229600" cy="3652837"/>
          </a:xfrm>
        </p:spPr>
        <p:txBody>
          <a:bodyPr/>
          <a:lstStyle/>
          <a:p>
            <a:pPr marL="0" indent="0">
              <a:buNone/>
              <a:defRPr/>
            </a:pPr>
            <a:r>
              <a:rPr lang="en-US" sz="2800" dirty="0">
                <a:latin typeface="Calibri" pitchFamily="34" charset="0"/>
              </a:rPr>
              <a:t>System to Protect the Public:</a:t>
            </a:r>
          </a:p>
          <a:p>
            <a:pPr marL="0" indent="0">
              <a:buNone/>
              <a:defRPr/>
            </a:pPr>
            <a:endParaRPr lang="en-US" sz="2400" dirty="0">
              <a:latin typeface="Calibri" pitchFamily="34" charset="0"/>
            </a:endParaRPr>
          </a:p>
          <a:p>
            <a:pPr>
              <a:defRPr/>
            </a:pPr>
            <a:r>
              <a:rPr lang="en-US" sz="2400" dirty="0">
                <a:latin typeface="Calibri" pitchFamily="34" charset="0"/>
              </a:rPr>
              <a:t>Sets the minimum standards for licensure as a Professional Engineer.</a:t>
            </a:r>
          </a:p>
          <a:p>
            <a:pPr>
              <a:defRPr/>
            </a:pPr>
            <a:r>
              <a:rPr lang="en-US" sz="2400" dirty="0">
                <a:latin typeface="Calibri" pitchFamily="34" charset="0"/>
              </a:rPr>
              <a:t>Sets continuing practice and competence standards.</a:t>
            </a:r>
          </a:p>
          <a:p>
            <a:pPr>
              <a:defRPr/>
            </a:pPr>
            <a:r>
              <a:rPr lang="en-US" sz="2400" dirty="0">
                <a:latin typeface="Calibri" pitchFamily="34" charset="0"/>
              </a:rPr>
              <a:t>Sets ethical and professional standards.</a:t>
            </a:r>
          </a:p>
          <a:p>
            <a:pPr>
              <a:defRPr/>
            </a:pPr>
            <a:r>
              <a:rPr lang="en-US" sz="2400" dirty="0">
                <a:latin typeface="Calibri" pitchFamily="34" charset="0"/>
              </a:rPr>
              <a:t>Compliance with these standards of professional practice.</a:t>
            </a:r>
          </a:p>
          <a:p>
            <a:pPr>
              <a:defRPr/>
            </a:pPr>
            <a:r>
              <a:rPr lang="en-US" sz="2400" dirty="0">
                <a:latin typeface="Calibri" pitchFamily="34" charset="0"/>
              </a:rPr>
              <a:t>Standards for indicating competence (titles, seals, etc.).</a:t>
            </a:r>
          </a:p>
          <a:p>
            <a:pPr>
              <a:defRPr/>
            </a:pPr>
            <a:r>
              <a:rPr lang="en-US" sz="2400" dirty="0">
                <a:latin typeface="Calibri" pitchFamily="34" charset="0"/>
              </a:rPr>
              <a:t>Prevents unqualified individuals from offering or practicing where it could endanger the public.</a:t>
            </a:r>
          </a:p>
        </p:txBody>
      </p:sp>
    </p:spTree>
    <p:extLst>
      <p:ext uri="{BB962C8B-B14F-4D97-AF65-F5344CB8AC3E}">
        <p14:creationId xmlns:p14="http://schemas.microsoft.com/office/powerpoint/2010/main" val="31074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89610" y="277867"/>
            <a:ext cx="8229600" cy="1143000"/>
          </a:xfrm>
        </p:spPr>
        <p:txBody>
          <a:bodyPr/>
          <a:lstStyle/>
          <a:p>
            <a:r>
              <a:rPr lang="en-US" dirty="0"/>
              <a:t>Public Perception - Licensure</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434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graphicFrame>
        <p:nvGraphicFramePr>
          <p:cNvPr id="14341" name="Chart 5"/>
          <p:cNvGraphicFramePr>
            <a:graphicFrameLocks/>
          </p:cNvGraphicFramePr>
          <p:nvPr>
            <p:extLst/>
          </p:nvPr>
        </p:nvGraphicFramePr>
        <p:xfrm>
          <a:off x="177800" y="1459858"/>
          <a:ext cx="8864600" cy="3784600"/>
        </p:xfrm>
        <a:graphic>
          <a:graphicData uri="http://schemas.openxmlformats.org/presentationml/2006/ole">
            <mc:AlternateContent xmlns:mc="http://schemas.openxmlformats.org/markup-compatibility/2006">
              <mc:Choice xmlns:v="urn:schemas-microsoft-com:vml" Requires="v">
                <p:oleObj spid="_x0000_s1035" r:id="rId4" imgW="8864352" imgH="3785944" progId="Excel.Chart.8">
                  <p:embed/>
                </p:oleObj>
              </mc:Choice>
              <mc:Fallback>
                <p:oleObj r:id="rId4" imgW="8864352" imgH="3785944" progId="Excel.Chart.8">
                  <p:embed/>
                  <p:pic>
                    <p:nvPicPr>
                      <p:cNvPr id="14341"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459858"/>
                        <a:ext cx="8864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698965" y="5798077"/>
            <a:ext cx="2155371"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1509928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5375" y="389123"/>
            <a:ext cx="8229600" cy="1143000"/>
          </a:xfrm>
        </p:spPr>
        <p:txBody>
          <a:bodyPr/>
          <a:lstStyle/>
          <a:p>
            <a:r>
              <a:rPr lang="en-US" dirty="0"/>
              <a:t>Public Perception - Licensure</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536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graphicFrame>
        <p:nvGraphicFramePr>
          <p:cNvPr id="7" name="Chart 6"/>
          <p:cNvGraphicFramePr/>
          <p:nvPr>
            <p:extLst/>
          </p:nvPr>
        </p:nvGraphicFramePr>
        <p:xfrm>
          <a:off x="635875" y="1364978"/>
          <a:ext cx="7848600" cy="424043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775166" y="5829726"/>
            <a:ext cx="2183674"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3550042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9610" y="315567"/>
            <a:ext cx="8229600" cy="1143000"/>
          </a:xfrm>
        </p:spPr>
        <p:txBody>
          <a:bodyPr/>
          <a:lstStyle/>
          <a:p>
            <a:r>
              <a:rPr lang="en-US" dirty="0"/>
              <a:t>Public Perception of Engineers</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229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2195513"/>
            <a:ext cx="425767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591" y="1624013"/>
            <a:ext cx="5989637"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95399"/>
            <a:ext cx="46450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88963" y="5663749"/>
            <a:ext cx="2181497"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397449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1"/>
          <p:cNvSpPr>
            <a:spLocks noGrp="1"/>
          </p:cNvSpPr>
          <p:nvPr>
            <p:ph idx="1"/>
          </p:nvPr>
        </p:nvSpPr>
        <p:spPr>
          <a:xfrm>
            <a:off x="667657" y="1452564"/>
            <a:ext cx="8229600" cy="3652837"/>
          </a:xfrm>
        </p:spPr>
        <p:txBody>
          <a:bodyPr/>
          <a:lstStyle/>
          <a:p>
            <a:pPr marL="0" indent="0">
              <a:buNone/>
              <a:defRPr/>
            </a:pPr>
            <a:r>
              <a:rPr lang="en-US" sz="2000" i="1" dirty="0">
                <a:latin typeface="Calibri" pitchFamily="34" charset="0"/>
              </a:rPr>
              <a:t>Please tell me how you would rate the </a:t>
            </a:r>
            <a:r>
              <a:rPr lang="en-US" sz="2000" i="1" u="sng" dirty="0">
                <a:latin typeface="Calibri" pitchFamily="34" charset="0"/>
              </a:rPr>
              <a:t>honesty and ethical standards </a:t>
            </a:r>
            <a:r>
              <a:rPr lang="en-US" sz="2000" i="1" dirty="0">
                <a:latin typeface="Calibri" pitchFamily="34" charset="0"/>
              </a:rPr>
              <a:t>of people in these different fields -- very high, high, average, low or very low?  (Gallup 2016)</a:t>
            </a:r>
          </a:p>
          <a:p>
            <a:pPr marL="0" indent="0">
              <a:buNone/>
              <a:defRPr/>
            </a:pPr>
            <a:endParaRPr lang="en-US" sz="2400" dirty="0">
              <a:latin typeface="Calibri" pitchFamily="34" charset="0"/>
            </a:endParaRPr>
          </a:p>
        </p:txBody>
      </p:sp>
      <p:graphicFrame>
        <p:nvGraphicFramePr>
          <p:cNvPr id="2" name="Table 1">
            <a:extLst>
              <a:ext uri="{FF2B5EF4-FFF2-40B4-BE49-F238E27FC236}">
                <a16:creationId xmlns:a16="http://schemas.microsoft.com/office/drawing/2014/main" xmlns="" id="{BA5FBC29-D766-45F3-8B63-DB360C14920E}"/>
              </a:ext>
            </a:extLst>
          </p:cNvPr>
          <p:cNvGraphicFramePr>
            <a:graphicFrameLocks noGrp="1"/>
          </p:cNvGraphicFramePr>
          <p:nvPr>
            <p:extLst>
              <p:ext uri="{D42A27DB-BD31-4B8C-83A1-F6EECF244321}">
                <p14:modId xmlns:p14="http://schemas.microsoft.com/office/powerpoint/2010/main" val="406735431"/>
              </p:ext>
            </p:extLst>
          </p:nvPr>
        </p:nvGraphicFramePr>
        <p:xfrm>
          <a:off x="1556410" y="2542777"/>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3455167"/>
                    </a:ext>
                  </a:extLst>
                </a:gridCol>
                <a:gridCol w="3048000">
                  <a:extLst>
                    <a:ext uri="{9D8B030D-6E8A-4147-A177-3AD203B41FA5}">
                      <a16:colId xmlns:a16="http://schemas.microsoft.com/office/drawing/2014/main" xmlns="" val="892508486"/>
                    </a:ext>
                  </a:extLst>
                </a:gridCol>
              </a:tblGrid>
              <a:tr h="370840">
                <a:tc>
                  <a:txBody>
                    <a:bodyPr/>
                    <a:lstStyle/>
                    <a:p>
                      <a:r>
                        <a:rPr lang="en-US" dirty="0"/>
                        <a:t>Profession</a:t>
                      </a:r>
                    </a:p>
                  </a:txBody>
                  <a:tcPr/>
                </a:tc>
                <a:tc>
                  <a:txBody>
                    <a:bodyPr/>
                    <a:lstStyle/>
                    <a:p>
                      <a:r>
                        <a:rPr lang="en-US" dirty="0"/>
                        <a:t>% Very High / High</a:t>
                      </a:r>
                    </a:p>
                  </a:txBody>
                  <a:tcPr/>
                </a:tc>
                <a:extLst>
                  <a:ext uri="{0D108BD9-81ED-4DB2-BD59-A6C34878D82A}">
                    <a16:rowId xmlns:a16="http://schemas.microsoft.com/office/drawing/2014/main" xmlns="" val="3056020529"/>
                  </a:ext>
                </a:extLst>
              </a:tr>
              <a:tr h="370840">
                <a:tc>
                  <a:txBody>
                    <a:bodyPr/>
                    <a:lstStyle/>
                    <a:p>
                      <a:r>
                        <a:rPr lang="en-US" dirty="0"/>
                        <a:t>Nurses</a:t>
                      </a:r>
                    </a:p>
                  </a:txBody>
                  <a:tcPr/>
                </a:tc>
                <a:tc>
                  <a:txBody>
                    <a:bodyPr/>
                    <a:lstStyle/>
                    <a:p>
                      <a:r>
                        <a:rPr lang="en-US" dirty="0"/>
                        <a:t>84%</a:t>
                      </a:r>
                    </a:p>
                  </a:txBody>
                  <a:tcPr/>
                </a:tc>
                <a:extLst>
                  <a:ext uri="{0D108BD9-81ED-4DB2-BD59-A6C34878D82A}">
                    <a16:rowId xmlns:a16="http://schemas.microsoft.com/office/drawing/2014/main" xmlns="" val="165076818"/>
                  </a:ext>
                </a:extLst>
              </a:tr>
              <a:tr h="370840">
                <a:tc>
                  <a:txBody>
                    <a:bodyPr/>
                    <a:lstStyle/>
                    <a:p>
                      <a:r>
                        <a:rPr lang="en-US" dirty="0"/>
                        <a:t>Military Officers</a:t>
                      </a:r>
                    </a:p>
                  </a:txBody>
                  <a:tcPr/>
                </a:tc>
                <a:tc>
                  <a:txBody>
                    <a:bodyPr/>
                    <a:lstStyle/>
                    <a:p>
                      <a:r>
                        <a:rPr lang="en-US" dirty="0"/>
                        <a:t>71%</a:t>
                      </a:r>
                    </a:p>
                  </a:txBody>
                  <a:tcPr/>
                </a:tc>
                <a:extLst>
                  <a:ext uri="{0D108BD9-81ED-4DB2-BD59-A6C34878D82A}">
                    <a16:rowId xmlns:a16="http://schemas.microsoft.com/office/drawing/2014/main" xmlns="" val="299008777"/>
                  </a:ext>
                </a:extLst>
              </a:tr>
              <a:tr h="370840">
                <a:tc>
                  <a:txBody>
                    <a:bodyPr/>
                    <a:lstStyle/>
                    <a:p>
                      <a:r>
                        <a:rPr lang="en-US" dirty="0"/>
                        <a:t>Pharmacists</a:t>
                      </a:r>
                    </a:p>
                  </a:txBody>
                  <a:tcPr/>
                </a:tc>
                <a:tc>
                  <a:txBody>
                    <a:bodyPr/>
                    <a:lstStyle/>
                    <a:p>
                      <a:r>
                        <a:rPr lang="en-US" dirty="0"/>
                        <a:t>67%</a:t>
                      </a:r>
                    </a:p>
                  </a:txBody>
                  <a:tcPr/>
                </a:tc>
                <a:extLst>
                  <a:ext uri="{0D108BD9-81ED-4DB2-BD59-A6C34878D82A}">
                    <a16:rowId xmlns:a16="http://schemas.microsoft.com/office/drawing/2014/main" xmlns="" val="4116837306"/>
                  </a:ext>
                </a:extLst>
              </a:tr>
              <a:tr h="370840">
                <a:tc>
                  <a:txBody>
                    <a:bodyPr/>
                    <a:lstStyle/>
                    <a:p>
                      <a:r>
                        <a:rPr lang="en-US" b="1" dirty="0"/>
                        <a:t>Engineers</a:t>
                      </a:r>
                    </a:p>
                  </a:txBody>
                  <a:tcPr/>
                </a:tc>
                <a:tc>
                  <a:txBody>
                    <a:bodyPr/>
                    <a:lstStyle/>
                    <a:p>
                      <a:r>
                        <a:rPr lang="en-US" b="1" dirty="0"/>
                        <a:t>65%</a:t>
                      </a:r>
                    </a:p>
                  </a:txBody>
                  <a:tcPr/>
                </a:tc>
                <a:extLst>
                  <a:ext uri="{0D108BD9-81ED-4DB2-BD59-A6C34878D82A}">
                    <a16:rowId xmlns:a16="http://schemas.microsoft.com/office/drawing/2014/main" xmlns="" val="1423696812"/>
                  </a:ext>
                </a:extLst>
              </a:tr>
              <a:tr h="370840">
                <a:tc>
                  <a:txBody>
                    <a:bodyPr/>
                    <a:lstStyle/>
                    <a:p>
                      <a:r>
                        <a:rPr lang="en-US" dirty="0"/>
                        <a:t>Medical Doctors</a:t>
                      </a:r>
                    </a:p>
                  </a:txBody>
                  <a:tcPr/>
                </a:tc>
                <a:tc>
                  <a:txBody>
                    <a:bodyPr/>
                    <a:lstStyle/>
                    <a:p>
                      <a:r>
                        <a:rPr lang="en-US" dirty="0"/>
                        <a:t>65%</a:t>
                      </a:r>
                    </a:p>
                  </a:txBody>
                  <a:tcPr/>
                </a:tc>
                <a:extLst>
                  <a:ext uri="{0D108BD9-81ED-4DB2-BD59-A6C34878D82A}">
                    <a16:rowId xmlns:a16="http://schemas.microsoft.com/office/drawing/2014/main" xmlns="" val="312432824"/>
                  </a:ext>
                </a:extLst>
              </a:tr>
              <a:tr h="370840">
                <a:tc>
                  <a:txBody>
                    <a:bodyPr/>
                    <a:lstStyle/>
                    <a:p>
                      <a:r>
                        <a:rPr lang="en-US" dirty="0"/>
                        <a:t>Police Officers</a:t>
                      </a:r>
                    </a:p>
                  </a:txBody>
                  <a:tcPr/>
                </a:tc>
                <a:tc>
                  <a:txBody>
                    <a:bodyPr/>
                    <a:lstStyle/>
                    <a:p>
                      <a:r>
                        <a:rPr lang="en-US" dirty="0"/>
                        <a:t>58%</a:t>
                      </a:r>
                    </a:p>
                  </a:txBody>
                  <a:tcPr/>
                </a:tc>
                <a:extLst>
                  <a:ext uri="{0D108BD9-81ED-4DB2-BD59-A6C34878D82A}">
                    <a16:rowId xmlns:a16="http://schemas.microsoft.com/office/drawing/2014/main" xmlns="" val="1191460412"/>
                  </a:ext>
                </a:extLst>
              </a:tr>
            </a:tbl>
          </a:graphicData>
        </a:graphic>
      </p:graphicFrame>
      <p:sp>
        <p:nvSpPr>
          <p:cNvPr id="6" name="Title 5">
            <a:extLst>
              <a:ext uri="{FF2B5EF4-FFF2-40B4-BE49-F238E27FC236}">
                <a16:creationId xmlns:a16="http://schemas.microsoft.com/office/drawing/2014/main" xmlns="" id="{CD12D8CB-DD8D-4846-83CA-3FA04F1AAC47}"/>
              </a:ext>
            </a:extLst>
          </p:cNvPr>
          <p:cNvSpPr>
            <a:spLocks noGrp="1"/>
          </p:cNvSpPr>
          <p:nvPr>
            <p:ph type="title"/>
          </p:nvPr>
        </p:nvSpPr>
        <p:spPr>
          <a:xfrm>
            <a:off x="489610" y="393384"/>
            <a:ext cx="8229600" cy="1143000"/>
          </a:xfrm>
        </p:spPr>
        <p:txBody>
          <a:bodyPr/>
          <a:lstStyle/>
          <a:p>
            <a:r>
              <a:rPr lang="en-US" dirty="0"/>
              <a:t>Public Perception of Engineers</a:t>
            </a:r>
            <a:br>
              <a:rPr lang="en-US" dirty="0"/>
            </a:br>
            <a:endParaRPr lang="en-US" dirty="0"/>
          </a:p>
        </p:txBody>
      </p:sp>
    </p:spTree>
    <p:extLst>
      <p:ext uri="{BB962C8B-B14F-4D97-AF65-F5344CB8AC3E}">
        <p14:creationId xmlns:p14="http://schemas.microsoft.com/office/powerpoint/2010/main" val="1660675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2" y="335760"/>
            <a:ext cx="8229600" cy="1143000"/>
          </a:xfrm>
        </p:spPr>
        <p:txBody>
          <a:bodyPr/>
          <a:lstStyle/>
          <a:p>
            <a:r>
              <a:rPr lang="en-US" dirty="0"/>
              <a:t>Public Perception - Safety</a:t>
            </a:r>
          </a:p>
        </p:txBody>
      </p:sp>
      <p:sp>
        <p:nvSpPr>
          <p:cNvPr id="11267" name="Content Placeholder 1"/>
          <p:cNvSpPr>
            <a:spLocks noGrp="1"/>
          </p:cNvSpPr>
          <p:nvPr>
            <p:ph idx="1"/>
          </p:nvPr>
        </p:nvSpPr>
        <p:spPr/>
        <p:txBody>
          <a:bodyPr/>
          <a:lstStyle/>
          <a:p>
            <a:pPr marL="457200" lvl="1" indent="0">
              <a:buFontTx/>
              <a:buNone/>
              <a:defRPr/>
            </a:pPr>
            <a:endParaRPr lang="en-US" sz="2400" dirty="0">
              <a:latin typeface="Calibri" pitchFamily="34" charset="0"/>
            </a:endParaRPr>
          </a:p>
          <a:p>
            <a:pPr lvl="1">
              <a:defRPr/>
            </a:pPr>
            <a:endParaRPr lang="en-US" dirty="0">
              <a:latin typeface="Calibri" pitchFamily="34" charset="0"/>
            </a:endParaRPr>
          </a:p>
          <a:p>
            <a:pPr>
              <a:defRPr/>
            </a:pPr>
            <a:endParaRPr lang="en-US" dirty="0">
              <a:latin typeface="Calibri" pitchFamily="34" charset="0"/>
            </a:endParaRPr>
          </a:p>
        </p:txBody>
      </p:sp>
      <p:sp>
        <p:nvSpPr>
          <p:cNvPr id="1331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solidFill>
                <a:srgbClr val="000000"/>
              </a:solidFill>
              <a:latin typeface="Garamond" pitchFamily="18" charset="0"/>
            </a:endParaRPr>
          </a:p>
        </p:txBody>
      </p:sp>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4" y="1560195"/>
            <a:ext cx="84613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70173" y="5879060"/>
            <a:ext cx="2220686" cy="276999"/>
          </a:xfrm>
          <a:prstGeom prst="rect">
            <a:avLst/>
          </a:prstGeom>
          <a:noFill/>
        </p:spPr>
        <p:txBody>
          <a:bodyPr wrap="square" rtlCol="0">
            <a:spAutoFit/>
          </a:bodyPr>
          <a:lstStyle/>
          <a:p>
            <a:r>
              <a:rPr lang="en-US" sz="1200" dirty="0"/>
              <a:t>Survey by McKinley Advisors</a:t>
            </a:r>
          </a:p>
        </p:txBody>
      </p:sp>
    </p:spTree>
    <p:extLst>
      <p:ext uri="{BB962C8B-B14F-4D97-AF65-F5344CB8AC3E}">
        <p14:creationId xmlns:p14="http://schemas.microsoft.com/office/powerpoint/2010/main" val="270407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36420"/>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Agenda</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1181100" y="205885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About the Board</a:t>
            </a:r>
          </a:p>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Core Functions</a:t>
            </a:r>
          </a:p>
          <a:p>
            <a:pPr marL="400050" lvl="1" indent="0" defTabSz="457200" eaLnBrk="1" hangingPunct="1">
              <a:spcBef>
                <a:spcPct val="0"/>
              </a:spcBef>
              <a:buFont typeface="Arial" charset="0"/>
              <a:buChar char="•"/>
            </a:pPr>
            <a:r>
              <a:rPr lang="en-US" kern="1200" dirty="0">
                <a:solidFill>
                  <a:srgbClr val="000000"/>
                </a:solidFill>
                <a:latin typeface="Calibri" pitchFamily="34" charset="0"/>
                <a:cs typeface="Arial" charset="0"/>
              </a:rPr>
              <a:t>Licensing</a:t>
            </a:r>
          </a:p>
          <a:p>
            <a:pPr marL="400050" lvl="1" indent="0" defTabSz="457200" eaLnBrk="1" hangingPunct="1">
              <a:spcBef>
                <a:spcPct val="0"/>
              </a:spcBef>
              <a:buFont typeface="Arial" charset="0"/>
              <a:buChar char="•"/>
            </a:pPr>
            <a:r>
              <a:rPr lang="en-US" kern="1200" dirty="0">
                <a:solidFill>
                  <a:srgbClr val="000000"/>
                </a:solidFill>
                <a:latin typeface="Calibri" pitchFamily="34" charset="0"/>
                <a:cs typeface="Arial" charset="0"/>
              </a:rPr>
              <a:t>Enforcement</a:t>
            </a:r>
          </a:p>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Law and Rules</a:t>
            </a:r>
          </a:p>
          <a:p>
            <a:pPr marL="0" lvl="0" indent="0" defTabSz="457200" eaLnBrk="1" hangingPunct="1">
              <a:spcBef>
                <a:spcPct val="0"/>
              </a:spcBef>
              <a:buFont typeface="Arial" charset="0"/>
              <a:buChar char="•"/>
            </a:pPr>
            <a:r>
              <a:rPr lang="en-US" kern="1200" dirty="0">
                <a:solidFill>
                  <a:srgbClr val="000000"/>
                </a:solidFill>
                <a:latin typeface="Calibri" pitchFamily="34" charset="0"/>
                <a:cs typeface="Arial" charset="0"/>
              </a:rPr>
              <a:t>Board Activities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1476226"/>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439978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57" y="880566"/>
            <a:ext cx="2183176" cy="218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www.larsondesigngroup.com/wp-content/uploads/2010/07/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01935"/>
            <a:ext cx="2910989" cy="178652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652" y="880566"/>
            <a:ext cx="2803284" cy="1850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76" y="4501935"/>
            <a:ext cx="2435999" cy="182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832" y="1642003"/>
            <a:ext cx="4490520" cy="33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811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744" y="1028190"/>
            <a:ext cx="2390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598" y="4028649"/>
            <a:ext cx="2702921" cy="202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02" y="4329206"/>
            <a:ext cx="26574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496" y="2660870"/>
            <a:ext cx="2771304" cy="190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702" y="1007739"/>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984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429232"/>
            <a:ext cx="8229600" cy="1143000"/>
          </a:xfrm>
        </p:spPr>
        <p:txBody>
          <a:bodyPr/>
          <a:lstStyle/>
          <a:p>
            <a:r>
              <a:rPr lang="en-US" dirty="0"/>
              <a:t>Licensing</a:t>
            </a:r>
            <a:br>
              <a:rPr lang="en-US" dirty="0"/>
            </a:br>
            <a:r>
              <a:rPr lang="en-US" dirty="0">
                <a:solidFill>
                  <a:srgbClr val="0000FF"/>
                </a:solidFill>
              </a:rPr>
              <a:t>Competence</a:t>
            </a:r>
          </a:p>
        </p:txBody>
      </p:sp>
      <p:sp>
        <p:nvSpPr>
          <p:cNvPr id="16387" name="Content Placeholder 1"/>
          <p:cNvSpPr>
            <a:spLocks noGrp="1"/>
          </p:cNvSpPr>
          <p:nvPr>
            <p:ph idx="1"/>
          </p:nvPr>
        </p:nvSpPr>
        <p:spPr>
          <a:xfrm>
            <a:off x="489610" y="1784695"/>
            <a:ext cx="8229600" cy="3553653"/>
          </a:xfrm>
        </p:spPr>
        <p:txBody>
          <a:bodyPr/>
          <a:lstStyle/>
          <a:p>
            <a:r>
              <a:rPr lang="en-US" sz="2800" dirty="0">
                <a:solidFill>
                  <a:srgbClr val="0000FF"/>
                </a:solidFill>
                <a:latin typeface="Calibri" pitchFamily="34" charset="0"/>
              </a:rPr>
              <a:t>Competence</a:t>
            </a:r>
            <a:r>
              <a:rPr lang="en-US" sz="2800" dirty="0">
                <a:latin typeface="Calibri" pitchFamily="34" charset="0"/>
              </a:rPr>
              <a:t> is gained by Education and Experience; Measured by FE and PE examinations.</a:t>
            </a:r>
          </a:p>
          <a:p>
            <a:r>
              <a:rPr lang="en-US" sz="2800" dirty="0">
                <a:latin typeface="Calibri" pitchFamily="34" charset="0"/>
              </a:rPr>
              <a:t>Texas uses nationally accepted standards, but considers each application independently.</a:t>
            </a:r>
          </a:p>
          <a:p>
            <a:r>
              <a:rPr lang="en-US" sz="2800" dirty="0">
                <a:latin typeface="Calibri" pitchFamily="34" charset="0"/>
              </a:rPr>
              <a:t>Texas does not license by discipline, but Professional Engineers must not practice outside of their competence. </a:t>
            </a:r>
          </a:p>
          <a:p>
            <a:pPr lvl="1"/>
            <a:r>
              <a:rPr lang="en-US" sz="2400" dirty="0">
                <a:latin typeface="Calibri" pitchFamily="34" charset="0"/>
              </a:rPr>
              <a:t>§137.59(a) Engineers shall practice only in their areas of competence. </a:t>
            </a:r>
          </a:p>
          <a:p>
            <a:endParaRPr lang="en-US" sz="2800" dirty="0">
              <a:latin typeface="Calibri" pitchFamily="34" charset="0"/>
            </a:endParaRPr>
          </a:p>
          <a:p>
            <a:pPr marL="0" indent="0">
              <a:buNone/>
            </a:pPr>
            <a:endParaRPr lang="en-US" sz="2800" dirty="0">
              <a:latin typeface="Calibri" pitchFamily="34" charset="0"/>
            </a:endParaRPr>
          </a:p>
        </p:txBody>
      </p:sp>
    </p:spTree>
    <p:extLst>
      <p:ext uri="{BB962C8B-B14F-4D97-AF65-F5344CB8AC3E}">
        <p14:creationId xmlns:p14="http://schemas.microsoft.com/office/powerpoint/2010/main" val="3956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277867"/>
            <a:ext cx="8229600" cy="1143000"/>
          </a:xfrm>
        </p:spPr>
        <p:txBody>
          <a:bodyPr/>
          <a:lstStyle/>
          <a:p>
            <a:r>
              <a:rPr lang="en-US" dirty="0"/>
              <a:t>Engineering Ethics</a:t>
            </a:r>
          </a:p>
        </p:txBody>
      </p:sp>
      <p:sp>
        <p:nvSpPr>
          <p:cNvPr id="16387" name="Content Placeholder 1"/>
          <p:cNvSpPr>
            <a:spLocks noGrp="1"/>
          </p:cNvSpPr>
          <p:nvPr>
            <p:ph idx="1"/>
          </p:nvPr>
        </p:nvSpPr>
        <p:spPr>
          <a:xfrm>
            <a:off x="489610" y="1488034"/>
            <a:ext cx="8229600" cy="3553653"/>
          </a:xfrm>
        </p:spPr>
        <p:txBody>
          <a:bodyPr/>
          <a:lstStyle/>
          <a:p>
            <a:r>
              <a:rPr lang="en-US" sz="2800" dirty="0">
                <a:solidFill>
                  <a:srgbClr val="0000FF"/>
                </a:solidFill>
                <a:latin typeface="Calibri" pitchFamily="34" charset="0"/>
              </a:rPr>
              <a:t>Protection of Public Health, Safety, Welfare</a:t>
            </a:r>
          </a:p>
          <a:p>
            <a:r>
              <a:rPr lang="en-US" sz="2800" dirty="0">
                <a:latin typeface="Calibri" pitchFamily="34" charset="0"/>
              </a:rPr>
              <a:t>Ethical responsibilities and expectations</a:t>
            </a:r>
          </a:p>
          <a:p>
            <a:pPr lvl="1"/>
            <a:r>
              <a:rPr lang="en-US" sz="2400" dirty="0">
                <a:latin typeface="Calibri" pitchFamily="34" charset="0"/>
              </a:rPr>
              <a:t>Avoid Conflicts of Interest.</a:t>
            </a:r>
          </a:p>
          <a:p>
            <a:pPr lvl="1"/>
            <a:r>
              <a:rPr lang="en-US" sz="2400" dirty="0">
                <a:latin typeface="Calibri" pitchFamily="34" charset="0"/>
              </a:rPr>
              <a:t>Be a Faithful Agent to client and employer.</a:t>
            </a:r>
          </a:p>
          <a:p>
            <a:pPr lvl="1"/>
            <a:r>
              <a:rPr lang="en-US" sz="2400" dirty="0">
                <a:latin typeface="Calibri" pitchFamily="34" charset="0"/>
              </a:rPr>
              <a:t>Be prepared to have a dissenting opinion, if necessary.</a:t>
            </a:r>
          </a:p>
          <a:p>
            <a:pPr lvl="1"/>
            <a:r>
              <a:rPr lang="en-US" sz="2400" dirty="0">
                <a:latin typeface="Calibri" pitchFamily="34" charset="0"/>
              </a:rPr>
              <a:t>Obligation to be aware of violations of the Act.</a:t>
            </a:r>
          </a:p>
          <a:p>
            <a:pPr marL="0" indent="0">
              <a:buNone/>
            </a:pPr>
            <a:r>
              <a:rPr lang="en-US" sz="2800" dirty="0">
                <a:latin typeface="Calibri" pitchFamily="34" charset="0"/>
              </a:rPr>
              <a:t>How does this protect the public?</a:t>
            </a:r>
          </a:p>
          <a:p>
            <a:pPr lvl="1"/>
            <a:r>
              <a:rPr lang="en-US" sz="2400" dirty="0">
                <a:latin typeface="Calibri" pitchFamily="34" charset="0"/>
              </a:rPr>
              <a:t>We are expected to know the right thing to do and to do the right thing in the practice of engineering.</a:t>
            </a:r>
          </a:p>
          <a:p>
            <a:pPr marL="0" indent="0">
              <a:buNone/>
            </a:pPr>
            <a:endParaRPr lang="en-US" sz="2800" dirty="0">
              <a:latin typeface="Calibri" pitchFamily="34" charset="0"/>
            </a:endParaRPr>
          </a:p>
          <a:p>
            <a:endParaRPr lang="en-US" sz="2800" dirty="0">
              <a:latin typeface="Calibri" pitchFamily="34" charset="0"/>
            </a:endParaRPr>
          </a:p>
        </p:txBody>
      </p:sp>
    </p:spTree>
    <p:extLst>
      <p:ext uri="{BB962C8B-B14F-4D97-AF65-F5344CB8AC3E}">
        <p14:creationId xmlns:p14="http://schemas.microsoft.com/office/powerpoint/2010/main" val="2244652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277867"/>
            <a:ext cx="8229600" cy="1143000"/>
          </a:xfrm>
        </p:spPr>
        <p:txBody>
          <a:bodyPr/>
          <a:lstStyle/>
          <a:p>
            <a:r>
              <a:rPr lang="en-US" dirty="0"/>
              <a:t>Professionalism</a:t>
            </a:r>
          </a:p>
        </p:txBody>
      </p:sp>
      <p:sp>
        <p:nvSpPr>
          <p:cNvPr id="16387" name="Content Placeholder 1"/>
          <p:cNvSpPr>
            <a:spLocks noGrp="1"/>
          </p:cNvSpPr>
          <p:nvPr>
            <p:ph idx="1"/>
          </p:nvPr>
        </p:nvSpPr>
        <p:spPr>
          <a:xfrm>
            <a:off x="489610" y="1222991"/>
            <a:ext cx="8229600" cy="3553653"/>
          </a:xfrm>
        </p:spPr>
        <p:txBody>
          <a:bodyPr/>
          <a:lstStyle/>
          <a:p>
            <a:r>
              <a:rPr lang="en-US" sz="2800" dirty="0">
                <a:latin typeface="Calibri" pitchFamily="34" charset="0"/>
              </a:rPr>
              <a:t>Protection of Public Health, Safety, Welfare</a:t>
            </a:r>
          </a:p>
          <a:p>
            <a:r>
              <a:rPr lang="en-US" sz="2800" dirty="0">
                <a:latin typeface="Calibri" pitchFamily="34" charset="0"/>
              </a:rPr>
              <a:t>Communication:</a:t>
            </a:r>
          </a:p>
          <a:p>
            <a:pPr lvl="1"/>
            <a:r>
              <a:rPr lang="en-US" sz="2400" dirty="0">
                <a:latin typeface="Calibri" pitchFamily="34" charset="0"/>
              </a:rPr>
              <a:t>Honesty.</a:t>
            </a:r>
          </a:p>
          <a:p>
            <a:pPr lvl="1"/>
            <a:r>
              <a:rPr lang="en-US" sz="2400" dirty="0">
                <a:latin typeface="Calibri" pitchFamily="34" charset="0"/>
              </a:rPr>
              <a:t>Clarity (do not be misleading).</a:t>
            </a:r>
          </a:p>
          <a:p>
            <a:pPr lvl="1"/>
            <a:r>
              <a:rPr lang="en-US" sz="2400" dirty="0">
                <a:latin typeface="Calibri" pitchFamily="34" charset="0"/>
              </a:rPr>
              <a:t>Respectful of all parties.</a:t>
            </a:r>
          </a:p>
          <a:p>
            <a:pPr lvl="1"/>
            <a:r>
              <a:rPr lang="en-US" sz="2400" dirty="0">
                <a:latin typeface="Calibri" pitchFamily="34" charset="0"/>
              </a:rPr>
              <a:t>Maintain Public Trust.</a:t>
            </a:r>
          </a:p>
          <a:p>
            <a:pPr lvl="1"/>
            <a:r>
              <a:rPr lang="en-US" sz="2400" dirty="0">
                <a:latin typeface="Calibri" pitchFamily="34" charset="0"/>
              </a:rPr>
              <a:t>Timely communication with the TBPE</a:t>
            </a:r>
          </a:p>
          <a:p>
            <a:pPr marL="0" lvl="0" indent="0">
              <a:buNone/>
            </a:pPr>
            <a:r>
              <a:rPr lang="en-US" sz="2800" dirty="0">
                <a:solidFill>
                  <a:srgbClr val="000000"/>
                </a:solidFill>
                <a:latin typeface="Calibri" pitchFamily="34" charset="0"/>
              </a:rPr>
              <a:t>How does this protect the public?</a:t>
            </a:r>
          </a:p>
          <a:p>
            <a:pPr lvl="1"/>
            <a:r>
              <a:rPr lang="en-US" sz="2400" dirty="0">
                <a:solidFill>
                  <a:srgbClr val="000000"/>
                </a:solidFill>
                <a:latin typeface="Calibri" pitchFamily="34" charset="0"/>
              </a:rPr>
              <a:t>We are expected to be complete and correct in the practice of engineering.</a:t>
            </a:r>
          </a:p>
          <a:p>
            <a:endParaRPr lang="en-US" sz="2800" dirty="0">
              <a:latin typeface="Calibri" pitchFamily="34" charset="0"/>
            </a:endParaRPr>
          </a:p>
          <a:p>
            <a:endParaRPr lang="en-US" sz="2800" dirty="0">
              <a:latin typeface="Calibri" pitchFamily="34" charset="0"/>
            </a:endParaRPr>
          </a:p>
        </p:txBody>
      </p:sp>
    </p:spTree>
    <p:extLst>
      <p:ext uri="{BB962C8B-B14F-4D97-AF65-F5344CB8AC3E}">
        <p14:creationId xmlns:p14="http://schemas.microsoft.com/office/powerpoint/2010/main" val="376339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89610" y="569415"/>
            <a:ext cx="8229600" cy="1143000"/>
          </a:xfrm>
        </p:spPr>
        <p:txBody>
          <a:bodyPr/>
          <a:lstStyle/>
          <a:p>
            <a:r>
              <a:rPr lang="en-US" dirty="0"/>
              <a:t>Licensing</a:t>
            </a:r>
            <a:br>
              <a:rPr lang="en-US" dirty="0"/>
            </a:br>
            <a:r>
              <a:rPr lang="en-US" dirty="0"/>
              <a:t>Ethics / Professionalism</a:t>
            </a:r>
          </a:p>
        </p:txBody>
      </p:sp>
      <p:sp>
        <p:nvSpPr>
          <p:cNvPr id="16387" name="Content Placeholder 1"/>
          <p:cNvSpPr>
            <a:spLocks noGrp="1"/>
          </p:cNvSpPr>
          <p:nvPr>
            <p:ph idx="1"/>
          </p:nvPr>
        </p:nvSpPr>
        <p:spPr>
          <a:xfrm>
            <a:off x="457200" y="2084382"/>
            <a:ext cx="8229600" cy="2394853"/>
          </a:xfrm>
        </p:spPr>
        <p:txBody>
          <a:bodyPr/>
          <a:lstStyle/>
          <a:p>
            <a:r>
              <a:rPr lang="en-US" sz="2800" dirty="0">
                <a:latin typeface="Calibri" pitchFamily="34" charset="0"/>
              </a:rPr>
              <a:t>Multiple reference statements from other licensed engineers to vouch for character and engineering experience claimed.</a:t>
            </a:r>
          </a:p>
          <a:p>
            <a:r>
              <a:rPr lang="en-US" sz="2800" dirty="0">
                <a:latin typeface="Calibri" pitchFamily="34" charset="0"/>
              </a:rPr>
              <a:t>Exam on the Texas Law and Rules.</a:t>
            </a:r>
          </a:p>
          <a:p>
            <a:r>
              <a:rPr lang="en-US" sz="2800" dirty="0">
                <a:latin typeface="Calibri" pitchFamily="34" charset="0"/>
              </a:rPr>
              <a:t>Fingerprint-based criminal history record check.</a:t>
            </a:r>
          </a:p>
          <a:p>
            <a:r>
              <a:rPr lang="en-US" sz="2800" dirty="0">
                <a:latin typeface="Calibri" pitchFamily="34" charset="0"/>
              </a:rPr>
              <a:t>Continuing Education related to Ethics after licensure.</a:t>
            </a:r>
          </a:p>
        </p:txBody>
      </p:sp>
    </p:spTree>
    <p:extLst>
      <p:ext uri="{BB962C8B-B14F-4D97-AF65-F5344CB8AC3E}">
        <p14:creationId xmlns:p14="http://schemas.microsoft.com/office/powerpoint/2010/main" val="119555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766194"/>
            <a:ext cx="7543800" cy="56865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cap="small" dirty="0">
                <a:latin typeface="Calibri" panose="020F0502020204030204" pitchFamily="34" charset="0"/>
              </a:rPr>
              <a:t>Compliance &amp; Enforcement</a:t>
            </a:r>
          </a:p>
        </p:txBody>
      </p:sp>
      <p:sp>
        <p:nvSpPr>
          <p:cNvPr id="15363" name="Rectangle 3"/>
          <p:cNvSpPr>
            <a:spLocks noGrp="1" noChangeArrowheads="1"/>
          </p:cNvSpPr>
          <p:nvPr>
            <p:ph type="body" idx="1"/>
          </p:nvPr>
        </p:nvSpPr>
        <p:spPr>
          <a:xfrm>
            <a:off x="1219200" y="150328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lvl="0" indent="0" algn="ctr">
              <a:buNone/>
            </a:pPr>
            <a:r>
              <a:rPr lang="en-US" dirty="0">
                <a:latin typeface="Calibri" pitchFamily="34" charset="0"/>
              </a:rPr>
              <a:t>Technical / Ethical / Professional</a:t>
            </a:r>
            <a:endParaRPr lang="en-US" dirty="0">
              <a:solidFill>
                <a:srgbClr val="000000"/>
              </a:solidFill>
              <a:latin typeface="Calibri" pitchFamily="34" charset="0"/>
            </a:endParaRPr>
          </a:p>
          <a:p>
            <a:pPr marL="457200" lvl="1" indent="0">
              <a:buNone/>
            </a:pPr>
            <a:r>
              <a:rPr lang="en-US" dirty="0">
                <a:solidFill>
                  <a:srgbClr val="000000"/>
                </a:solidFill>
                <a:latin typeface="Calibri" pitchFamily="34" charset="0"/>
              </a:rPr>
              <a:t>Approximately 600 Cases opened last year</a:t>
            </a:r>
          </a:p>
          <a:p>
            <a:pPr lvl="1"/>
            <a:r>
              <a:rPr lang="en-US" dirty="0">
                <a:solidFill>
                  <a:srgbClr val="000000"/>
                </a:solidFill>
                <a:latin typeface="Calibri" pitchFamily="34" charset="0"/>
              </a:rPr>
              <a:t>64,970 licensed PEs </a:t>
            </a:r>
            <a:r>
              <a:rPr lang="en-US" sz="2000" dirty="0">
                <a:solidFill>
                  <a:srgbClr val="000000"/>
                </a:solidFill>
                <a:latin typeface="Calibri" pitchFamily="34" charset="0"/>
              </a:rPr>
              <a:t>(01/2018)</a:t>
            </a:r>
          </a:p>
          <a:p>
            <a:pPr lvl="1">
              <a:buFont typeface="Wingdings" panose="05000000000000000000" pitchFamily="2" charset="2"/>
              <a:buChar char="§"/>
            </a:pPr>
            <a:r>
              <a:rPr lang="en-US" dirty="0">
                <a:solidFill>
                  <a:srgbClr val="000000"/>
                </a:solidFill>
                <a:latin typeface="Calibri" pitchFamily="34" charset="0"/>
              </a:rPr>
              <a:t>About 65% resolved with Voluntary Compliance</a:t>
            </a:r>
          </a:p>
          <a:p>
            <a:pPr lvl="1">
              <a:buFont typeface="Wingdings" panose="05000000000000000000" pitchFamily="2" charset="2"/>
              <a:buChar char="§"/>
            </a:pPr>
            <a:r>
              <a:rPr lang="en-US" dirty="0">
                <a:solidFill>
                  <a:srgbClr val="000000"/>
                </a:solidFill>
                <a:latin typeface="Calibri" pitchFamily="34" charset="0"/>
              </a:rPr>
              <a:t>Board action includes range of action up to revocation</a:t>
            </a:r>
          </a:p>
          <a:p>
            <a:pPr lvl="1">
              <a:buFont typeface="Wingdings" panose="05000000000000000000" pitchFamily="2" charset="2"/>
              <a:buChar char="§"/>
            </a:pPr>
            <a:r>
              <a:rPr lang="en-US" dirty="0">
                <a:solidFill>
                  <a:srgbClr val="000000"/>
                </a:solidFill>
                <a:latin typeface="Calibri" pitchFamily="34" charset="0"/>
              </a:rPr>
              <a:t>Less than 10% Dismissed</a:t>
            </a:r>
          </a:p>
          <a:p>
            <a:pPr marL="0" indent="0">
              <a:buNone/>
            </a:pPr>
            <a:endParaRPr lang="en-US" dirty="0">
              <a:latin typeface="Calibri" pitchFamily="34" charset="0"/>
            </a:endParaRPr>
          </a:p>
        </p:txBody>
      </p:sp>
      <p:sp>
        <p:nvSpPr>
          <p:cNvPr id="15364" name="Line 4"/>
          <p:cNvSpPr>
            <a:spLocks noChangeShapeType="1"/>
          </p:cNvSpPr>
          <p:nvPr/>
        </p:nvSpPr>
        <p:spPr bwMode="auto">
          <a:xfrm>
            <a:off x="3026391" y="149350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83900432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Scenario - Professionalism</a:t>
            </a:r>
            <a:endParaRPr lang="en-US" sz="2800" dirty="0"/>
          </a:p>
        </p:txBody>
      </p:sp>
      <p:sp>
        <p:nvSpPr>
          <p:cNvPr id="15363" name="Rectangle 3"/>
          <p:cNvSpPr>
            <a:spLocks noGrp="1" noChangeArrowheads="1"/>
          </p:cNvSpPr>
          <p:nvPr>
            <p:ph type="body" idx="1"/>
          </p:nvPr>
        </p:nvSpPr>
        <p:spPr>
          <a:xfrm>
            <a:off x="1222513" y="1446195"/>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A P.E. entered into a contract agreement with an apartment complex located in Texas to prepare an engineering foundation repair design.</a:t>
            </a:r>
          </a:p>
          <a:p>
            <a:pPr marL="0" marR="0" indent="0" algn="just">
              <a:spcBef>
                <a:spcPts val="0"/>
              </a:spcBef>
              <a:spcAft>
                <a:spcPts val="0"/>
              </a:spcAft>
              <a:buNone/>
            </a:pPr>
            <a:endParaRPr lang="en-US" sz="2400" dirty="0">
              <a:latin typeface="Leelawadee" panose="020B0502040204020203" pitchFamily="34" charset="-34"/>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The PE then entered into subcontract agreements with foundation repair firm to provide the foundation repair for the Project for a total cost of $75,500.00. </a:t>
            </a:r>
          </a:p>
          <a:p>
            <a:pPr marL="0" marR="0" indent="0" algn="just">
              <a:spcBef>
                <a:spcPts val="0"/>
              </a:spcBef>
              <a:spcAft>
                <a:spcPts val="0"/>
              </a:spcAft>
              <a:buNone/>
            </a:pPr>
            <a:endParaRPr lang="en-US" sz="2400" dirty="0">
              <a:latin typeface="Leelawadee" panose="020B0502040204020203" pitchFamily="34" charset="-34"/>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The contracted Firm completed the repair work for the Project. </a:t>
            </a:r>
            <a:endParaRPr lang="en-US" sz="2400" dirty="0">
              <a:latin typeface="Calibri" pitchFamily="34" charset="0"/>
            </a:endParaRPr>
          </a:p>
        </p:txBody>
      </p:sp>
      <p:sp>
        <p:nvSpPr>
          <p:cNvPr id="15364" name="Line 4"/>
          <p:cNvSpPr>
            <a:spLocks noChangeShapeType="1"/>
          </p:cNvSpPr>
          <p:nvPr/>
        </p:nvSpPr>
        <p:spPr bwMode="auto">
          <a:xfrm>
            <a:off x="3048000" y="132479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57885939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63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endParaRPr lang="en-US" sz="2800" dirty="0"/>
          </a:p>
        </p:txBody>
      </p:sp>
      <p:sp>
        <p:nvSpPr>
          <p:cNvPr id="15363" name="Rectangle 3"/>
          <p:cNvSpPr>
            <a:spLocks noGrp="1" noChangeArrowheads="1"/>
          </p:cNvSpPr>
          <p:nvPr>
            <p:ph type="body" idx="1"/>
          </p:nvPr>
        </p:nvSpPr>
        <p:spPr>
          <a:xfrm>
            <a:off x="1219200" y="1800721"/>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Two months later, the PE had tendered only $23,000. </a:t>
            </a:r>
          </a:p>
          <a:p>
            <a:pPr marL="0" marR="0" indent="0" algn="just">
              <a:spcBef>
                <a:spcPts val="0"/>
              </a:spcBef>
              <a:spcAft>
                <a:spcPts val="0"/>
              </a:spcAft>
              <a:buNone/>
            </a:pPr>
            <a:endParaRPr lang="en-US" sz="2400" dirty="0">
              <a:latin typeface="Leelawadee" panose="020B0502040204020203" pitchFamily="34" charset="-34"/>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The Firm contacted the PE inquiring about the delinquent money owed. </a:t>
            </a:r>
          </a:p>
          <a:p>
            <a:pPr marL="0" marR="0" indent="0" algn="just">
              <a:spcBef>
                <a:spcPts val="0"/>
              </a:spcBef>
              <a:spcAft>
                <a:spcPts val="0"/>
              </a:spcAft>
              <a:buNone/>
            </a:pPr>
            <a:endParaRPr lang="en-US" sz="2400" dirty="0">
              <a:latin typeface="Leelawadee" panose="020B0502040204020203" pitchFamily="34" charset="-34"/>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The PE informed the Firm he had not remitted the money owed because he had not been paid by the Client. </a:t>
            </a:r>
          </a:p>
          <a:p>
            <a:pPr marL="0" indent="0">
              <a:buNone/>
            </a:pPr>
            <a:endParaRPr lang="en-US" sz="2800" dirty="0">
              <a:latin typeface="Calibri" pitchFamily="34" charset="0"/>
            </a:endParaRPr>
          </a:p>
        </p:txBody>
      </p:sp>
      <p:sp>
        <p:nvSpPr>
          <p:cNvPr id="15364" name="Line 4"/>
          <p:cNvSpPr>
            <a:spLocks noChangeShapeType="1"/>
          </p:cNvSpPr>
          <p:nvPr/>
        </p:nvSpPr>
        <p:spPr bwMode="auto">
          <a:xfrm>
            <a:off x="3048000" y="1568529"/>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64717309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63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endParaRPr lang="en-US" sz="2800" dirty="0"/>
          </a:p>
        </p:txBody>
      </p:sp>
      <p:sp>
        <p:nvSpPr>
          <p:cNvPr id="15363" name="Rectangle 3"/>
          <p:cNvSpPr>
            <a:spLocks noGrp="1" noChangeArrowheads="1"/>
          </p:cNvSpPr>
          <p:nvPr>
            <p:ph type="body" idx="1"/>
          </p:nvPr>
        </p:nvSpPr>
        <p:spPr>
          <a:xfrm>
            <a:off x="1219200" y="160999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The Firm contacted the Client who informed the Firm the Client had in fact, paid the PE in full.</a:t>
            </a:r>
          </a:p>
          <a:p>
            <a:pPr marL="0" marR="0" indent="0" algn="just">
              <a:spcBef>
                <a:spcPts val="0"/>
              </a:spcBef>
              <a:spcAft>
                <a:spcPts val="0"/>
              </a:spcAft>
              <a:buNone/>
            </a:pPr>
            <a:endParaRPr lang="en-US" sz="2400" dirty="0">
              <a:latin typeface="Leelawadee" panose="020B0502040204020203" pitchFamily="34" charset="-34"/>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400" dirty="0">
                <a:latin typeface="Leelawadee" panose="020B0502040204020203" pitchFamily="34" charset="-34"/>
                <a:ea typeface="Times New Roman" panose="02020603050405020304" pitchFamily="18" charset="0"/>
                <a:cs typeface="Times New Roman" panose="02020603050405020304" pitchFamily="18" charset="0"/>
              </a:rPr>
              <a:t>The PE later admitted he had been paid by the Client and that he had comingled and misappropriated the funds for the Project.</a:t>
            </a:r>
          </a:p>
          <a:p>
            <a:pPr marL="0" marR="0" algn="just">
              <a:spcBef>
                <a:spcPts val="0"/>
              </a:spcBef>
              <a:spcAft>
                <a:spcPts val="0"/>
              </a:spcAft>
            </a:pPr>
            <a:endParaRPr lang="en-US" sz="2400" dirty="0">
              <a:latin typeface="Leelawadee" panose="020B0502040204020203" pitchFamily="34" charset="-34"/>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2400" dirty="0">
                <a:latin typeface="Leelawadee" panose="020B0502040204020203" pitchFamily="34" charset="-34"/>
                <a:ea typeface="Times New Roman" panose="02020603050405020304" pitchFamily="18" charset="0"/>
                <a:cs typeface="Times New Roman" panose="02020603050405020304" pitchFamily="18" charset="0"/>
              </a:rPr>
              <a:t>This was a violation of:</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800" dirty="0">
              <a:latin typeface="Calibri" pitchFamily="34" charset="0"/>
            </a:endParaRPr>
          </a:p>
        </p:txBody>
      </p:sp>
      <p:sp>
        <p:nvSpPr>
          <p:cNvPr id="15364" name="Line 4"/>
          <p:cNvSpPr>
            <a:spLocks noChangeShapeType="1"/>
          </p:cNvSpPr>
          <p:nvPr/>
        </p:nvSpPr>
        <p:spPr bwMode="auto">
          <a:xfrm>
            <a:off x="3200400" y="159503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41005660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544796"/>
            <a:ext cx="8356600" cy="952500"/>
          </a:xfrm>
        </p:spPr>
        <p:txBody>
          <a:bodyPr/>
          <a:lstStyle/>
          <a:p>
            <a:r>
              <a:rPr lang="en-US" dirty="0"/>
              <a:t>Website and Social Media</a:t>
            </a:r>
          </a:p>
        </p:txBody>
      </p:sp>
      <p:sp>
        <p:nvSpPr>
          <p:cNvPr id="63491" name="Content Placeholder 2"/>
          <p:cNvSpPr>
            <a:spLocks noGrp="1"/>
          </p:cNvSpPr>
          <p:nvPr>
            <p:ph idx="1"/>
          </p:nvPr>
        </p:nvSpPr>
        <p:spPr>
          <a:xfrm>
            <a:off x="584200" y="1842435"/>
            <a:ext cx="8229600" cy="3652837"/>
          </a:xfrm>
        </p:spPr>
        <p:txBody>
          <a:bodyPr/>
          <a:lstStyle/>
          <a:p>
            <a:pPr marL="0" indent="0" algn="ctr">
              <a:buNone/>
            </a:pPr>
            <a:r>
              <a:rPr lang="en-US" sz="2800" dirty="0">
                <a:latin typeface="Calibri" pitchFamily="34" charset="0"/>
                <a:hlinkClick r:id="rId3"/>
              </a:rPr>
              <a:t>http://engineers.texas.gov</a:t>
            </a:r>
            <a:r>
              <a:rPr lang="en-US" sz="2800" dirty="0">
                <a:latin typeface="Calibri" pitchFamily="34" charset="0"/>
              </a:rPr>
              <a:t> </a:t>
            </a:r>
          </a:p>
          <a:p>
            <a:endParaRPr lang="en-US" sz="2400" dirty="0">
              <a:latin typeface="Calibri" pitchFamily="34" charset="0"/>
            </a:endParaRPr>
          </a:p>
          <a:p>
            <a:r>
              <a:rPr lang="en-US" sz="2400" dirty="0">
                <a:latin typeface="Calibri" pitchFamily="34" charset="0"/>
              </a:rPr>
              <a:t>Facebook:  Texas Board of Professional Engineers</a:t>
            </a:r>
          </a:p>
          <a:p>
            <a:r>
              <a:rPr lang="en-US" sz="2400" dirty="0">
                <a:latin typeface="Calibri" pitchFamily="34" charset="0"/>
              </a:rPr>
              <a:t>Twitter:  </a:t>
            </a:r>
            <a:r>
              <a:rPr lang="en-US" sz="2400" dirty="0" err="1">
                <a:latin typeface="Calibri" pitchFamily="34" charset="0"/>
              </a:rPr>
              <a:t>TBPE_Exec</a:t>
            </a:r>
            <a:r>
              <a:rPr lang="en-US" sz="2400" dirty="0">
                <a:latin typeface="Calibri" pitchFamily="34" charset="0"/>
              </a:rPr>
              <a:t> </a:t>
            </a:r>
          </a:p>
          <a:p>
            <a:r>
              <a:rPr lang="en-US" sz="2400" dirty="0">
                <a:latin typeface="Calibri" pitchFamily="34" charset="0"/>
              </a:rPr>
              <a:t>LinkedIn:  Texas Board of Professional Engineers</a:t>
            </a:r>
          </a:p>
          <a:p>
            <a:r>
              <a:rPr lang="en-US" sz="2400" dirty="0">
                <a:latin typeface="Calibri" pitchFamily="34" charset="0"/>
              </a:rPr>
              <a:t>RSS Feed on our website: http://engineers.texas.gov</a:t>
            </a:r>
          </a:p>
          <a:p>
            <a:r>
              <a:rPr lang="en-US" sz="2400" dirty="0">
                <a:latin typeface="Calibri" pitchFamily="34" charset="0"/>
              </a:rPr>
              <a:t>YouTube: </a:t>
            </a:r>
            <a:r>
              <a:rPr lang="en-US" sz="2400" dirty="0">
                <a:latin typeface="Calibri" pitchFamily="34" charset="0"/>
                <a:hlinkClick r:id="rId4"/>
              </a:rPr>
              <a:t>https://www.youtube.com/</a:t>
            </a:r>
            <a:r>
              <a:rPr lang="en-US" sz="2400" dirty="0">
                <a:latin typeface="Calibri" pitchFamily="34" charset="0"/>
              </a:rPr>
              <a:t> channel/UCm0YTnjR3StveBxWhCT4MiA</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597" y="2747052"/>
            <a:ext cx="499655" cy="49965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040" y="3148144"/>
            <a:ext cx="561712" cy="56171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057" y="3499946"/>
            <a:ext cx="620705" cy="65949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9762" y="4100863"/>
            <a:ext cx="540252" cy="540252"/>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6346" y="4514063"/>
            <a:ext cx="1303064" cy="977298"/>
          </a:xfrm>
          <a:prstGeom prst="rect">
            <a:avLst/>
          </a:prstGeom>
        </p:spPr>
      </p:pic>
    </p:spTree>
    <p:extLst>
      <p:ext uri="{BB962C8B-B14F-4D97-AF65-F5344CB8AC3E}">
        <p14:creationId xmlns:p14="http://schemas.microsoft.com/office/powerpoint/2010/main" val="116564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63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endParaRPr lang="en-US" sz="2800" dirty="0"/>
          </a:p>
        </p:txBody>
      </p:sp>
      <p:sp>
        <p:nvSpPr>
          <p:cNvPr id="15363" name="Rectangle 3"/>
          <p:cNvSpPr>
            <a:spLocks noGrp="1" noChangeArrowheads="1"/>
          </p:cNvSpPr>
          <p:nvPr>
            <p:ph type="body" idx="1"/>
          </p:nvPr>
        </p:nvSpPr>
        <p:spPr>
          <a:xfrm>
            <a:off x="1219200" y="160999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14350" lvl="0" indent="-514350" algn="just">
              <a:spcBef>
                <a:spcPts val="0"/>
              </a:spcBef>
              <a:spcAft>
                <a:spcPts val="0"/>
              </a:spcAft>
              <a:buFont typeface="+mj-lt"/>
              <a:buAutoNum type="alphaUcPeriod"/>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§137.57(b)(3) </a:t>
            </a:r>
            <a:r>
              <a:rPr lang="en-US" sz="2000" dirty="0">
                <a:latin typeface="Leelawadee" panose="020B0502040204020203" pitchFamily="34" charset="-34"/>
                <a:ea typeface="Times New Roman" panose="02020603050405020304" pitchFamily="18" charset="0"/>
                <a:cs typeface="Times New Roman" panose="02020603050405020304" pitchFamily="18" charset="0"/>
              </a:rPr>
              <a:t>- The issuance of oral or written assertions in the practice of engineering shall not be: misleading or shall not in any manner whatsoever tend to create a misleading impression.</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spcBef>
                <a:spcPts val="0"/>
              </a:spcBef>
              <a:spcAft>
                <a:spcPts val="0"/>
              </a:spcAft>
              <a:buFont typeface="+mj-lt"/>
              <a:buAutoNum type="alphaUcPeriod"/>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§137.63(a) </a:t>
            </a:r>
            <a:r>
              <a:rPr lang="en-US" sz="2000" dirty="0">
                <a:latin typeface="Leelawadee" panose="020B0502040204020203" pitchFamily="34" charset="-34"/>
                <a:ea typeface="Times New Roman" panose="02020603050405020304" pitchFamily="18" charset="0"/>
                <a:cs typeface="Times New Roman" panose="02020603050405020304" pitchFamily="18" charset="0"/>
              </a:rPr>
              <a:t>- Engineers shall engage in professional and business activities in an honest and ethical manner…</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spcBef>
                <a:spcPts val="0"/>
              </a:spcBef>
              <a:spcAft>
                <a:spcPts val="0"/>
              </a:spcAft>
              <a:buFont typeface="+mj-lt"/>
              <a:buAutoNum type="alphaUcPeriod"/>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§137.63(b)(5) </a:t>
            </a:r>
            <a:r>
              <a:rPr lang="en-US" sz="2000" dirty="0">
                <a:latin typeface="Leelawadee" panose="020B0502040204020203" pitchFamily="34" charset="-34"/>
                <a:ea typeface="Times New Roman" panose="02020603050405020304" pitchFamily="18" charset="0"/>
                <a:cs typeface="Times New Roman" panose="02020603050405020304" pitchFamily="18" charset="0"/>
              </a:rPr>
              <a:t>- The engineer must: conduct engineering and related business affairs in a manner that is respectful of the client, involved parties, and employees…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514350" lvl="0" indent="-514350" algn="just">
              <a:spcBef>
                <a:spcPts val="0"/>
              </a:spcBef>
              <a:spcAft>
                <a:spcPts val="0"/>
              </a:spcAft>
              <a:buFont typeface="+mj-lt"/>
              <a:buAutoNum type="alphaUcPeriod"/>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All of the above. </a:t>
            </a:r>
            <a:endParaRPr lang="en-US" sz="2000" b="1"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800" dirty="0">
              <a:latin typeface="Calibri" pitchFamily="34" charset="0"/>
            </a:endParaRPr>
          </a:p>
        </p:txBody>
      </p:sp>
      <p:sp>
        <p:nvSpPr>
          <p:cNvPr id="15364" name="Line 4"/>
          <p:cNvSpPr>
            <a:spLocks noChangeShapeType="1"/>
          </p:cNvSpPr>
          <p:nvPr/>
        </p:nvSpPr>
        <p:spPr bwMode="auto">
          <a:xfrm>
            <a:off x="3200400" y="159503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5784609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63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endParaRPr lang="en-US" sz="2800" dirty="0"/>
          </a:p>
        </p:txBody>
      </p:sp>
      <p:sp>
        <p:nvSpPr>
          <p:cNvPr id="15363" name="Rectangle 3"/>
          <p:cNvSpPr>
            <a:spLocks noGrp="1" noChangeArrowheads="1"/>
          </p:cNvSpPr>
          <p:nvPr>
            <p:ph type="body" idx="1"/>
          </p:nvPr>
        </p:nvSpPr>
        <p:spPr>
          <a:xfrm>
            <a:off x="1219200" y="160999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lvl="0" indent="0" algn="just">
              <a:spcBef>
                <a:spcPts val="0"/>
              </a:spcBef>
              <a:spcAft>
                <a:spcPts val="0"/>
              </a:spcAft>
              <a:buNone/>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Answer: All of these</a:t>
            </a:r>
          </a:p>
          <a:p>
            <a:pPr algn="just">
              <a:spcBef>
                <a:spcPts val="0"/>
              </a:spcBef>
              <a:spcAft>
                <a:spcPts val="0"/>
              </a:spcAft>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§137.57(b)(3) </a:t>
            </a:r>
            <a:r>
              <a:rPr lang="en-US" sz="2000" dirty="0">
                <a:latin typeface="Leelawadee" panose="020B0502040204020203" pitchFamily="34" charset="-34"/>
                <a:ea typeface="Times New Roman" panose="02020603050405020304" pitchFamily="18" charset="0"/>
                <a:cs typeface="Times New Roman" panose="02020603050405020304" pitchFamily="18" charset="0"/>
              </a:rPr>
              <a:t>- The issuance of oral or written assertions in the practice of engineering shall not be: misleading or shall not in any manner whatsoever tend to create a misleading impression.</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§137.63(a) </a:t>
            </a:r>
            <a:r>
              <a:rPr lang="en-US" sz="2000" dirty="0">
                <a:latin typeface="Leelawadee" panose="020B0502040204020203" pitchFamily="34" charset="-34"/>
                <a:ea typeface="Times New Roman" panose="02020603050405020304" pitchFamily="18" charset="0"/>
                <a:cs typeface="Times New Roman" panose="02020603050405020304" pitchFamily="18" charset="0"/>
              </a:rPr>
              <a:t>- Engineers shall engage in professional and business activities in an honest and ethical manner…</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2000" b="1" dirty="0">
                <a:latin typeface="Leelawadee" panose="020B0502040204020203" pitchFamily="34" charset="-34"/>
                <a:ea typeface="Times New Roman" panose="02020603050405020304" pitchFamily="18" charset="0"/>
                <a:cs typeface="Times New Roman" panose="02020603050405020304" pitchFamily="18" charset="0"/>
              </a:rPr>
              <a:t>§137.63(b)(5) </a:t>
            </a:r>
            <a:r>
              <a:rPr lang="en-US" sz="2000" dirty="0">
                <a:latin typeface="Leelawadee" panose="020B0502040204020203" pitchFamily="34" charset="-34"/>
                <a:ea typeface="Times New Roman" panose="02020603050405020304" pitchFamily="18" charset="0"/>
                <a:cs typeface="Times New Roman" panose="02020603050405020304" pitchFamily="18" charset="0"/>
              </a:rPr>
              <a:t>- The engineer must: conduct engineering and related business affairs in a manner that is respectful of the client, involved parties, and employees…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2800" dirty="0">
              <a:latin typeface="Calibri" pitchFamily="34" charset="0"/>
            </a:endParaRPr>
          </a:p>
        </p:txBody>
      </p:sp>
      <p:sp>
        <p:nvSpPr>
          <p:cNvPr id="15364" name="Line 4"/>
          <p:cNvSpPr>
            <a:spLocks noChangeShapeType="1"/>
          </p:cNvSpPr>
          <p:nvPr/>
        </p:nvSpPr>
        <p:spPr bwMode="auto">
          <a:xfrm>
            <a:off x="3200400" y="159503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5298569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dow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down)">
                                      <p:cBhvr>
                                        <p:cTn id="12" dur="500"/>
                                        <p:tgtEl>
                                          <p:spTgt spid="1536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wipe(down)">
                                      <p:cBhvr>
                                        <p:cTn id="15" dur="500"/>
                                        <p:tgtEl>
                                          <p:spTgt spid="1536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wipe(down)">
                                      <p:cBhvr>
                                        <p:cTn id="18"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841435"/>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br>
              <a:rPr lang="en-US" dirty="0"/>
            </a:br>
            <a:r>
              <a:rPr lang="en-US" sz="2800" dirty="0"/>
              <a:t>scenario - misleading</a:t>
            </a:r>
          </a:p>
        </p:txBody>
      </p:sp>
      <p:sp>
        <p:nvSpPr>
          <p:cNvPr id="15363" name="Rectangle 3"/>
          <p:cNvSpPr>
            <a:spLocks noGrp="1" noChangeArrowheads="1"/>
          </p:cNvSpPr>
          <p:nvPr>
            <p:ph type="body" idx="1"/>
          </p:nvPr>
        </p:nvSpPr>
        <p:spPr>
          <a:xfrm>
            <a:off x="1219200" y="2241325"/>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sz="2800" dirty="0">
                <a:latin typeface="Calibri" pitchFamily="34" charset="0"/>
              </a:rPr>
              <a:t>A Texas P.E. accepted the assignment to inspect a foundation of a residence for a service charge of $500.00. </a:t>
            </a:r>
          </a:p>
          <a:p>
            <a:endParaRPr lang="en-US" sz="2800" dirty="0">
              <a:latin typeface="Calibri" pitchFamily="34" charset="0"/>
            </a:endParaRPr>
          </a:p>
          <a:p>
            <a:r>
              <a:rPr lang="en-US" sz="2800" dirty="0">
                <a:latin typeface="Calibri" pitchFamily="34" charset="0"/>
              </a:rPr>
              <a:t>The PE performed the inspection and was paid in full the agreed upon price for the inspection.</a:t>
            </a:r>
          </a:p>
        </p:txBody>
      </p:sp>
      <p:sp>
        <p:nvSpPr>
          <p:cNvPr id="15364" name="Line 4"/>
          <p:cNvSpPr>
            <a:spLocks noChangeShapeType="1"/>
          </p:cNvSpPr>
          <p:nvPr/>
        </p:nvSpPr>
        <p:spPr bwMode="auto">
          <a:xfrm>
            <a:off x="3048000" y="2085364"/>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34328544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18977"/>
            <a:ext cx="7543800" cy="93566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br>
              <a:rPr lang="en-US" dirty="0"/>
            </a:br>
            <a:r>
              <a:rPr lang="en-US" sz="2800" dirty="0"/>
              <a:t>scenario - misleading</a:t>
            </a:r>
          </a:p>
        </p:txBody>
      </p:sp>
      <p:sp>
        <p:nvSpPr>
          <p:cNvPr id="15363" name="Rectangle 3"/>
          <p:cNvSpPr>
            <a:spLocks noGrp="1" noChangeArrowheads="1"/>
          </p:cNvSpPr>
          <p:nvPr>
            <p:ph type="body" idx="1"/>
          </p:nvPr>
        </p:nvSpPr>
        <p:spPr>
          <a:xfrm>
            <a:off x="1219200" y="1371600"/>
            <a:ext cx="6858000" cy="357297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r>
              <a:rPr lang="en-US" sz="2800" dirty="0">
                <a:latin typeface="Calibri" pitchFamily="34" charset="0"/>
              </a:rPr>
              <a:t>The PE told the client he would provide a written report of the inspection “the next day.” </a:t>
            </a:r>
          </a:p>
          <a:p>
            <a:endParaRPr lang="en-US" sz="2800" dirty="0">
              <a:latin typeface="Calibri" pitchFamily="34" charset="0"/>
            </a:endParaRPr>
          </a:p>
          <a:p>
            <a:r>
              <a:rPr lang="en-US" sz="2800" dirty="0">
                <a:latin typeface="Calibri" pitchFamily="34" charset="0"/>
              </a:rPr>
              <a:t>The PE informed the client via text message the reported would be delayed.</a:t>
            </a:r>
          </a:p>
          <a:p>
            <a:endParaRPr lang="en-US" sz="2800" dirty="0">
              <a:latin typeface="Calibri" pitchFamily="34" charset="0"/>
            </a:endParaRPr>
          </a:p>
          <a:p>
            <a:r>
              <a:rPr lang="en-US" sz="2800" dirty="0">
                <a:latin typeface="Calibri" pitchFamily="34" charset="0"/>
              </a:rPr>
              <a:t>After several weeks and repeated attempts to obtain the report, it was not sent to the client.</a:t>
            </a:r>
          </a:p>
        </p:txBody>
      </p:sp>
    </p:spTree>
    <p:extLst>
      <p:ext uri="{BB962C8B-B14F-4D97-AF65-F5344CB8AC3E}">
        <p14:creationId xmlns:p14="http://schemas.microsoft.com/office/powerpoint/2010/main" val="107928021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487663"/>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br>
              <a:rPr lang="en-US" dirty="0"/>
            </a:br>
            <a:r>
              <a:rPr lang="en-US" sz="2800" dirty="0"/>
              <a:t>scenario - misleading</a:t>
            </a:r>
          </a:p>
        </p:txBody>
      </p:sp>
      <p:sp>
        <p:nvSpPr>
          <p:cNvPr id="15363" name="Rectangle 3"/>
          <p:cNvSpPr>
            <a:spLocks noGrp="1" noChangeArrowheads="1"/>
          </p:cNvSpPr>
          <p:nvPr>
            <p:ph type="body" idx="1"/>
          </p:nvPr>
        </p:nvSpPr>
        <p:spPr>
          <a:xfrm>
            <a:off x="1181100" y="1872158"/>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True or False - </a:t>
            </a:r>
          </a:p>
          <a:p>
            <a:pPr marL="0" indent="0">
              <a:buNone/>
            </a:pPr>
            <a:r>
              <a:rPr lang="en-US" sz="2800" dirty="0">
                <a:latin typeface="Calibri" pitchFamily="34" charset="0"/>
              </a:rPr>
              <a:t>The PE violated § 137.57(b)(3) The issuance of oral or written assertions in the practice of engineering shall not be: misleading or shall not in any manner whatsoever tend to create a misleading impression.</a:t>
            </a:r>
          </a:p>
          <a:p>
            <a:pPr marL="0" indent="0">
              <a:buNone/>
            </a:pPr>
            <a:endParaRPr lang="en-US" sz="2800" dirty="0">
              <a:latin typeface="Calibri" pitchFamily="34" charset="0"/>
            </a:endParaRPr>
          </a:p>
          <a:p>
            <a:pPr marL="0" indent="0">
              <a:buNone/>
            </a:pPr>
            <a:r>
              <a:rPr lang="en-US" sz="2800" dirty="0">
                <a:latin typeface="Calibri" pitchFamily="34" charset="0"/>
              </a:rPr>
              <a:t>True.</a:t>
            </a:r>
          </a:p>
        </p:txBody>
      </p:sp>
      <p:sp>
        <p:nvSpPr>
          <p:cNvPr id="15364" name="Line 4"/>
          <p:cNvSpPr>
            <a:spLocks noChangeShapeType="1"/>
          </p:cNvSpPr>
          <p:nvPr/>
        </p:nvSpPr>
        <p:spPr bwMode="auto">
          <a:xfrm>
            <a:off x="3072848" y="164804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8324090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487663"/>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br>
              <a:rPr lang="en-US" dirty="0"/>
            </a:br>
            <a:r>
              <a:rPr lang="en-US" sz="2800" dirty="0"/>
              <a:t>scenario - misleading</a:t>
            </a:r>
          </a:p>
        </p:txBody>
      </p:sp>
      <p:sp>
        <p:nvSpPr>
          <p:cNvPr id="15363" name="Rectangle 3"/>
          <p:cNvSpPr>
            <a:spLocks noGrp="1" noChangeArrowheads="1"/>
          </p:cNvSpPr>
          <p:nvPr>
            <p:ph type="body" idx="1"/>
          </p:nvPr>
        </p:nvSpPr>
        <p:spPr>
          <a:xfrm>
            <a:off x="1181100" y="1872158"/>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How would that change if he had provided the report late?</a:t>
            </a:r>
          </a:p>
          <a:p>
            <a:r>
              <a:rPr lang="en-US" sz="2800" dirty="0">
                <a:latin typeface="Calibri" pitchFamily="34" charset="0"/>
              </a:rPr>
              <a:t>A week?</a:t>
            </a:r>
          </a:p>
          <a:p>
            <a:r>
              <a:rPr lang="en-US" sz="2800" dirty="0">
                <a:latin typeface="Calibri" pitchFamily="34" charset="0"/>
              </a:rPr>
              <a:t>A month?</a:t>
            </a:r>
          </a:p>
          <a:p>
            <a:r>
              <a:rPr lang="en-US" sz="2800" dirty="0">
                <a:latin typeface="Calibri" pitchFamily="34" charset="0"/>
              </a:rPr>
              <a:t>6 months?</a:t>
            </a:r>
          </a:p>
        </p:txBody>
      </p:sp>
      <p:sp>
        <p:nvSpPr>
          <p:cNvPr id="15364" name="Line 4"/>
          <p:cNvSpPr>
            <a:spLocks noChangeShapeType="1"/>
          </p:cNvSpPr>
          <p:nvPr/>
        </p:nvSpPr>
        <p:spPr bwMode="auto">
          <a:xfrm>
            <a:off x="3072848" y="164804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7055375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487663"/>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br>
              <a:rPr lang="en-US" dirty="0"/>
            </a:br>
            <a:r>
              <a:rPr lang="en-US" sz="2800" dirty="0"/>
              <a:t>scenario - misleading</a:t>
            </a:r>
          </a:p>
        </p:txBody>
      </p:sp>
      <p:sp>
        <p:nvSpPr>
          <p:cNvPr id="15363" name="Rectangle 3"/>
          <p:cNvSpPr>
            <a:spLocks noGrp="1" noChangeArrowheads="1"/>
          </p:cNvSpPr>
          <p:nvPr>
            <p:ph type="body" idx="1"/>
          </p:nvPr>
        </p:nvSpPr>
        <p:spPr>
          <a:xfrm>
            <a:off x="1181100" y="164804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Board Actions may differ:</a:t>
            </a:r>
          </a:p>
          <a:p>
            <a:pPr marL="0" indent="0">
              <a:buNone/>
            </a:pPr>
            <a:r>
              <a:rPr lang="en-US" sz="2800" dirty="0">
                <a:latin typeface="Calibri" pitchFamily="34" charset="0"/>
              </a:rPr>
              <a:t>Factors considered in each case review:</a:t>
            </a:r>
          </a:p>
          <a:p>
            <a:pPr marL="514350" indent="-514350">
              <a:buFont typeface="+mj-lt"/>
              <a:buAutoNum type="arabicParenR"/>
            </a:pPr>
            <a:r>
              <a:rPr lang="en-US" sz="2400" dirty="0">
                <a:latin typeface="Calibri" pitchFamily="34" charset="0"/>
              </a:rPr>
              <a:t>the seriousness of the violation, including the nature, circumstances, extent, and gravity of the prohibited act and the hazard or potential hazard created to the health, safety, or economic welfare of the public;</a:t>
            </a:r>
          </a:p>
          <a:p>
            <a:pPr marL="514350" indent="-514350">
              <a:buFont typeface="+mj-lt"/>
              <a:buAutoNum type="arabicParenR"/>
            </a:pPr>
            <a:r>
              <a:rPr lang="en-US" sz="2400" dirty="0">
                <a:latin typeface="Calibri" pitchFamily="34" charset="0"/>
              </a:rPr>
              <a:t>the history of prior violations of the respondent;</a:t>
            </a:r>
          </a:p>
          <a:p>
            <a:pPr marL="514350" indent="-514350">
              <a:buFont typeface="+mj-lt"/>
              <a:buAutoNum type="arabicParenR"/>
            </a:pPr>
            <a:r>
              <a:rPr lang="en-US" sz="2400" dirty="0">
                <a:latin typeface="Calibri" pitchFamily="34" charset="0"/>
              </a:rPr>
              <a:t>the severity of penalty necessary to deter future violations;</a:t>
            </a:r>
          </a:p>
          <a:p>
            <a:pPr marL="0" indent="0">
              <a:buNone/>
            </a:pPr>
            <a:endParaRPr lang="en-US" sz="2800" dirty="0">
              <a:latin typeface="Calibri" pitchFamily="34" charset="0"/>
            </a:endParaRPr>
          </a:p>
          <a:p>
            <a:pPr marL="0" indent="0">
              <a:buNone/>
            </a:pPr>
            <a:endParaRPr lang="en-US" sz="2800" dirty="0">
              <a:latin typeface="Calibri" pitchFamily="34" charset="0"/>
            </a:endParaRPr>
          </a:p>
        </p:txBody>
      </p:sp>
      <p:sp>
        <p:nvSpPr>
          <p:cNvPr id="15364" name="Line 4"/>
          <p:cNvSpPr>
            <a:spLocks noChangeShapeType="1"/>
          </p:cNvSpPr>
          <p:nvPr/>
        </p:nvSpPr>
        <p:spPr bwMode="auto">
          <a:xfrm>
            <a:off x="3072848" y="164804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5555263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 calcmode="lin" valueType="num">
                                      <p:cBhvr additive="base">
                                        <p:cTn id="2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487663"/>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Professionalism</a:t>
            </a:r>
            <a:br>
              <a:rPr lang="en-US" dirty="0"/>
            </a:br>
            <a:r>
              <a:rPr lang="en-US" sz="2800" dirty="0"/>
              <a:t>scenario - misleading</a:t>
            </a:r>
          </a:p>
        </p:txBody>
      </p:sp>
      <p:sp>
        <p:nvSpPr>
          <p:cNvPr id="15363" name="Rectangle 3"/>
          <p:cNvSpPr>
            <a:spLocks noGrp="1" noChangeArrowheads="1"/>
          </p:cNvSpPr>
          <p:nvPr>
            <p:ph type="body" idx="1"/>
          </p:nvPr>
        </p:nvSpPr>
        <p:spPr>
          <a:xfrm>
            <a:off x="1181100" y="164804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Factors considered in each case review:</a:t>
            </a:r>
          </a:p>
          <a:p>
            <a:pPr marL="514350" indent="-514350">
              <a:buFont typeface="+mj-lt"/>
              <a:buAutoNum type="arabicParenR" startAt="4"/>
            </a:pPr>
            <a:r>
              <a:rPr lang="en-US" sz="2400" dirty="0">
                <a:latin typeface="Calibri" pitchFamily="34" charset="0"/>
              </a:rPr>
              <a:t>efforts or resistance to efforts to correct the violations;</a:t>
            </a:r>
          </a:p>
          <a:p>
            <a:pPr marL="514350" indent="-514350">
              <a:buFont typeface="+mj-lt"/>
              <a:buAutoNum type="arabicParenR" startAt="4"/>
            </a:pPr>
            <a:r>
              <a:rPr lang="en-US" sz="2400" dirty="0">
                <a:latin typeface="Calibri" pitchFamily="34" charset="0"/>
              </a:rPr>
              <a:t>the economic harm to property or the environment caused by the violation; and</a:t>
            </a:r>
          </a:p>
          <a:p>
            <a:pPr marL="514350" indent="-514350">
              <a:buFont typeface="+mj-lt"/>
              <a:buAutoNum type="arabicParenR" startAt="4"/>
            </a:pPr>
            <a:r>
              <a:rPr lang="en-US" sz="2400" dirty="0">
                <a:latin typeface="Calibri" pitchFamily="34" charset="0"/>
              </a:rPr>
              <a:t>any other matters impacting justice and public welfare, including any economic benefit gained through the violations. </a:t>
            </a:r>
          </a:p>
          <a:p>
            <a:pPr marL="0" indent="0">
              <a:buNone/>
            </a:pPr>
            <a:endParaRPr lang="en-US" sz="2800" dirty="0">
              <a:latin typeface="Calibri" pitchFamily="34" charset="0"/>
            </a:endParaRPr>
          </a:p>
          <a:p>
            <a:pPr marL="0" indent="0">
              <a:buNone/>
            </a:pPr>
            <a:endParaRPr lang="en-US" sz="2800" dirty="0">
              <a:latin typeface="Calibri" pitchFamily="34" charset="0"/>
            </a:endParaRPr>
          </a:p>
        </p:txBody>
      </p:sp>
      <p:sp>
        <p:nvSpPr>
          <p:cNvPr id="15364" name="Line 4"/>
          <p:cNvSpPr>
            <a:spLocks noChangeShapeType="1"/>
          </p:cNvSpPr>
          <p:nvPr/>
        </p:nvSpPr>
        <p:spPr bwMode="auto">
          <a:xfrm>
            <a:off x="3072848" y="164804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8228528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89610" y="664809"/>
            <a:ext cx="8229600" cy="1143000"/>
          </a:xfrm>
        </p:spPr>
        <p:txBody>
          <a:bodyPr/>
          <a:lstStyle/>
          <a:p>
            <a:r>
              <a:rPr lang="en-US" sz="4000" dirty="0"/>
              <a:t>Enforcement - Filing A Complaint</a:t>
            </a:r>
            <a:endParaRPr lang="en-US" dirty="0"/>
          </a:p>
        </p:txBody>
      </p:sp>
      <p:sp>
        <p:nvSpPr>
          <p:cNvPr id="34819" name="Content Placeholder 2"/>
          <p:cNvSpPr>
            <a:spLocks noGrp="1"/>
          </p:cNvSpPr>
          <p:nvPr>
            <p:ph idx="4294967295"/>
          </p:nvPr>
        </p:nvSpPr>
        <p:spPr>
          <a:xfrm>
            <a:off x="584200" y="1847403"/>
            <a:ext cx="8229600" cy="3652837"/>
          </a:xfrm>
        </p:spPr>
        <p:txBody>
          <a:bodyPr/>
          <a:lstStyle/>
          <a:p>
            <a:r>
              <a:rPr lang="en-US" sz="2800" dirty="0">
                <a:latin typeface="Calibri" pitchFamily="34" charset="0"/>
              </a:rPr>
              <a:t>Mail, email, phone, facsimile – all are acceptable for initial contact.</a:t>
            </a:r>
          </a:p>
          <a:p>
            <a:pPr lvl="1"/>
            <a:r>
              <a:rPr lang="en-US" dirty="0">
                <a:latin typeface="Calibri" pitchFamily="34" charset="0"/>
              </a:rPr>
              <a:t>Anonymous complaints are accepted.</a:t>
            </a:r>
          </a:p>
          <a:p>
            <a:r>
              <a:rPr lang="en-US" sz="2800" dirty="0">
                <a:latin typeface="Calibri" pitchFamily="34" charset="0"/>
              </a:rPr>
              <a:t>A complaint form or detailed letter/email  is needed to cover all the bases.</a:t>
            </a:r>
          </a:p>
          <a:p>
            <a:pPr lvl="1"/>
            <a:r>
              <a:rPr lang="en-US" dirty="0">
                <a:latin typeface="Calibri" pitchFamily="34" charset="0"/>
              </a:rPr>
              <a:t>Forms can be found Online.</a:t>
            </a:r>
          </a:p>
          <a:p>
            <a:r>
              <a:rPr lang="en-US" sz="2800" dirty="0">
                <a:latin typeface="Calibri" pitchFamily="34" charset="0"/>
              </a:rPr>
              <a:t>Provide specific instances of violation.</a:t>
            </a:r>
          </a:p>
          <a:p>
            <a:r>
              <a:rPr lang="en-US" sz="2800" dirty="0">
                <a:latin typeface="Calibri" pitchFamily="34" charset="0"/>
              </a:rPr>
              <a:t>Provide evidence to show probable cause.</a:t>
            </a:r>
          </a:p>
        </p:txBody>
      </p:sp>
    </p:spTree>
    <p:extLst>
      <p:ext uri="{BB962C8B-B14F-4D97-AF65-F5344CB8AC3E}">
        <p14:creationId xmlns:p14="http://schemas.microsoft.com/office/powerpoint/2010/main" val="420193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89610" y="622864"/>
            <a:ext cx="8229600" cy="1143000"/>
          </a:xfrm>
        </p:spPr>
        <p:txBody>
          <a:bodyPr/>
          <a:lstStyle/>
          <a:p>
            <a:r>
              <a:rPr lang="en-US" sz="4000" dirty="0"/>
              <a:t>Board Actions</a:t>
            </a:r>
          </a:p>
        </p:txBody>
      </p:sp>
      <p:sp>
        <p:nvSpPr>
          <p:cNvPr id="45059" name="Rectangle 3"/>
          <p:cNvSpPr>
            <a:spLocks noGrp="1" noChangeArrowheads="1"/>
          </p:cNvSpPr>
          <p:nvPr>
            <p:ph type="body" idx="4294967295"/>
          </p:nvPr>
        </p:nvSpPr>
        <p:spPr>
          <a:xfrm>
            <a:off x="584200" y="1780312"/>
            <a:ext cx="8229600" cy="4049712"/>
          </a:xfrm>
        </p:spPr>
        <p:txBody>
          <a:bodyPr/>
          <a:lstStyle/>
          <a:p>
            <a:r>
              <a:rPr lang="en-US" sz="2800" dirty="0">
                <a:latin typeface="Calibri" pitchFamily="34" charset="0"/>
              </a:rPr>
              <a:t>Reprimands (Formal and Informal)</a:t>
            </a:r>
          </a:p>
          <a:p>
            <a:r>
              <a:rPr lang="en-US" sz="2800" dirty="0">
                <a:latin typeface="Calibri" pitchFamily="34" charset="0"/>
              </a:rPr>
              <a:t>Suspension (possible probation)</a:t>
            </a:r>
          </a:p>
          <a:p>
            <a:r>
              <a:rPr lang="en-US" sz="2800" dirty="0">
                <a:latin typeface="Calibri" pitchFamily="34" charset="0"/>
              </a:rPr>
              <a:t>Refuse to Renew</a:t>
            </a:r>
          </a:p>
          <a:p>
            <a:r>
              <a:rPr lang="en-US" sz="2800" dirty="0">
                <a:solidFill>
                  <a:srgbClr val="FF0000"/>
                </a:solidFill>
                <a:latin typeface="Calibri" pitchFamily="34" charset="0"/>
              </a:rPr>
              <a:t>Revocation</a:t>
            </a:r>
          </a:p>
          <a:p>
            <a:r>
              <a:rPr lang="en-US" sz="2800" dirty="0">
                <a:latin typeface="Calibri" pitchFamily="34" charset="0"/>
              </a:rPr>
              <a:t>$5,000 per violation per day</a:t>
            </a:r>
          </a:p>
          <a:p>
            <a:r>
              <a:rPr lang="en-US" sz="2800" dirty="0">
                <a:latin typeface="Calibri" pitchFamily="34" charset="0"/>
              </a:rPr>
              <a:t>Cease and Desist Orders</a:t>
            </a:r>
          </a:p>
          <a:p>
            <a:r>
              <a:rPr lang="en-US" sz="2800" dirty="0">
                <a:latin typeface="Calibri" pitchFamily="34" charset="0"/>
              </a:rPr>
              <a:t>Emergency Suspension</a:t>
            </a:r>
          </a:p>
        </p:txBody>
      </p:sp>
    </p:spTree>
    <p:extLst>
      <p:ext uri="{BB962C8B-B14F-4D97-AF65-F5344CB8AC3E}">
        <p14:creationId xmlns:p14="http://schemas.microsoft.com/office/powerpoint/2010/main" val="57795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1395368"/>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000" cap="small" dirty="0">
                <a:latin typeface="Calibri" panose="020F0502020204030204" pitchFamily="34" charset="0"/>
              </a:rPr>
              <a:t>Texas Board of Professional Engineers</a:t>
            </a:r>
          </a:p>
        </p:txBody>
      </p:sp>
      <p:sp>
        <p:nvSpPr>
          <p:cNvPr id="15363" name="Rectangle 3"/>
          <p:cNvSpPr>
            <a:spLocks noGrp="1" noChangeArrowheads="1"/>
          </p:cNvSpPr>
          <p:nvPr>
            <p:ph type="body" idx="1"/>
          </p:nvPr>
        </p:nvSpPr>
        <p:spPr>
          <a:xfrm>
            <a:off x="1219200" y="265562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dirty="0">
                <a:latin typeface="Calibri" pitchFamily="34" charset="0"/>
              </a:rPr>
              <a:t>Nine Members - Appointed by Governor</a:t>
            </a:r>
          </a:p>
          <a:p>
            <a:r>
              <a:rPr lang="en-US" dirty="0">
                <a:solidFill>
                  <a:srgbClr val="0000FF"/>
                </a:solidFill>
                <a:latin typeface="Calibri" pitchFamily="34" charset="0"/>
              </a:rPr>
              <a:t>6 Licensed Professional Engineers</a:t>
            </a:r>
          </a:p>
          <a:p>
            <a:r>
              <a:rPr lang="en-US" dirty="0">
                <a:latin typeface="Calibri" pitchFamily="34" charset="0"/>
              </a:rPr>
              <a:t>3 Public Members</a:t>
            </a:r>
          </a:p>
          <a:p>
            <a:r>
              <a:rPr lang="en-US" dirty="0">
                <a:latin typeface="Calibri" pitchFamily="34" charset="0"/>
              </a:rPr>
              <a:t>Standard term is 6 years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2448092"/>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2602171090"/>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89610" y="631253"/>
            <a:ext cx="8229600" cy="1143000"/>
          </a:xfrm>
        </p:spPr>
        <p:txBody>
          <a:bodyPr/>
          <a:lstStyle/>
          <a:p>
            <a:r>
              <a:rPr lang="en-US" sz="4000" dirty="0"/>
              <a:t>Additional Enforcement Options</a:t>
            </a:r>
          </a:p>
        </p:txBody>
      </p:sp>
      <p:sp>
        <p:nvSpPr>
          <p:cNvPr id="45059" name="Rectangle 3"/>
          <p:cNvSpPr>
            <a:spLocks noGrp="1" noChangeArrowheads="1"/>
          </p:cNvSpPr>
          <p:nvPr>
            <p:ph type="body" idx="4294967295"/>
          </p:nvPr>
        </p:nvSpPr>
        <p:spPr>
          <a:xfrm>
            <a:off x="584200" y="1760859"/>
            <a:ext cx="8229600" cy="2829420"/>
          </a:xfrm>
        </p:spPr>
        <p:txBody>
          <a:bodyPr/>
          <a:lstStyle/>
          <a:p>
            <a:r>
              <a:rPr lang="en-US" sz="2800" dirty="0">
                <a:latin typeface="Calibri" pitchFamily="34" charset="0"/>
              </a:rPr>
              <a:t>Ethics Courses:</a:t>
            </a:r>
          </a:p>
          <a:p>
            <a:pPr lvl="1"/>
            <a:r>
              <a:rPr lang="en-US" sz="2400" dirty="0">
                <a:latin typeface="Calibri" pitchFamily="34" charset="0"/>
              </a:rPr>
              <a:t>National Institute for Engineering Ethics (Texas Tech).</a:t>
            </a:r>
          </a:p>
          <a:p>
            <a:r>
              <a:rPr lang="en-US" sz="2800" dirty="0">
                <a:latin typeface="Calibri" pitchFamily="34" charset="0"/>
              </a:rPr>
              <a:t>Technical Courses.</a:t>
            </a:r>
          </a:p>
          <a:p>
            <a:r>
              <a:rPr lang="en-US" sz="2800" dirty="0">
                <a:latin typeface="Calibri" pitchFamily="34" charset="0"/>
              </a:rPr>
              <a:t>Restitution.</a:t>
            </a:r>
          </a:p>
          <a:p>
            <a:r>
              <a:rPr lang="en-US" sz="2800" dirty="0">
                <a:latin typeface="Calibri" pitchFamily="34" charset="0"/>
              </a:rPr>
              <a:t>Practice limitations.</a:t>
            </a:r>
          </a:p>
          <a:p>
            <a:r>
              <a:rPr lang="en-US" sz="2800" dirty="0">
                <a:latin typeface="Calibri" pitchFamily="34" charset="0"/>
              </a:rPr>
              <a:t>Civil or Criminal cases:</a:t>
            </a:r>
          </a:p>
          <a:p>
            <a:pPr lvl="1"/>
            <a:r>
              <a:rPr lang="en-US" sz="2400" dirty="0">
                <a:latin typeface="Calibri" pitchFamily="34" charset="0"/>
              </a:rPr>
              <a:t>Assisting Jurisdictional Authorities.</a:t>
            </a:r>
          </a:p>
        </p:txBody>
      </p:sp>
    </p:spTree>
    <p:extLst>
      <p:ext uri="{BB962C8B-B14F-4D97-AF65-F5344CB8AC3E}">
        <p14:creationId xmlns:p14="http://schemas.microsoft.com/office/powerpoint/2010/main" val="2427071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89610" y="606086"/>
            <a:ext cx="8229600" cy="1143000"/>
          </a:xfrm>
        </p:spPr>
        <p:txBody>
          <a:bodyPr/>
          <a:lstStyle/>
          <a:p>
            <a:r>
              <a:rPr lang="en-US" dirty="0"/>
              <a:t>Enforcement</a:t>
            </a:r>
          </a:p>
        </p:txBody>
      </p:sp>
      <p:sp>
        <p:nvSpPr>
          <p:cNvPr id="46083" name="Content Placeholder 2"/>
          <p:cNvSpPr>
            <a:spLocks noGrp="1"/>
          </p:cNvSpPr>
          <p:nvPr>
            <p:ph idx="4294967295"/>
          </p:nvPr>
        </p:nvSpPr>
        <p:spPr>
          <a:xfrm>
            <a:off x="489610" y="1762340"/>
            <a:ext cx="8229600" cy="3665888"/>
          </a:xfrm>
        </p:spPr>
        <p:txBody>
          <a:bodyPr/>
          <a:lstStyle/>
          <a:p>
            <a:pPr marL="0" indent="0">
              <a:buNone/>
            </a:pPr>
            <a:r>
              <a:rPr lang="en-US" dirty="0">
                <a:latin typeface="Calibri" pitchFamily="34" charset="0"/>
              </a:rPr>
              <a:t>By law, all violations, except informal                     reprimands, must be published:</a:t>
            </a:r>
          </a:p>
          <a:p>
            <a:pPr lvl="1"/>
            <a:r>
              <a:rPr lang="en-US" dirty="0">
                <a:latin typeface="Calibri" pitchFamily="34" charset="0"/>
              </a:rPr>
              <a:t>On TBPE website by Board Meeting Date.</a:t>
            </a:r>
          </a:p>
          <a:p>
            <a:pPr lvl="1"/>
            <a:r>
              <a:rPr lang="en-US" dirty="0">
                <a:latin typeface="Calibri" pitchFamily="34" charset="0"/>
              </a:rPr>
              <a:t>Added to NCEES Enforcement Exchange (national database) .</a:t>
            </a:r>
          </a:p>
          <a:p>
            <a:pPr lvl="1"/>
            <a:r>
              <a:rPr lang="en-US" dirty="0">
                <a:latin typeface="Calibri" pitchFamily="34" charset="0"/>
              </a:rPr>
              <a:t>Published in the newsletter which is mailed at least annually and quarterly E-newsletter emails.</a:t>
            </a:r>
          </a:p>
          <a:p>
            <a:endParaRPr lang="en-US" dirty="0"/>
          </a:p>
        </p:txBody>
      </p:sp>
    </p:spTree>
    <p:extLst>
      <p:ext uri="{BB962C8B-B14F-4D97-AF65-F5344CB8AC3E}">
        <p14:creationId xmlns:p14="http://schemas.microsoft.com/office/powerpoint/2010/main" val="493685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672449"/>
            <a:ext cx="8229600" cy="1143000"/>
          </a:xfrm>
        </p:spPr>
        <p:txBody>
          <a:bodyPr/>
          <a:lstStyle/>
          <a:p>
            <a:pPr eaLnBrk="1" hangingPunct="1"/>
            <a:r>
              <a:rPr lang="en-US" sz="4000" dirty="0"/>
              <a:t>Preventing Complaints</a:t>
            </a:r>
          </a:p>
        </p:txBody>
      </p:sp>
      <p:sp>
        <p:nvSpPr>
          <p:cNvPr id="38915" name="Rectangle 3"/>
          <p:cNvSpPr>
            <a:spLocks noGrp="1" noChangeArrowheads="1"/>
          </p:cNvSpPr>
          <p:nvPr>
            <p:ph type="body" idx="4294967295"/>
          </p:nvPr>
        </p:nvSpPr>
        <p:spPr>
          <a:xfrm>
            <a:off x="489610" y="1840866"/>
            <a:ext cx="8229600" cy="3652837"/>
          </a:xfrm>
        </p:spPr>
        <p:txBody>
          <a:bodyPr/>
          <a:lstStyle/>
          <a:p>
            <a:pPr eaLnBrk="1" hangingPunct="1">
              <a:defRPr/>
            </a:pPr>
            <a:r>
              <a:rPr lang="en-US" dirty="0">
                <a:latin typeface="Calibri" pitchFamily="34" charset="0"/>
                <a:cs typeface="Calibri" pitchFamily="34" charset="0"/>
              </a:rPr>
              <a:t>CLEAR:</a:t>
            </a:r>
          </a:p>
          <a:p>
            <a:pPr lvl="1" eaLnBrk="1" hangingPunct="1">
              <a:defRPr/>
            </a:pPr>
            <a:r>
              <a:rPr lang="en-US" dirty="0">
                <a:latin typeface="Calibri" pitchFamily="34" charset="0"/>
                <a:cs typeface="Calibri" pitchFamily="34" charset="0"/>
              </a:rPr>
              <a:t>Communication (between all parties)</a:t>
            </a:r>
          </a:p>
          <a:p>
            <a:pPr lvl="1" eaLnBrk="1" hangingPunct="1">
              <a:defRPr/>
            </a:pPr>
            <a:r>
              <a:rPr lang="en-US" dirty="0">
                <a:latin typeface="Calibri" pitchFamily="34" charset="0"/>
                <a:cs typeface="Calibri" pitchFamily="34" charset="0"/>
              </a:rPr>
              <a:t>Contract (expectations and responsibilities)</a:t>
            </a:r>
          </a:p>
          <a:p>
            <a:pPr lvl="1" eaLnBrk="1" hangingPunct="1">
              <a:defRPr/>
            </a:pPr>
            <a:r>
              <a:rPr lang="en-US" dirty="0">
                <a:latin typeface="Calibri" pitchFamily="34" charset="0"/>
                <a:cs typeface="Calibri" pitchFamily="34" charset="0"/>
              </a:rPr>
              <a:t>Calculations and designs (be prepared to support)</a:t>
            </a:r>
          </a:p>
          <a:p>
            <a:pPr eaLnBrk="1" hangingPunct="1">
              <a:defRPr/>
            </a:pPr>
            <a:r>
              <a:rPr lang="en-US" dirty="0">
                <a:latin typeface="Calibri" pitchFamily="34" charset="0"/>
                <a:cs typeface="Calibri" pitchFamily="34" charset="0"/>
              </a:rPr>
              <a:t>Keep your Documentation</a:t>
            </a:r>
            <a:endParaRPr lang="en-US" dirty="0"/>
          </a:p>
          <a:p>
            <a:pPr marL="0" indent="0" eaLnBrk="1" hangingPunct="1">
              <a:buFontTx/>
              <a:buNone/>
              <a:defRPr/>
            </a:pPr>
            <a:r>
              <a:rPr lang="en-US" sz="2800" i="1" dirty="0">
                <a:latin typeface="Calibri" pitchFamily="34" charset="0"/>
                <a:cs typeface="Calibri" pitchFamily="34" charset="0"/>
              </a:rPr>
              <a:t>Most importantly – know the law, and contact us if you have a question!</a:t>
            </a:r>
          </a:p>
        </p:txBody>
      </p:sp>
    </p:spTree>
    <p:extLst>
      <p:ext uri="{BB962C8B-B14F-4D97-AF65-F5344CB8AC3E}">
        <p14:creationId xmlns:p14="http://schemas.microsoft.com/office/powerpoint/2010/main" val="4289880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Notifications</a:t>
            </a:r>
          </a:p>
        </p:txBody>
      </p:sp>
      <p:sp>
        <p:nvSpPr>
          <p:cNvPr id="15363" name="Rectangle 3"/>
          <p:cNvSpPr>
            <a:spLocks noGrp="1" noChangeArrowheads="1"/>
          </p:cNvSpPr>
          <p:nvPr>
            <p:ph type="body" idx="1"/>
          </p:nvPr>
        </p:nvSpPr>
        <p:spPr>
          <a:xfrm>
            <a:off x="1219200" y="149920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Which of the following are you required to report to the Board?</a:t>
            </a:r>
          </a:p>
          <a:p>
            <a:pPr marL="514350" indent="-514350">
              <a:buFont typeface="+mj-lt"/>
              <a:buAutoNum type="alphaUcPeriod"/>
            </a:pPr>
            <a:r>
              <a:rPr lang="en-US" sz="2800" dirty="0">
                <a:latin typeface="Calibri" pitchFamily="34" charset="0"/>
              </a:rPr>
              <a:t>Change of email address and home phone number</a:t>
            </a:r>
          </a:p>
          <a:p>
            <a:pPr marL="514350" indent="-514350">
              <a:buFont typeface="+mj-lt"/>
              <a:buAutoNum type="alphaUcPeriod"/>
            </a:pPr>
            <a:r>
              <a:rPr lang="en-US" sz="2800" dirty="0">
                <a:latin typeface="Calibri" pitchFamily="34" charset="0"/>
              </a:rPr>
              <a:t>Change of Employer</a:t>
            </a:r>
          </a:p>
          <a:p>
            <a:pPr marL="514350" indent="-514350">
              <a:buFont typeface="+mj-lt"/>
              <a:buAutoNum type="alphaUcPeriod"/>
            </a:pPr>
            <a:r>
              <a:rPr lang="en-US" sz="2800" dirty="0">
                <a:latin typeface="Calibri" pitchFamily="34" charset="0"/>
              </a:rPr>
              <a:t>Disciplinary Actions take in another state</a:t>
            </a:r>
          </a:p>
          <a:p>
            <a:pPr marL="514350" indent="-514350">
              <a:buFont typeface="+mj-lt"/>
              <a:buAutoNum type="alphaUcPeriod"/>
            </a:pPr>
            <a:r>
              <a:rPr lang="en-US" sz="2800" dirty="0">
                <a:latin typeface="Calibri" pitchFamily="34" charset="0"/>
              </a:rPr>
              <a:t>Civil lawsuits brought against you</a:t>
            </a:r>
          </a:p>
          <a:p>
            <a:pPr marL="514350" indent="-514350">
              <a:buFont typeface="+mj-lt"/>
              <a:buAutoNum type="alphaUcPeriod"/>
            </a:pPr>
            <a:r>
              <a:rPr lang="en-US" sz="2800" dirty="0">
                <a:latin typeface="Calibri" pitchFamily="34" charset="0"/>
              </a:rPr>
              <a:t>None of the Above.</a:t>
            </a:r>
          </a:p>
        </p:txBody>
      </p:sp>
      <p:sp>
        <p:nvSpPr>
          <p:cNvPr id="15364" name="Line 4"/>
          <p:cNvSpPr>
            <a:spLocks noChangeShapeType="1"/>
          </p:cNvSpPr>
          <p:nvPr/>
        </p:nvSpPr>
        <p:spPr bwMode="auto">
          <a:xfrm>
            <a:off x="3074504" y="132479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1036549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randombar(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12" dur="500"/>
                                        <p:tgtEl>
                                          <p:spTgt spid="15363">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5" dur="500"/>
                                        <p:tgtEl>
                                          <p:spTgt spid="15363">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18" dur="500"/>
                                        <p:tgtEl>
                                          <p:spTgt spid="1536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363">
                                            <p:txEl>
                                              <p:pRg st="4" end="4"/>
                                            </p:txEl>
                                          </p:spTgt>
                                        </p:tgtEl>
                                        <p:attrNameLst>
                                          <p:attrName>style.visibility</p:attrName>
                                        </p:attrNameLst>
                                      </p:cBhvr>
                                      <p:to>
                                        <p:strVal val="visible"/>
                                      </p:to>
                                    </p:set>
                                    <p:animEffect transition="in" filter="randombar(horizontal)">
                                      <p:cBhvr>
                                        <p:cTn id="21" dur="500"/>
                                        <p:tgtEl>
                                          <p:spTgt spid="15363">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363">
                                            <p:txEl>
                                              <p:pRg st="5" end="5"/>
                                            </p:txEl>
                                          </p:spTgt>
                                        </p:tgtEl>
                                        <p:attrNameLst>
                                          <p:attrName>style.visibility</p:attrName>
                                        </p:attrNameLst>
                                      </p:cBhvr>
                                      <p:to>
                                        <p:strVal val="visible"/>
                                      </p:to>
                                    </p:set>
                                    <p:animEffect transition="in" filter="randombar(horizontal)">
                                      <p:cBhvr>
                                        <p:cTn id="24"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Notifications</a:t>
            </a:r>
          </a:p>
        </p:txBody>
      </p:sp>
      <p:sp>
        <p:nvSpPr>
          <p:cNvPr id="15363" name="Rectangle 3"/>
          <p:cNvSpPr>
            <a:spLocks noGrp="1" noChangeArrowheads="1"/>
          </p:cNvSpPr>
          <p:nvPr>
            <p:ph type="body" idx="1"/>
          </p:nvPr>
        </p:nvSpPr>
        <p:spPr>
          <a:xfrm>
            <a:off x="1219200" y="149920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Reporting required -</a:t>
            </a:r>
          </a:p>
          <a:p>
            <a:pPr marL="514350" indent="-514350">
              <a:buFont typeface="+mj-lt"/>
              <a:buAutoNum type="alphaUcPeriod"/>
            </a:pPr>
            <a:r>
              <a:rPr lang="en-US" sz="2800" dirty="0">
                <a:solidFill>
                  <a:schemeClr val="bg1">
                    <a:lumMod val="65000"/>
                  </a:schemeClr>
                </a:solidFill>
                <a:latin typeface="Calibri" pitchFamily="34" charset="0"/>
              </a:rPr>
              <a:t>Change of email address and home phone number</a:t>
            </a:r>
          </a:p>
          <a:p>
            <a:pPr marL="514350" indent="-514350">
              <a:buFont typeface="+mj-lt"/>
              <a:buAutoNum type="alphaUcPeriod"/>
            </a:pPr>
            <a:r>
              <a:rPr lang="en-US" sz="2800" b="1" dirty="0">
                <a:latin typeface="Calibri" pitchFamily="34" charset="0"/>
              </a:rPr>
              <a:t>Change of Employer</a:t>
            </a:r>
          </a:p>
          <a:p>
            <a:pPr marL="514350" indent="-514350">
              <a:buFont typeface="+mj-lt"/>
              <a:buAutoNum type="alphaUcPeriod"/>
            </a:pPr>
            <a:r>
              <a:rPr lang="en-US" sz="2800" b="1" dirty="0">
                <a:latin typeface="Calibri" pitchFamily="34" charset="0"/>
              </a:rPr>
              <a:t>Disciplinary Actions take in another state</a:t>
            </a:r>
          </a:p>
          <a:p>
            <a:pPr marL="514350" indent="-514350">
              <a:buFont typeface="+mj-lt"/>
              <a:buAutoNum type="alphaUcPeriod"/>
            </a:pPr>
            <a:r>
              <a:rPr lang="en-US" sz="2800" dirty="0">
                <a:solidFill>
                  <a:schemeClr val="bg1">
                    <a:lumMod val="65000"/>
                  </a:schemeClr>
                </a:solidFill>
                <a:latin typeface="Calibri" pitchFamily="34" charset="0"/>
              </a:rPr>
              <a:t>Civil lawsuits brought against you</a:t>
            </a:r>
          </a:p>
        </p:txBody>
      </p:sp>
      <p:sp>
        <p:nvSpPr>
          <p:cNvPr id="15364" name="Line 4"/>
          <p:cNvSpPr>
            <a:spLocks noChangeShapeType="1"/>
          </p:cNvSpPr>
          <p:nvPr/>
        </p:nvSpPr>
        <p:spPr bwMode="auto">
          <a:xfrm>
            <a:off x="3074504" y="132479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148208186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58077"/>
            <a:ext cx="7543800" cy="966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dirty="0"/>
              <a:t>Notifications</a:t>
            </a:r>
          </a:p>
        </p:txBody>
      </p:sp>
      <p:sp>
        <p:nvSpPr>
          <p:cNvPr id="15363" name="Rectangle 3"/>
          <p:cNvSpPr>
            <a:spLocks noGrp="1" noChangeArrowheads="1"/>
          </p:cNvSpPr>
          <p:nvPr>
            <p:ph type="body" idx="1"/>
          </p:nvPr>
        </p:nvSpPr>
        <p:spPr>
          <a:xfrm>
            <a:off x="1219200" y="1499203"/>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Within 30 days, licensees, must notify the Board of changes to:</a:t>
            </a:r>
          </a:p>
          <a:p>
            <a:r>
              <a:rPr lang="en-US" sz="2800" dirty="0">
                <a:latin typeface="Calibri" pitchFamily="34" charset="0"/>
              </a:rPr>
              <a:t>Legal name change</a:t>
            </a:r>
          </a:p>
          <a:p>
            <a:r>
              <a:rPr lang="en-US" sz="2800" dirty="0">
                <a:latin typeface="Calibri" pitchFamily="34" charset="0"/>
              </a:rPr>
              <a:t>Mailing address</a:t>
            </a:r>
          </a:p>
          <a:p>
            <a:r>
              <a:rPr lang="en-US" sz="2800" dirty="0">
                <a:latin typeface="Calibri" pitchFamily="34" charset="0"/>
              </a:rPr>
              <a:t>Employer info / Employment Status</a:t>
            </a:r>
          </a:p>
          <a:p>
            <a:r>
              <a:rPr lang="en-US" sz="2800" dirty="0">
                <a:latin typeface="Calibri" pitchFamily="34" charset="0"/>
              </a:rPr>
              <a:t>Disciplinary Actions take in another state</a:t>
            </a:r>
          </a:p>
          <a:p>
            <a:r>
              <a:rPr lang="en-US" sz="2800" dirty="0">
                <a:latin typeface="Calibri" pitchFamily="34" charset="0"/>
              </a:rPr>
              <a:t>Criminal Convictions (Felony or Misdemeanor)</a:t>
            </a:r>
          </a:p>
        </p:txBody>
      </p:sp>
      <p:sp>
        <p:nvSpPr>
          <p:cNvPr id="15364" name="Line 4"/>
          <p:cNvSpPr>
            <a:spLocks noChangeShapeType="1"/>
          </p:cNvSpPr>
          <p:nvPr/>
        </p:nvSpPr>
        <p:spPr bwMode="auto">
          <a:xfrm>
            <a:off x="3074504" y="1324793"/>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254688189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9424"/>
            <a:ext cx="8229600" cy="1238250"/>
          </a:xfrm>
        </p:spPr>
        <p:txBody>
          <a:bodyPr/>
          <a:lstStyle/>
          <a:p>
            <a:r>
              <a:rPr lang="en-US" dirty="0"/>
              <a:t>Educate</a:t>
            </a:r>
          </a:p>
        </p:txBody>
      </p:sp>
      <p:sp>
        <p:nvSpPr>
          <p:cNvPr id="10243" name="Content Placeholder 2"/>
          <p:cNvSpPr>
            <a:spLocks noGrp="1"/>
          </p:cNvSpPr>
          <p:nvPr>
            <p:ph idx="1"/>
          </p:nvPr>
        </p:nvSpPr>
        <p:spPr>
          <a:xfrm>
            <a:off x="548333" y="1667736"/>
            <a:ext cx="8229600" cy="3553653"/>
          </a:xfrm>
        </p:spPr>
        <p:txBody>
          <a:bodyPr/>
          <a:lstStyle/>
          <a:p>
            <a:pPr marL="0" indent="0" algn="ctr">
              <a:buNone/>
            </a:pPr>
            <a:r>
              <a:rPr lang="en-US" u="sng" dirty="0">
                <a:latin typeface="Calibri" pitchFamily="34" charset="0"/>
              </a:rPr>
              <a:t>PEs, Officials, Potential PEs, Public</a:t>
            </a:r>
          </a:p>
          <a:p>
            <a:endParaRPr lang="en-US" dirty="0">
              <a:latin typeface="Calibri" pitchFamily="34" charset="0"/>
            </a:endParaRPr>
          </a:p>
          <a:p>
            <a:r>
              <a:rPr lang="en-US" dirty="0">
                <a:latin typeface="Calibri" pitchFamily="34" charset="0"/>
              </a:rPr>
              <a:t>What is a P.E.? / What do they do?</a:t>
            </a:r>
          </a:p>
          <a:p>
            <a:r>
              <a:rPr lang="en-US" dirty="0">
                <a:latin typeface="Calibri" pitchFamily="34" charset="0"/>
              </a:rPr>
              <a:t>Public Perception</a:t>
            </a:r>
          </a:p>
          <a:p>
            <a:r>
              <a:rPr lang="en-US" dirty="0">
                <a:latin typeface="Calibri" pitchFamily="34" charset="0"/>
              </a:rPr>
              <a:t>The Value of Licensure</a:t>
            </a:r>
          </a:p>
          <a:p>
            <a:r>
              <a:rPr lang="en-US" dirty="0">
                <a:latin typeface="Calibri" pitchFamily="34" charset="0"/>
              </a:rPr>
              <a:t>How does the TBPE fit in?</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p>
          <a:p>
            <a:endParaRPr lang="en-US" dirty="0"/>
          </a:p>
        </p:txBody>
      </p:sp>
    </p:spTree>
    <p:extLst>
      <p:ext uri="{BB962C8B-B14F-4D97-AF65-F5344CB8AC3E}">
        <p14:creationId xmlns:p14="http://schemas.microsoft.com/office/powerpoint/2010/main" val="3445365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86202"/>
            <a:ext cx="8229600" cy="1238250"/>
          </a:xfrm>
        </p:spPr>
        <p:txBody>
          <a:bodyPr/>
          <a:lstStyle/>
          <a:p>
            <a:r>
              <a:rPr lang="en-US" dirty="0"/>
              <a:t>Educate</a:t>
            </a:r>
          </a:p>
        </p:txBody>
      </p:sp>
      <p:sp>
        <p:nvSpPr>
          <p:cNvPr id="10243" name="Content Placeholder 2"/>
          <p:cNvSpPr>
            <a:spLocks noGrp="1"/>
          </p:cNvSpPr>
          <p:nvPr>
            <p:ph idx="1"/>
          </p:nvPr>
        </p:nvSpPr>
        <p:spPr>
          <a:xfrm>
            <a:off x="489610" y="1726481"/>
            <a:ext cx="8229600" cy="3553653"/>
          </a:xfrm>
        </p:spPr>
        <p:txBody>
          <a:bodyPr/>
          <a:lstStyle/>
          <a:p>
            <a:r>
              <a:rPr lang="en-US" dirty="0">
                <a:latin typeface="Calibri" pitchFamily="34" charset="0"/>
              </a:rPr>
              <a:t>Engagement</a:t>
            </a:r>
          </a:p>
          <a:p>
            <a:r>
              <a:rPr lang="en-US" dirty="0">
                <a:latin typeface="Calibri" pitchFamily="34" charset="0"/>
              </a:rPr>
              <a:t>Outreach</a:t>
            </a:r>
          </a:p>
          <a:p>
            <a:pPr lvl="1"/>
            <a:r>
              <a:rPr lang="en-US" dirty="0">
                <a:latin typeface="Calibri" pitchFamily="34" charset="0"/>
              </a:rPr>
              <a:t>Presentations, webinars, publications</a:t>
            </a:r>
          </a:p>
          <a:p>
            <a:r>
              <a:rPr lang="en-US" dirty="0">
                <a:latin typeface="Calibri" pitchFamily="34" charset="0"/>
              </a:rPr>
              <a:t>Advisory Groups</a:t>
            </a:r>
          </a:p>
          <a:p>
            <a:pPr lvl="1"/>
            <a:r>
              <a:rPr lang="en-US" dirty="0">
                <a:latin typeface="Calibri" pitchFamily="34" charset="0"/>
              </a:rPr>
              <a:t>Working with customer groups directly</a:t>
            </a:r>
          </a:p>
          <a:p>
            <a:pPr lvl="1"/>
            <a:r>
              <a:rPr lang="en-US" dirty="0">
                <a:latin typeface="Calibri" pitchFamily="34" charset="0"/>
              </a:rPr>
              <a:t>Government, Academia, Industry, Future Engineers</a:t>
            </a:r>
          </a:p>
          <a:p>
            <a:endParaRPr lang="en-US" dirty="0">
              <a:latin typeface="Calibri" pitchFamily="34" charset="0"/>
            </a:endParaRPr>
          </a:p>
          <a:p>
            <a:endParaRPr lang="en-US" dirty="0">
              <a:latin typeface="Calibri" pitchFamily="34" charset="0"/>
            </a:endParaRPr>
          </a:p>
          <a:p>
            <a:endParaRPr lang="en-US" dirty="0">
              <a:latin typeface="Calibri" pitchFamily="34" charset="0"/>
            </a:endParaRPr>
          </a:p>
          <a:p>
            <a:endParaRPr lang="en-US" dirty="0"/>
          </a:p>
          <a:p>
            <a:endParaRPr lang="en-US" dirty="0"/>
          </a:p>
        </p:txBody>
      </p:sp>
    </p:spTree>
    <p:extLst>
      <p:ext uri="{BB962C8B-B14F-4D97-AF65-F5344CB8AC3E}">
        <p14:creationId xmlns:p14="http://schemas.microsoft.com/office/powerpoint/2010/main" val="41027223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5923" y="298040"/>
            <a:ext cx="8229600" cy="1143000"/>
          </a:xfrm>
        </p:spPr>
        <p:txBody>
          <a:bodyPr/>
          <a:lstStyle/>
          <a:p>
            <a:r>
              <a:rPr lang="en-US" dirty="0"/>
              <a:t>Engagement – </a:t>
            </a:r>
            <a:br>
              <a:rPr lang="en-US" dirty="0"/>
            </a:br>
            <a:r>
              <a:rPr lang="en-US" sz="3200" dirty="0"/>
              <a:t>Professional and Technical Organizations</a:t>
            </a:r>
          </a:p>
        </p:txBody>
      </p:sp>
      <p:sp>
        <p:nvSpPr>
          <p:cNvPr id="11267" name="Content Placeholder 1"/>
          <p:cNvSpPr>
            <a:spLocks noGrp="1"/>
          </p:cNvSpPr>
          <p:nvPr>
            <p:ph idx="1"/>
          </p:nvPr>
        </p:nvSpPr>
        <p:spPr>
          <a:xfrm>
            <a:off x="515923" y="1676310"/>
            <a:ext cx="8229600" cy="3652837"/>
          </a:xfrm>
        </p:spPr>
        <p:txBody>
          <a:bodyPr/>
          <a:lstStyle/>
          <a:p>
            <a:pPr>
              <a:defRPr/>
            </a:pPr>
            <a:r>
              <a:rPr lang="en-US" sz="2400" b="1" i="1" dirty="0">
                <a:latin typeface="Calibri" pitchFamily="34" charset="0"/>
              </a:rPr>
              <a:t>Rule 137.63(a) – [Engineers] should attempt to enhance society’s awareness of engineers’ responsibilities to the public and encourage the communication of these principles of ethical conduct among engineers.</a:t>
            </a:r>
            <a:endParaRPr lang="en-US" sz="2400" dirty="0">
              <a:latin typeface="Calibri" pitchFamily="34" charset="0"/>
            </a:endParaRPr>
          </a:p>
          <a:p>
            <a:pPr>
              <a:defRPr/>
            </a:pPr>
            <a:r>
              <a:rPr lang="en-US" sz="2800" dirty="0">
                <a:latin typeface="Calibri" pitchFamily="34" charset="0"/>
              </a:rPr>
              <a:t>Training and Continuing Education</a:t>
            </a:r>
          </a:p>
          <a:p>
            <a:pPr>
              <a:defRPr/>
            </a:pPr>
            <a:r>
              <a:rPr lang="en-US" sz="2800" dirty="0">
                <a:latin typeface="Calibri" pitchFamily="34" charset="0"/>
              </a:rPr>
              <a:t>Engineering Policy </a:t>
            </a:r>
          </a:p>
          <a:p>
            <a:pPr>
              <a:defRPr/>
            </a:pPr>
            <a:r>
              <a:rPr lang="en-US" sz="2800" dirty="0">
                <a:latin typeface="Calibri" pitchFamily="34" charset="0"/>
              </a:rPr>
              <a:t>Latest Technical Information</a:t>
            </a:r>
          </a:p>
          <a:p>
            <a:pPr>
              <a:defRPr/>
            </a:pPr>
            <a:r>
              <a:rPr lang="en-US" sz="2800" dirty="0">
                <a:latin typeface="Calibri" pitchFamily="34" charset="0"/>
              </a:rPr>
              <a:t>Engineering Networking / Mentoring / References</a:t>
            </a:r>
          </a:p>
          <a:p>
            <a:pPr>
              <a:defRPr/>
            </a:pPr>
            <a:endParaRPr lang="en-US" dirty="0">
              <a:latin typeface="Calibri" pitchFamily="34" charset="0"/>
            </a:endParaRP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1271922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201887"/>
            <a:ext cx="8229600" cy="1143000"/>
          </a:xfrm>
        </p:spPr>
        <p:txBody>
          <a:bodyPr/>
          <a:lstStyle/>
          <a:p>
            <a:r>
              <a:rPr lang="en-US" dirty="0"/>
              <a:t>Outreach Publications</a:t>
            </a:r>
          </a:p>
        </p:txBody>
      </p:sp>
      <p:sp>
        <p:nvSpPr>
          <p:cNvPr id="11267" name="Content Placeholder 1"/>
          <p:cNvSpPr>
            <a:spLocks noGrp="1"/>
          </p:cNvSpPr>
          <p:nvPr>
            <p:ph idx="1"/>
          </p:nvPr>
        </p:nvSpPr>
        <p:spPr>
          <a:xfrm>
            <a:off x="729842" y="1535185"/>
            <a:ext cx="7956958" cy="3521754"/>
          </a:xfrm>
        </p:spPr>
        <p:txBody>
          <a:bodyPr/>
          <a:lstStyle/>
          <a:p>
            <a:pPr marL="0" indent="0">
              <a:buNone/>
              <a:defRPr/>
            </a:pPr>
            <a:r>
              <a:rPr lang="en-US" sz="3600" b="1" dirty="0">
                <a:latin typeface="Calibri" pitchFamily="34" charset="0"/>
              </a:rPr>
              <a:t>                </a:t>
            </a:r>
          </a:p>
          <a:p>
            <a:pPr marL="0" indent="0" algn="ctr">
              <a:buNone/>
              <a:defRPr/>
            </a:pPr>
            <a:endParaRPr lang="en-US" sz="2800" dirty="0">
              <a:latin typeface="Calibri" pitchFamily="34" charset="0"/>
            </a:endParaRP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92" y="1630112"/>
            <a:ext cx="1254350" cy="2935181"/>
          </a:xfrm>
          <a:prstGeom prst="rect">
            <a:avLst/>
          </a:prstGeom>
        </p:spPr>
      </p:pic>
      <p:pic>
        <p:nvPicPr>
          <p:cNvPr id="3" name="Picture 2"/>
          <p:cNvPicPr>
            <a:picLocks noChangeAspect="1"/>
          </p:cNvPicPr>
          <p:nvPr/>
        </p:nvPicPr>
        <p:blipFill>
          <a:blip r:embed="rId4"/>
          <a:stretch>
            <a:fillRect/>
          </a:stretch>
        </p:blipFill>
        <p:spPr>
          <a:xfrm>
            <a:off x="2141334" y="1630110"/>
            <a:ext cx="1253377" cy="2935181"/>
          </a:xfrm>
          <a:prstGeom prst="rect">
            <a:avLst/>
          </a:prstGeom>
        </p:spPr>
      </p:pic>
      <p:pic>
        <p:nvPicPr>
          <p:cNvPr id="4" name="Picture 3"/>
          <p:cNvPicPr>
            <a:picLocks noChangeAspect="1"/>
          </p:cNvPicPr>
          <p:nvPr/>
        </p:nvPicPr>
        <p:blipFill>
          <a:blip r:embed="rId5"/>
          <a:stretch>
            <a:fillRect/>
          </a:stretch>
        </p:blipFill>
        <p:spPr>
          <a:xfrm>
            <a:off x="3914403" y="1630112"/>
            <a:ext cx="1207800" cy="2935181"/>
          </a:xfrm>
          <a:prstGeom prst="rect">
            <a:avLst/>
          </a:prstGeom>
        </p:spPr>
      </p:pic>
      <p:pic>
        <p:nvPicPr>
          <p:cNvPr id="5" name="Picture 4"/>
          <p:cNvPicPr>
            <a:picLocks noChangeAspect="1"/>
          </p:cNvPicPr>
          <p:nvPr/>
        </p:nvPicPr>
        <p:blipFill>
          <a:blip r:embed="rId6"/>
          <a:stretch>
            <a:fillRect/>
          </a:stretch>
        </p:blipFill>
        <p:spPr>
          <a:xfrm>
            <a:off x="5593357" y="1630112"/>
            <a:ext cx="1252533" cy="2935181"/>
          </a:xfrm>
          <a:prstGeom prst="rect">
            <a:avLst/>
          </a:prstGeom>
        </p:spPr>
      </p:pic>
      <p:pic>
        <p:nvPicPr>
          <p:cNvPr id="6" name="Picture 5"/>
          <p:cNvPicPr>
            <a:picLocks noChangeAspect="1"/>
          </p:cNvPicPr>
          <p:nvPr/>
        </p:nvPicPr>
        <p:blipFill>
          <a:blip r:embed="rId7"/>
          <a:stretch>
            <a:fillRect/>
          </a:stretch>
        </p:blipFill>
        <p:spPr>
          <a:xfrm>
            <a:off x="7368010" y="1630109"/>
            <a:ext cx="1299798" cy="2935181"/>
          </a:xfrm>
          <a:prstGeom prst="rect">
            <a:avLst/>
          </a:prstGeom>
        </p:spPr>
      </p:pic>
    </p:spTree>
    <p:extLst>
      <p:ext uri="{BB962C8B-B14F-4D97-AF65-F5344CB8AC3E}">
        <p14:creationId xmlns:p14="http://schemas.microsoft.com/office/powerpoint/2010/main" val="2149471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97818"/>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600501" y="1820562"/>
            <a:ext cx="8134066" cy="42799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numCol="2"/>
          <a:lstStyle/>
          <a:p>
            <a:pPr marL="0" indent="0">
              <a:buNone/>
            </a:pPr>
            <a:endParaRPr lang="en-US" dirty="0">
              <a:latin typeface="Calibri" pitchFamily="34" charset="0"/>
            </a:endParaRPr>
          </a:p>
          <a:p>
            <a:pPr marL="0" indent="0">
              <a:buNone/>
            </a:pPr>
            <a:endParaRPr lang="en-US" dirty="0">
              <a:latin typeface="Calibri" pitchFamily="34" charset="0"/>
            </a:endParaRPr>
          </a:p>
        </p:txBody>
      </p:sp>
      <p:sp>
        <p:nvSpPr>
          <p:cNvPr id="15364" name="Line 4"/>
          <p:cNvSpPr>
            <a:spLocks noChangeShapeType="1"/>
          </p:cNvSpPr>
          <p:nvPr/>
        </p:nvSpPr>
        <p:spPr bwMode="auto">
          <a:xfrm>
            <a:off x="3124200" y="1687188"/>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2733203934"/>
              </p:ext>
            </p:extLst>
          </p:nvPr>
        </p:nvGraphicFramePr>
        <p:xfrm>
          <a:off x="502509" y="1894702"/>
          <a:ext cx="8040130" cy="3566160"/>
        </p:xfrm>
        <a:graphic>
          <a:graphicData uri="http://schemas.openxmlformats.org/drawingml/2006/table">
            <a:tbl>
              <a:tblPr firstRow="1" bandRow="1">
                <a:tableStyleId>{E8B1032C-EA38-4F05-BA0D-38AFFFC7BED3}</a:tableStyleId>
              </a:tblPr>
              <a:tblGrid>
                <a:gridCol w="8040130">
                  <a:extLst>
                    <a:ext uri="{9D8B030D-6E8A-4147-A177-3AD203B41FA5}">
                      <a16:colId xmlns:a16="http://schemas.microsoft.com/office/drawing/2014/main" xmlns="" val="20000"/>
                    </a:ext>
                  </a:extLst>
                </a:gridCol>
              </a:tblGrid>
              <a:tr h="345989">
                <a:tc>
                  <a:txBody>
                    <a:bodyPr/>
                    <a:lstStyle/>
                    <a:p>
                      <a:pPr algn="l" eaLnBrk="0" fontAlgn="base" hangingPunct="0"/>
                      <a:r>
                        <a:rPr lang="en-US" sz="2000" b="1" kern="1200" dirty="0">
                          <a:solidFill>
                            <a:schemeClr val="tx1"/>
                          </a:solidFill>
                          <a:effectLst/>
                          <a:latin typeface="+mn-lt"/>
                          <a:ea typeface="+mn-ea"/>
                          <a:cs typeface="+mn-cs"/>
                        </a:rPr>
                        <a:t>Daniel O. Wong, PhD, PE</a:t>
                      </a:r>
                      <a:r>
                        <a:rPr lang="en-US" sz="2000" b="1" kern="1200" baseline="0" dirty="0">
                          <a:solidFill>
                            <a:schemeClr val="tx1"/>
                          </a:solidFill>
                          <a:effectLst/>
                          <a:latin typeface="+mn-lt"/>
                          <a:ea typeface="+mn-ea"/>
                          <a:cs typeface="+mn-cs"/>
                        </a:rPr>
                        <a:t>                                  </a:t>
                      </a:r>
                      <a:r>
                        <a:rPr lang="en-US" sz="2000" b="1" kern="1200" dirty="0">
                          <a:solidFill>
                            <a:schemeClr val="tx1"/>
                          </a:solidFill>
                          <a:effectLst/>
                          <a:latin typeface="+mn-lt"/>
                          <a:ea typeface="+mn-ea"/>
                          <a:cs typeface="+mn-cs"/>
                        </a:rPr>
                        <a:t>Houston</a:t>
                      </a:r>
                      <a:r>
                        <a:rPr lang="en-US" sz="2000" b="1" kern="1200" baseline="0" dirty="0">
                          <a:solidFill>
                            <a:schemeClr val="tx1"/>
                          </a:solidFill>
                          <a:effectLst/>
                          <a:latin typeface="+mn-lt"/>
                          <a:ea typeface="+mn-ea"/>
                          <a:cs typeface="+mn-cs"/>
                        </a:rPr>
                        <a:t> - Chairman</a:t>
                      </a:r>
                      <a:endParaRPr lang="en-US" sz="2000" b="1" kern="1200" dirty="0">
                        <a:solidFill>
                          <a:schemeClr val="tx1"/>
                        </a:solidFill>
                        <a:effectLst/>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Sina K. Nejad, </a:t>
                      </a:r>
                      <a:r>
                        <a:rPr lang="en-US" sz="2000" kern="1200" dirty="0" err="1">
                          <a:solidFill>
                            <a:schemeClr val="tx1"/>
                          </a:solidFill>
                          <a:effectLst/>
                          <a:latin typeface="+mn-lt"/>
                          <a:ea typeface="+mn-ea"/>
                          <a:cs typeface="+mn-cs"/>
                        </a:rPr>
                        <a:t>D.Eng</a:t>
                      </a:r>
                      <a:r>
                        <a:rPr lang="en-US" sz="2000" kern="1200" dirty="0">
                          <a:solidFill>
                            <a:schemeClr val="tx1"/>
                          </a:solidFill>
                          <a:effectLst/>
                          <a:latin typeface="+mn-lt"/>
                          <a:ea typeface="+mn-ea"/>
                          <a:cs typeface="+mn-cs"/>
                        </a:rPr>
                        <a:t>, PE, </a:t>
                      </a:r>
                      <a:r>
                        <a:rPr lang="en-US" sz="2000" kern="1200" dirty="0" err="1">
                          <a:solidFill>
                            <a:schemeClr val="tx1"/>
                          </a:solidFill>
                          <a:effectLst/>
                          <a:latin typeface="+mn-lt"/>
                          <a:ea typeface="+mn-ea"/>
                          <a:cs typeface="+mn-cs"/>
                        </a:rPr>
                        <a:t>PEng</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Beaumont - Vice Chair</a:t>
                      </a:r>
                    </a:p>
                  </a:txBody>
                  <a:tcPr/>
                </a:tc>
                <a:extLst>
                  <a:ext uri="{0D108BD9-81ED-4DB2-BD59-A6C34878D82A}">
                    <a16:rowId xmlns:a16="http://schemas.microsoft.com/office/drawing/2014/main" xmlns="" val="3670216861"/>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Kyle Womack,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Midland - Secretary</a:t>
                      </a:r>
                    </a:p>
                  </a:txBody>
                  <a:tcPr/>
                </a:tc>
                <a:extLst>
                  <a:ext uri="{0D108BD9-81ED-4DB2-BD59-A6C34878D82A}">
                    <a16:rowId xmlns:a16="http://schemas.microsoft.com/office/drawing/2014/main" xmlns="" val="10001"/>
                  </a:ext>
                </a:extLst>
              </a:tr>
              <a:tr h="370840">
                <a:tc>
                  <a:txBody>
                    <a:bodyPr/>
                    <a:lstStyle/>
                    <a:p>
                      <a:pPr eaLnBrk="0" fontAlgn="base" hangingPunct="0"/>
                      <a:r>
                        <a:rPr lang="en-US" sz="2000" kern="1200" dirty="0">
                          <a:solidFill>
                            <a:schemeClr val="tx1"/>
                          </a:solidFill>
                          <a:effectLst/>
                          <a:latin typeface="+mn-lt"/>
                          <a:ea typeface="+mn-ea"/>
                          <a:cs typeface="+mn-cs"/>
                        </a:rPr>
                        <a:t>Edward Summers, PhD (public member)                  Austin - Treasurer</a:t>
                      </a:r>
                    </a:p>
                  </a:txBody>
                  <a:tcPr/>
                </a:tc>
                <a:extLst>
                  <a:ext uri="{0D108BD9-81ED-4DB2-BD59-A6C34878D82A}">
                    <a16:rowId xmlns:a16="http://schemas.microsoft.com/office/drawing/2014/main" xmlns="" val="10003"/>
                  </a:ext>
                </a:extLst>
              </a:tr>
              <a:tr h="370840">
                <a:tc>
                  <a:txBody>
                    <a:bodyPr/>
                    <a:lstStyle/>
                    <a:p>
                      <a:pPr eaLnBrk="0" fontAlgn="base" hangingPunct="0"/>
                      <a:r>
                        <a:rPr lang="en-US" sz="2000" kern="1200" dirty="0">
                          <a:solidFill>
                            <a:schemeClr val="tx1"/>
                          </a:solidFill>
                          <a:effectLst/>
                          <a:latin typeface="+mn-lt"/>
                          <a:ea typeface="+mn-ea"/>
                          <a:cs typeface="+mn-cs"/>
                        </a:rPr>
                        <a:t>Lamberto “Bobby” </a:t>
                      </a:r>
                      <a:r>
                        <a:rPr lang="en-US" sz="2000" kern="1200" dirty="0" err="1">
                          <a:solidFill>
                            <a:schemeClr val="tx1"/>
                          </a:solidFill>
                          <a:effectLst/>
                          <a:latin typeface="+mn-lt"/>
                          <a:ea typeface="+mn-ea"/>
                          <a:cs typeface="+mn-cs"/>
                        </a:rPr>
                        <a:t>Balli</a:t>
                      </a:r>
                      <a:r>
                        <a:rPr lang="en-US" sz="2000" kern="1200" dirty="0">
                          <a:solidFill>
                            <a:schemeClr val="tx1"/>
                          </a:solidFill>
                          <a:effectLst/>
                          <a:latin typeface="+mn-lt"/>
                          <a:ea typeface="+mn-ea"/>
                          <a:cs typeface="+mn-cs"/>
                        </a:rPr>
                        <a:t>,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San Antonio </a:t>
                      </a:r>
                    </a:p>
                  </a:txBody>
                  <a:tcPr/>
                </a:tc>
                <a:extLst>
                  <a:ext uri="{0D108BD9-81ED-4DB2-BD59-A6C34878D82A}">
                    <a16:rowId xmlns:a16="http://schemas.microsoft.com/office/drawing/2014/main" xmlns="" val="10004"/>
                  </a:ext>
                </a:extLst>
              </a:tr>
              <a:tr h="370840">
                <a:tc>
                  <a:txBody>
                    <a:bodyPr/>
                    <a:lstStyle/>
                    <a:p>
                      <a:pPr eaLnBrk="0" fontAlgn="base" hangingPunct="0"/>
                      <a:r>
                        <a:rPr lang="en-US" sz="2000" kern="1200" dirty="0">
                          <a:solidFill>
                            <a:schemeClr val="tx1"/>
                          </a:solidFill>
                          <a:effectLst/>
                          <a:latin typeface="+mn-lt"/>
                          <a:ea typeface="+mn-ea"/>
                          <a:cs typeface="+mn-cs"/>
                        </a:rPr>
                        <a:t>Catherine Norwood,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Midland</a:t>
                      </a:r>
                    </a:p>
                  </a:txBody>
                  <a:tcPr/>
                </a:tc>
                <a:extLst>
                  <a:ext uri="{0D108BD9-81ED-4DB2-BD59-A6C34878D82A}">
                    <a16:rowId xmlns:a16="http://schemas.microsoft.com/office/drawing/2014/main" xmlns="" val="10005"/>
                  </a:ext>
                </a:extLst>
              </a:tr>
              <a:tr h="370840">
                <a:tc>
                  <a:txBody>
                    <a:bodyPr/>
                    <a:lstStyle/>
                    <a:p>
                      <a:pPr eaLnBrk="0" fontAlgn="base" hangingPunct="0"/>
                      <a:r>
                        <a:rPr lang="en-US" sz="2000" kern="1200" dirty="0">
                          <a:solidFill>
                            <a:schemeClr val="tx1"/>
                          </a:solidFill>
                          <a:effectLst/>
                          <a:latin typeface="+mn-lt"/>
                          <a:ea typeface="+mn-ea"/>
                          <a:cs typeface="+mn-cs"/>
                        </a:rPr>
                        <a:t>Elvira Reyna (public member)</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Denton County</a:t>
                      </a:r>
                    </a:p>
                  </a:txBody>
                  <a:tcPr/>
                </a:tc>
                <a:extLst>
                  <a:ext uri="{0D108BD9-81ED-4DB2-BD59-A6C34878D82A}">
                    <a16:rowId xmlns:a16="http://schemas.microsoft.com/office/drawing/2014/main" xmlns="" val="10006"/>
                  </a:ext>
                </a:extLst>
              </a:tr>
              <a:tr h="370840">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2000" kern="1200" dirty="0" err="1">
                          <a:solidFill>
                            <a:schemeClr val="tx1"/>
                          </a:solidFill>
                          <a:effectLst/>
                          <a:latin typeface="+mn-lt"/>
                          <a:ea typeface="+mn-ea"/>
                          <a:cs typeface="+mn-cs"/>
                        </a:rPr>
                        <a:t>Sockalingam</a:t>
                      </a:r>
                      <a:r>
                        <a:rPr lang="en-US" sz="2000" kern="1200" dirty="0">
                          <a:solidFill>
                            <a:schemeClr val="tx1"/>
                          </a:solidFill>
                          <a:effectLst/>
                          <a:latin typeface="+mn-lt"/>
                          <a:ea typeface="+mn-ea"/>
                          <a:cs typeface="+mn-cs"/>
                        </a:rPr>
                        <a:t> “Sam” Kannappan, PE</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Baytown</a:t>
                      </a:r>
                    </a:p>
                  </a:txBody>
                  <a:tcPr/>
                </a:tc>
                <a:extLst>
                  <a:ext uri="{0D108BD9-81ED-4DB2-BD59-A6C34878D82A}">
                    <a16:rowId xmlns:a16="http://schemas.microsoft.com/office/drawing/2014/main" xmlns="" val="10007"/>
                  </a:ext>
                </a:extLst>
              </a:tr>
              <a:tr h="370840">
                <a:tc>
                  <a:txBody>
                    <a:bodyPr/>
                    <a:lstStyle/>
                    <a:p>
                      <a:pPr eaLnBrk="0" fontAlgn="base" hangingPunct="0"/>
                      <a:r>
                        <a:rPr lang="en-US" sz="2000" kern="1200" dirty="0">
                          <a:solidFill>
                            <a:schemeClr val="tx1"/>
                          </a:solidFill>
                          <a:effectLst/>
                          <a:latin typeface="+mn-lt"/>
                          <a:ea typeface="+mn-ea"/>
                          <a:cs typeface="+mn-cs"/>
                        </a:rPr>
                        <a:t>Albert Cheng (public member)</a:t>
                      </a:r>
                      <a:r>
                        <a:rPr lang="en-US" sz="2000" kern="1200" baseline="0" dirty="0">
                          <a:solidFill>
                            <a:schemeClr val="tx1"/>
                          </a:solidFill>
                          <a:effectLst/>
                          <a:latin typeface="+mn-lt"/>
                          <a:ea typeface="+mn-ea"/>
                          <a:cs typeface="+mn-cs"/>
                        </a:rPr>
                        <a:t>                                                  </a:t>
                      </a:r>
                      <a:r>
                        <a:rPr lang="en-US" sz="2000" kern="1200" dirty="0">
                          <a:solidFill>
                            <a:schemeClr val="tx1"/>
                          </a:solidFill>
                          <a:effectLst/>
                          <a:latin typeface="+mn-lt"/>
                          <a:ea typeface="+mn-ea"/>
                          <a:cs typeface="+mn-cs"/>
                        </a:rPr>
                        <a:t>Houston</a:t>
                      </a: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46373396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214805"/>
            <a:ext cx="8229600" cy="1143000"/>
          </a:xfrm>
        </p:spPr>
        <p:txBody>
          <a:bodyPr/>
          <a:lstStyle/>
          <a:p>
            <a:r>
              <a:rPr lang="en-US" dirty="0"/>
              <a:t>Working with Government</a:t>
            </a:r>
          </a:p>
        </p:txBody>
      </p:sp>
      <p:sp>
        <p:nvSpPr>
          <p:cNvPr id="11267" name="Content Placeholder 1"/>
          <p:cNvSpPr>
            <a:spLocks noGrp="1"/>
          </p:cNvSpPr>
          <p:nvPr>
            <p:ph idx="1"/>
          </p:nvPr>
        </p:nvSpPr>
        <p:spPr>
          <a:xfrm>
            <a:off x="667657" y="1429298"/>
            <a:ext cx="8229600" cy="3941078"/>
          </a:xfrm>
        </p:spPr>
        <p:txBody>
          <a:bodyPr/>
          <a:lstStyle/>
          <a:p>
            <a:pPr>
              <a:defRPr/>
            </a:pPr>
            <a:r>
              <a:rPr lang="en-US" sz="2400" dirty="0">
                <a:latin typeface="Calibri" pitchFamily="34" charset="0"/>
              </a:rPr>
              <a:t>Government Advisory Group</a:t>
            </a:r>
          </a:p>
          <a:p>
            <a:pPr lvl="1">
              <a:defRPr/>
            </a:pPr>
            <a:r>
              <a:rPr lang="en-US" sz="2400" dirty="0">
                <a:latin typeface="Calibri" pitchFamily="34" charset="0"/>
              </a:rPr>
              <a:t>State agencies, Cities, Counties, School Districts</a:t>
            </a:r>
          </a:p>
          <a:p>
            <a:pPr>
              <a:defRPr/>
            </a:pPr>
            <a:r>
              <a:rPr lang="en-US" sz="2400" dirty="0">
                <a:latin typeface="Calibri" pitchFamily="34" charset="0"/>
              </a:rPr>
              <a:t>TBPE Outreach</a:t>
            </a:r>
          </a:p>
          <a:p>
            <a:pPr lvl="1">
              <a:defRPr/>
            </a:pPr>
            <a:r>
              <a:rPr lang="en-US" sz="2400" dirty="0">
                <a:latin typeface="Calibri" pitchFamily="34" charset="0"/>
              </a:rPr>
              <a:t>Building Officials</a:t>
            </a:r>
          </a:p>
          <a:p>
            <a:pPr lvl="1">
              <a:defRPr/>
            </a:pPr>
            <a:r>
              <a:rPr lang="en-US" sz="2400" dirty="0">
                <a:latin typeface="Calibri" pitchFamily="34" charset="0"/>
              </a:rPr>
              <a:t>Texas Municipal League, etc.</a:t>
            </a:r>
          </a:p>
          <a:p>
            <a:pPr>
              <a:defRPr/>
            </a:pPr>
            <a:r>
              <a:rPr lang="en-US" sz="2400" dirty="0">
                <a:latin typeface="Calibri" pitchFamily="34" charset="0"/>
              </a:rPr>
              <a:t>What we can do for them</a:t>
            </a:r>
          </a:p>
          <a:p>
            <a:pPr lvl="1">
              <a:defRPr/>
            </a:pPr>
            <a:r>
              <a:rPr lang="en-US" sz="2400" dirty="0">
                <a:latin typeface="Calibri" pitchFamily="34" charset="0"/>
              </a:rPr>
              <a:t>When  PE is required on projects / public works</a:t>
            </a:r>
          </a:p>
          <a:p>
            <a:pPr lvl="1">
              <a:defRPr/>
            </a:pPr>
            <a:r>
              <a:rPr lang="en-US" sz="2400" dirty="0">
                <a:latin typeface="Calibri" pitchFamily="34" charset="0"/>
              </a:rPr>
              <a:t>Better understanding of State Laws</a:t>
            </a:r>
          </a:p>
          <a:p>
            <a:pPr lvl="1">
              <a:defRPr/>
            </a:pPr>
            <a:r>
              <a:rPr lang="en-US" sz="2400" dirty="0">
                <a:latin typeface="Calibri" pitchFamily="34" charset="0"/>
              </a:rPr>
              <a:t>The role of a Professional Engineer</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1567560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04144"/>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793745"/>
            <a:ext cx="8001000" cy="3927475"/>
          </a:xfrm>
        </p:spPr>
        <p:txBody>
          <a:bodyPr lIns="92075" tIns="46038" rIns="92075" bIns="46038"/>
          <a:lstStyle/>
          <a:p>
            <a:pPr marL="0" marR="0" indent="0">
              <a:spcBef>
                <a:spcPts val="0"/>
              </a:spcBef>
              <a:spcAft>
                <a:spcPts val="0"/>
              </a:spcAft>
              <a:buNone/>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Which of the following would constitute satisfactory continuing education allowed by Texas rules?</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457200" marR="0" indent="-457200">
              <a:spcBef>
                <a:spcPts val="0"/>
              </a:spcBef>
              <a:spcAft>
                <a:spcPts val="0"/>
              </a:spcAft>
              <a:buFont typeface="+mj-lt"/>
              <a:buAutoNum type="alphaUcPeriod"/>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15 hours for a patent submitted to the US Patent and Trademark Office</a:t>
            </a:r>
            <a:r>
              <a:rPr lang="en-US" sz="2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p>
          <a:p>
            <a:pPr marL="457200" marR="0" indent="-457200">
              <a:spcBef>
                <a:spcPts val="0"/>
              </a:spcBef>
              <a:spcAft>
                <a:spcPts val="0"/>
              </a:spcAft>
              <a:buFont typeface="+mj-lt"/>
              <a:buAutoNum type="alphaUcPeriod"/>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 hours for teaching the same one hour course to students at different schools</a:t>
            </a:r>
            <a:r>
              <a:rPr lang="en-US" sz="2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p>
          <a:p>
            <a:pPr marL="457200" marR="0" indent="-457200">
              <a:spcBef>
                <a:spcPts val="0"/>
              </a:spcBef>
              <a:spcAft>
                <a:spcPts val="0"/>
              </a:spcAft>
              <a:buFont typeface="+mj-lt"/>
              <a:buAutoNum type="alphaUcPeriod"/>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hours for active participation in a local engineering association</a:t>
            </a:r>
            <a:r>
              <a:rPr lang="en-US" sz="2400" dirty="0">
                <a:solidFill>
                  <a:srgbClr val="000000"/>
                </a:solidFill>
                <a:latin typeface="Cambria" panose="02040503050406030204" pitchFamily="18" charset="0"/>
                <a:ea typeface="Times New Roman" panose="02020603050405020304" pitchFamily="18" charset="0"/>
                <a:cs typeface="Times New Roman" panose="02020603050405020304" pitchFamily="18" charset="0"/>
              </a:rPr>
              <a:t>.</a:t>
            </a:r>
          </a:p>
          <a:p>
            <a:pPr marL="457200" marR="0" indent="-457200">
              <a:spcBef>
                <a:spcPts val="0"/>
              </a:spcBef>
              <a:spcAft>
                <a:spcPts val="0"/>
              </a:spcAft>
              <a:buFont typeface="+mj-lt"/>
              <a:buAutoNum type="alphaUcPeriod"/>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Carry forward 15 hours from the previous year.</a:t>
            </a:r>
          </a:p>
          <a:p>
            <a:pPr marL="457200" marR="0" indent="-457200">
              <a:spcBef>
                <a:spcPts val="0"/>
              </a:spcBef>
              <a:spcAft>
                <a:spcPts val="0"/>
              </a:spcAft>
              <a:buFont typeface="+mj-lt"/>
              <a:buAutoNum type="alphaUcPeriod"/>
            </a:pPr>
            <a:r>
              <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None of the above</a:t>
            </a:r>
            <a:endParaRPr lang="en-US" sz="2400" dirty="0"/>
          </a:p>
        </p:txBody>
      </p:sp>
      <p:sp>
        <p:nvSpPr>
          <p:cNvPr id="23556" name="Line 5"/>
          <p:cNvSpPr>
            <a:spLocks noChangeShapeType="1"/>
          </p:cNvSpPr>
          <p:nvPr/>
        </p:nvSpPr>
        <p:spPr bwMode="auto">
          <a:xfrm>
            <a:off x="3048000" y="1411594"/>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1799613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down)">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down)">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wipe(down)">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wipe(down)">
                                      <p:cBhvr>
                                        <p:cTn id="32"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89610" y="323649"/>
            <a:ext cx="8229600" cy="1143000"/>
          </a:xfrm>
        </p:spPr>
        <p:txBody>
          <a:bodyPr/>
          <a:lstStyle/>
          <a:p>
            <a:r>
              <a:rPr lang="en-US" dirty="0"/>
              <a:t>Continuing Education</a:t>
            </a:r>
          </a:p>
        </p:txBody>
      </p:sp>
      <p:sp>
        <p:nvSpPr>
          <p:cNvPr id="3" name="Content Placeholder 2"/>
          <p:cNvSpPr>
            <a:spLocks noGrp="1"/>
          </p:cNvSpPr>
          <p:nvPr>
            <p:ph idx="1"/>
          </p:nvPr>
        </p:nvSpPr>
        <p:spPr>
          <a:xfrm>
            <a:off x="489610" y="1462295"/>
            <a:ext cx="8229600" cy="3553653"/>
          </a:xfrm>
        </p:spPr>
        <p:txBody>
          <a:bodyPr/>
          <a:lstStyle/>
          <a:p>
            <a:pPr marL="0" indent="0">
              <a:buNone/>
            </a:pPr>
            <a:r>
              <a:rPr lang="en-US" sz="2400" dirty="0">
                <a:latin typeface="Calibri" panose="020F0502020204030204" pitchFamily="34" charset="0"/>
              </a:rPr>
              <a:t>Answer E</a:t>
            </a:r>
          </a:p>
          <a:p>
            <a:pPr marL="514350" indent="-514350">
              <a:buFont typeface="+mj-lt"/>
              <a:buAutoNum type="alphaUcPeriod"/>
            </a:pPr>
            <a:r>
              <a:rPr lang="en-US" sz="2400" dirty="0">
                <a:latin typeface="Calibri" panose="020F0502020204030204" pitchFamily="34" charset="0"/>
              </a:rPr>
              <a:t>15 hours would be allowed if a patent was </a:t>
            </a:r>
            <a:r>
              <a:rPr lang="en-US" sz="2400" b="1" dirty="0">
                <a:latin typeface="Calibri" panose="020F0502020204030204" pitchFamily="34" charset="0"/>
              </a:rPr>
              <a:t>issued</a:t>
            </a:r>
            <a:r>
              <a:rPr lang="en-US" sz="2400" dirty="0">
                <a:latin typeface="Calibri" panose="020F0502020204030204" pitchFamily="34" charset="0"/>
              </a:rPr>
              <a:t>, but not submitted (137.17 (h)(9))</a:t>
            </a:r>
          </a:p>
          <a:p>
            <a:pPr marL="514350" indent="-514350">
              <a:buFont typeface="+mj-lt"/>
              <a:buAutoNum type="alphaUcPeriod"/>
            </a:pPr>
            <a:r>
              <a:rPr lang="en-US" sz="2400" dirty="0">
                <a:latin typeface="Calibri" panose="020F0502020204030204" pitchFamily="34" charset="0"/>
              </a:rPr>
              <a:t>A PE can only take credit for the </a:t>
            </a:r>
            <a:r>
              <a:rPr lang="en-US" sz="2400" b="1" dirty="0">
                <a:latin typeface="Calibri" panose="020F0502020204030204" pitchFamily="34" charset="0"/>
              </a:rPr>
              <a:t>first time a class is taught </a:t>
            </a:r>
            <a:r>
              <a:rPr lang="en-US" sz="2400" dirty="0">
                <a:latin typeface="Calibri" panose="020F0502020204030204" pitchFamily="34" charset="0"/>
              </a:rPr>
              <a:t>(137.17 (</a:t>
            </a:r>
            <a:r>
              <a:rPr lang="en-US" sz="2400" dirty="0" err="1">
                <a:latin typeface="Calibri" panose="020F0502020204030204" pitchFamily="34" charset="0"/>
              </a:rPr>
              <a:t>i</a:t>
            </a:r>
            <a:r>
              <a:rPr lang="en-US" sz="2400" dirty="0">
                <a:latin typeface="Calibri" panose="020F0502020204030204" pitchFamily="34" charset="0"/>
              </a:rPr>
              <a:t>)(8)).  But 3 PDH may be claimed for active participation in educational outreach.</a:t>
            </a:r>
          </a:p>
          <a:p>
            <a:pPr marL="514350" indent="-514350">
              <a:buFont typeface="+mj-lt"/>
              <a:buAutoNum type="alphaUcPeriod"/>
            </a:pPr>
            <a:r>
              <a:rPr lang="en-US" sz="2400" dirty="0">
                <a:latin typeface="Calibri" panose="020F0502020204030204" pitchFamily="34" charset="0"/>
              </a:rPr>
              <a:t>A maximum of 5 hours </a:t>
            </a:r>
            <a:r>
              <a:rPr lang="en-US" sz="2400" b="1" dirty="0">
                <a:latin typeface="Calibri" panose="020F0502020204030204" pitchFamily="34" charset="0"/>
              </a:rPr>
              <a:t>per professional organization </a:t>
            </a:r>
            <a:r>
              <a:rPr lang="en-US" sz="2400" dirty="0">
                <a:latin typeface="Calibri" panose="020F0502020204030204" pitchFamily="34" charset="0"/>
              </a:rPr>
              <a:t>may be claimed (137.17 (h)(7))</a:t>
            </a:r>
          </a:p>
          <a:p>
            <a:pPr marL="514350" indent="-514350">
              <a:buFont typeface="+mj-lt"/>
              <a:buAutoNum type="alphaUcPeriod"/>
            </a:pPr>
            <a:r>
              <a:rPr lang="en-US" sz="2400" dirty="0">
                <a:latin typeface="Calibri" panose="020F0502020204030204" pitchFamily="34" charset="0"/>
              </a:rPr>
              <a:t>A maximum of </a:t>
            </a:r>
            <a:r>
              <a:rPr lang="en-US" sz="2400" b="1" dirty="0">
                <a:latin typeface="Calibri" panose="020F0502020204030204" pitchFamily="34" charset="0"/>
              </a:rPr>
              <a:t>14 unused hours </a:t>
            </a:r>
            <a:r>
              <a:rPr lang="en-US" sz="2400" dirty="0">
                <a:latin typeface="Calibri" panose="020F0502020204030204" pitchFamily="34" charset="0"/>
              </a:rPr>
              <a:t>may be carried forward, but </a:t>
            </a:r>
            <a:r>
              <a:rPr lang="en-US" sz="2400" b="1" dirty="0">
                <a:latin typeface="Calibri" panose="020F0502020204030204" pitchFamily="34" charset="0"/>
              </a:rPr>
              <a:t>Ethics must be performed annua</a:t>
            </a:r>
            <a:r>
              <a:rPr lang="en-US" sz="2400" dirty="0">
                <a:latin typeface="Calibri" panose="020F0502020204030204" pitchFamily="34" charset="0"/>
              </a:rPr>
              <a:t>lly (137.17 (d))</a:t>
            </a:r>
          </a:p>
        </p:txBody>
      </p:sp>
    </p:spTree>
    <p:extLst>
      <p:ext uri="{BB962C8B-B14F-4D97-AF65-F5344CB8AC3E}">
        <p14:creationId xmlns:p14="http://schemas.microsoft.com/office/powerpoint/2010/main" val="30582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10993"/>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604818"/>
            <a:ext cx="8001000" cy="3927475"/>
          </a:xfrm>
        </p:spPr>
        <p:txBody>
          <a:bodyPr lIns="92075" tIns="46038" rIns="92075" bIns="46038"/>
          <a:lstStyle/>
          <a:p>
            <a:pPr marL="342900" lvl="1" indent="-342900">
              <a:lnSpc>
                <a:spcPct val="90000"/>
              </a:lnSpc>
              <a:buFontTx/>
              <a:buChar char="•"/>
            </a:pPr>
            <a:r>
              <a:rPr lang="en-US" dirty="0">
                <a:latin typeface="Calibri" pitchFamily="34" charset="0"/>
              </a:rPr>
              <a:t>15 hours</a:t>
            </a:r>
          </a:p>
          <a:p>
            <a:pPr marL="742950" lvl="2" indent="-342900">
              <a:lnSpc>
                <a:spcPct val="90000"/>
              </a:lnSpc>
            </a:pPr>
            <a:r>
              <a:rPr lang="en-US" dirty="0">
                <a:latin typeface="Calibri" pitchFamily="34" charset="0"/>
              </a:rPr>
              <a:t>Must include 1 hour of Ethics</a:t>
            </a:r>
          </a:p>
          <a:p>
            <a:pPr marL="742950" lvl="2" indent="-342900">
              <a:lnSpc>
                <a:spcPct val="90000"/>
              </a:lnSpc>
            </a:pPr>
            <a:r>
              <a:rPr lang="en-US" dirty="0">
                <a:latin typeface="Calibri" pitchFamily="34" charset="0"/>
              </a:rPr>
              <a:t>May include up to 5 hours of self-study</a:t>
            </a:r>
          </a:p>
          <a:p>
            <a:pPr marL="742950" lvl="2" indent="-342900">
              <a:lnSpc>
                <a:spcPct val="90000"/>
              </a:lnSpc>
            </a:pPr>
            <a:r>
              <a:rPr lang="en-US" dirty="0">
                <a:latin typeface="Calibri" pitchFamily="34" charset="0"/>
              </a:rPr>
              <a:t>May include up to 3 hours of </a:t>
            </a:r>
            <a:r>
              <a:rPr lang="en-US" b="1" dirty="0">
                <a:latin typeface="Calibri" pitchFamily="34" charset="0"/>
              </a:rPr>
              <a:t>Educational Outreach</a:t>
            </a:r>
          </a:p>
          <a:p>
            <a:pPr marL="342900" lvl="1" indent="-342900">
              <a:lnSpc>
                <a:spcPct val="90000"/>
              </a:lnSpc>
              <a:buFontTx/>
              <a:buChar char="•"/>
            </a:pPr>
            <a:r>
              <a:rPr lang="en-US" dirty="0">
                <a:latin typeface="Calibri" pitchFamily="34" charset="0"/>
              </a:rPr>
              <a:t>Random audits ongoing</a:t>
            </a:r>
          </a:p>
          <a:p>
            <a:pPr marL="342900" lvl="1" indent="-342900">
              <a:lnSpc>
                <a:spcPct val="90000"/>
              </a:lnSpc>
              <a:buFontTx/>
              <a:buChar char="•"/>
            </a:pPr>
            <a:r>
              <a:rPr lang="en-US" dirty="0">
                <a:latin typeface="Calibri" pitchFamily="34" charset="0"/>
              </a:rPr>
              <a:t>Keep documentation for 3 years</a:t>
            </a:r>
          </a:p>
          <a:p>
            <a:pPr marL="342900" lvl="1" indent="-342900">
              <a:lnSpc>
                <a:spcPct val="90000"/>
              </a:lnSpc>
              <a:buFontTx/>
              <a:buChar char="•"/>
            </a:pPr>
            <a:r>
              <a:rPr lang="en-US" dirty="0">
                <a:latin typeface="Calibri" pitchFamily="34" charset="0"/>
              </a:rPr>
              <a:t>Fines as high as $5,000; separate violations for claiming Continuing Ed without documentation or not responding to Board</a:t>
            </a:r>
            <a:r>
              <a:rPr lang="en-US" dirty="0">
                <a:latin typeface="Georgia" pitchFamily="18" charset="0"/>
              </a:rPr>
              <a:t>.</a:t>
            </a:r>
          </a:p>
          <a:p>
            <a:pPr marL="342900" lvl="1" indent="-342900">
              <a:lnSpc>
                <a:spcPct val="90000"/>
              </a:lnSpc>
              <a:buFontTx/>
              <a:buChar char="•"/>
            </a:pPr>
            <a:endParaRPr lang="en-US" dirty="0">
              <a:latin typeface="Georgia" pitchFamily="18" charset="0"/>
            </a:endParaRP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03205"/>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0913951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04144"/>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793745"/>
            <a:ext cx="8001000" cy="3927475"/>
          </a:xfrm>
        </p:spPr>
        <p:txBody>
          <a:bodyPr lIns="92075" tIns="46038" rIns="92075" bIns="46038"/>
          <a:lstStyle/>
          <a:p>
            <a:pPr marL="0" lvl="1" indent="0">
              <a:lnSpc>
                <a:spcPct val="90000"/>
              </a:lnSpc>
              <a:buNone/>
            </a:pPr>
            <a:r>
              <a:rPr lang="en-US" dirty="0">
                <a:latin typeface="Calibri" pitchFamily="34" charset="0"/>
              </a:rPr>
              <a:t>Exemptions - </a:t>
            </a:r>
            <a:r>
              <a:rPr lang="en-US" u="sng" dirty="0">
                <a:latin typeface="Calibri" pitchFamily="34" charset="0"/>
              </a:rPr>
              <a:t>must be claimed when you renew</a:t>
            </a:r>
          </a:p>
          <a:p>
            <a:pPr marL="342900" lvl="1" indent="-342900">
              <a:lnSpc>
                <a:spcPct val="90000"/>
              </a:lnSpc>
              <a:buFontTx/>
              <a:buChar char="•"/>
            </a:pPr>
            <a:r>
              <a:rPr lang="en-US" dirty="0">
                <a:latin typeface="Calibri" pitchFamily="34" charset="0"/>
              </a:rPr>
              <a:t>1</a:t>
            </a:r>
            <a:r>
              <a:rPr lang="en-US" baseline="30000" dirty="0">
                <a:latin typeface="Calibri" panose="020F0502020204030204" pitchFamily="34" charset="0"/>
              </a:rPr>
              <a:t>st</a:t>
            </a:r>
            <a:r>
              <a:rPr lang="en-US" dirty="0">
                <a:latin typeface="Calibri" panose="020F0502020204030204" pitchFamily="34" charset="0"/>
              </a:rPr>
              <a:t> renewal after passing the PE exam for licensure</a:t>
            </a:r>
          </a:p>
          <a:p>
            <a:pPr marL="342900" lvl="1" indent="-342900">
              <a:lnSpc>
                <a:spcPct val="90000"/>
              </a:lnSpc>
              <a:buFontTx/>
              <a:buChar char="•"/>
            </a:pPr>
            <a:r>
              <a:rPr lang="en-US" dirty="0">
                <a:latin typeface="Calibri" panose="020F0502020204030204" pitchFamily="34" charset="0"/>
              </a:rPr>
              <a:t>Active duty military deployment</a:t>
            </a:r>
          </a:p>
          <a:p>
            <a:pPr marL="342900" lvl="1" indent="-342900">
              <a:lnSpc>
                <a:spcPct val="90000"/>
              </a:lnSpc>
              <a:buFontTx/>
              <a:buChar char="•"/>
            </a:pPr>
            <a:r>
              <a:rPr lang="en-US" dirty="0">
                <a:latin typeface="Calibri" panose="020F0502020204030204" pitchFamily="34" charset="0"/>
              </a:rPr>
              <a:t>Disability</a:t>
            </a:r>
          </a:p>
          <a:p>
            <a:pPr marL="342900" lvl="1" indent="-342900">
              <a:lnSpc>
                <a:spcPct val="90000"/>
              </a:lnSpc>
              <a:buFontTx/>
              <a:buChar char="•"/>
            </a:pPr>
            <a:r>
              <a:rPr lang="en-US" dirty="0">
                <a:latin typeface="Calibri" panose="020F0502020204030204" pitchFamily="34" charset="0"/>
              </a:rPr>
              <a:t>Inactive status</a:t>
            </a:r>
          </a:p>
          <a:p>
            <a:pPr marL="342900" lvl="1" indent="-342900">
              <a:lnSpc>
                <a:spcPct val="90000"/>
              </a:lnSpc>
              <a:buFontTx/>
              <a:buChar char="•"/>
            </a:pPr>
            <a:endParaRPr lang="en-US" i="1" dirty="0">
              <a:latin typeface="Calibri" panose="020F0502020204030204" pitchFamily="34" charset="0"/>
            </a:endParaRPr>
          </a:p>
          <a:p>
            <a:pPr marL="342900" lvl="1" indent="-342900">
              <a:lnSpc>
                <a:spcPct val="90000"/>
              </a:lnSpc>
              <a:buFontTx/>
              <a:buChar char="•"/>
            </a:pPr>
            <a:r>
              <a:rPr lang="en-US" i="1" dirty="0">
                <a:latin typeface="Calibri" panose="020F0502020204030204" pitchFamily="34" charset="0"/>
              </a:rPr>
              <a:t>Being over 65 is not an exemption for Continuing Ed</a:t>
            </a: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11594"/>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261239881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16280"/>
            <a:ext cx="8229600" cy="990600"/>
          </a:xfrm>
        </p:spPr>
        <p:txBody>
          <a:bodyPr lIns="92075" tIns="46038" rIns="92075" bIns="46038" anchor="b"/>
          <a:lstStyle/>
          <a:p>
            <a:pPr eaLnBrk="1" hangingPunct="1"/>
            <a:r>
              <a:rPr lang="en-US" dirty="0"/>
              <a:t>Continuing</a:t>
            </a:r>
            <a:r>
              <a:rPr lang="en-US" b="1" dirty="0"/>
              <a:t> </a:t>
            </a:r>
            <a:r>
              <a:rPr lang="en-US" dirty="0"/>
              <a:t>Education</a:t>
            </a:r>
          </a:p>
        </p:txBody>
      </p:sp>
      <p:sp>
        <p:nvSpPr>
          <p:cNvPr id="23555" name="Rectangle 3"/>
          <p:cNvSpPr>
            <a:spLocks noGrp="1" noChangeArrowheads="1"/>
          </p:cNvSpPr>
          <p:nvPr>
            <p:ph type="body" idx="4294967295"/>
          </p:nvPr>
        </p:nvSpPr>
        <p:spPr>
          <a:xfrm>
            <a:off x="685800" y="1713743"/>
            <a:ext cx="8001000" cy="3927475"/>
          </a:xfrm>
        </p:spPr>
        <p:txBody>
          <a:bodyPr lIns="92075" tIns="46038" rIns="92075" bIns="46038"/>
          <a:lstStyle/>
          <a:p>
            <a:pPr marL="342900" lvl="1" indent="-342900">
              <a:lnSpc>
                <a:spcPct val="90000"/>
              </a:lnSpc>
              <a:buFontTx/>
              <a:buChar char="•"/>
            </a:pPr>
            <a:r>
              <a:rPr lang="en-US" dirty="0">
                <a:latin typeface="Calibri" pitchFamily="34" charset="0"/>
              </a:rPr>
              <a:t>New NCEES system for Continuing Professional Competence (CPC) tracking and reporting</a:t>
            </a:r>
          </a:p>
          <a:p>
            <a:pPr marL="742950" lvl="2" indent="-342900">
              <a:lnSpc>
                <a:spcPct val="90000"/>
              </a:lnSpc>
            </a:pPr>
            <a:r>
              <a:rPr lang="en-US" dirty="0">
                <a:latin typeface="Calibri" pitchFamily="34" charset="0"/>
              </a:rPr>
              <a:t>No fee to register and create an account</a:t>
            </a:r>
          </a:p>
          <a:p>
            <a:pPr marL="742950" lvl="2" indent="-342900">
              <a:lnSpc>
                <a:spcPct val="90000"/>
              </a:lnSpc>
            </a:pPr>
            <a:r>
              <a:rPr lang="en-US" dirty="0">
                <a:latin typeface="Calibri" pitchFamily="34" charset="0"/>
              </a:rPr>
              <a:t>Upload documentation</a:t>
            </a:r>
          </a:p>
          <a:p>
            <a:pPr marL="742950" lvl="2" indent="-342900">
              <a:lnSpc>
                <a:spcPct val="90000"/>
              </a:lnSpc>
            </a:pPr>
            <a:r>
              <a:rPr lang="en-US" dirty="0">
                <a:latin typeface="Calibri" pitchFamily="34" charset="0"/>
              </a:rPr>
              <a:t>Report as needed for different Boards</a:t>
            </a:r>
          </a:p>
          <a:p>
            <a:pPr marL="342900" lvl="1" indent="-342900">
              <a:lnSpc>
                <a:spcPct val="90000"/>
              </a:lnSpc>
            </a:pPr>
            <a:endParaRPr lang="en-US" dirty="0">
              <a:latin typeface="Calibri" pitchFamily="34" charset="0"/>
            </a:endParaRPr>
          </a:p>
          <a:p>
            <a:pPr marL="342900" lvl="1" indent="-342900">
              <a:lnSpc>
                <a:spcPct val="90000"/>
              </a:lnSpc>
            </a:pPr>
            <a:r>
              <a:rPr lang="en-US" dirty="0">
                <a:latin typeface="Calibri" pitchFamily="34" charset="0"/>
                <a:hlinkClick r:id="rId3"/>
              </a:rPr>
              <a:t>http://ncees.org/cpc/</a:t>
            </a:r>
            <a:r>
              <a:rPr lang="en-US" dirty="0">
                <a:latin typeface="Calibri" pitchFamily="34" charset="0"/>
              </a:rPr>
              <a:t> </a:t>
            </a:r>
          </a:p>
          <a:p>
            <a:pPr marL="400050" lvl="2" indent="0">
              <a:lnSpc>
                <a:spcPct val="90000"/>
              </a:lnSpc>
              <a:buNone/>
            </a:pPr>
            <a:endParaRPr lang="en-US" dirty="0">
              <a:latin typeface="Calibri" pitchFamily="34" charset="0"/>
            </a:endParaRPr>
          </a:p>
          <a:p>
            <a:pPr marL="342900" lvl="1" indent="-342900">
              <a:lnSpc>
                <a:spcPct val="90000"/>
              </a:lnSpc>
              <a:buFontTx/>
              <a:buChar char="•"/>
            </a:pPr>
            <a:endParaRPr lang="en-US" dirty="0">
              <a:latin typeface="Georgia" pitchFamily="18" charset="0"/>
            </a:endParaRPr>
          </a:p>
          <a:p>
            <a:pPr marL="342900" lvl="1" indent="-342900" eaLnBrk="1" hangingPunct="1">
              <a:lnSpc>
                <a:spcPct val="90000"/>
              </a:lnSpc>
              <a:buFontTx/>
              <a:buNone/>
            </a:pPr>
            <a:endParaRPr lang="en-US" dirty="0"/>
          </a:p>
        </p:txBody>
      </p:sp>
      <p:sp>
        <p:nvSpPr>
          <p:cNvPr id="23556" name="Line 5"/>
          <p:cNvSpPr>
            <a:spLocks noChangeShapeType="1"/>
          </p:cNvSpPr>
          <p:nvPr/>
        </p:nvSpPr>
        <p:spPr bwMode="auto">
          <a:xfrm>
            <a:off x="3048000" y="1403205"/>
            <a:ext cx="289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402400100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6194" y="372090"/>
            <a:ext cx="8229600" cy="1143000"/>
          </a:xfrm>
        </p:spPr>
        <p:txBody>
          <a:bodyPr/>
          <a:lstStyle/>
          <a:p>
            <a:r>
              <a:rPr lang="en-US" sz="4000" dirty="0"/>
              <a:t>Licensing</a:t>
            </a:r>
          </a:p>
        </p:txBody>
      </p:sp>
      <p:sp>
        <p:nvSpPr>
          <p:cNvPr id="11267" name="Content Placeholder 1"/>
          <p:cNvSpPr>
            <a:spLocks noGrp="1"/>
          </p:cNvSpPr>
          <p:nvPr>
            <p:ph idx="1"/>
          </p:nvPr>
        </p:nvSpPr>
        <p:spPr>
          <a:xfrm>
            <a:off x="667657" y="1404101"/>
            <a:ext cx="8229600" cy="3652837"/>
          </a:xfrm>
        </p:spPr>
        <p:txBody>
          <a:bodyPr/>
          <a:lstStyle/>
          <a:p>
            <a:pPr marL="0" indent="0" algn="ctr">
              <a:buNone/>
              <a:defRPr/>
            </a:pPr>
            <a:r>
              <a:rPr lang="en-US" u="sng" dirty="0">
                <a:latin typeface="Calibri" pitchFamily="34" charset="0"/>
              </a:rPr>
              <a:t>Did you know???</a:t>
            </a:r>
          </a:p>
          <a:p>
            <a:pPr>
              <a:defRPr/>
            </a:pPr>
            <a:r>
              <a:rPr lang="en-US" sz="2800" dirty="0">
                <a:latin typeface="Calibri" pitchFamily="34" charset="0"/>
              </a:rPr>
              <a:t>Only about 20% of US engineers are licensed.</a:t>
            </a:r>
          </a:p>
          <a:p>
            <a:pPr marL="0" indent="0" algn="ctr">
              <a:buNone/>
              <a:defRPr/>
            </a:pPr>
            <a:endParaRPr lang="en-US" sz="1600" u="sng" dirty="0">
              <a:latin typeface="Calibri" pitchFamily="34" charset="0"/>
            </a:endParaRPr>
          </a:p>
          <a:p>
            <a:pPr marL="0" indent="0" algn="ctr">
              <a:buNone/>
              <a:defRPr/>
            </a:pPr>
            <a:r>
              <a:rPr lang="en-US" u="sng" dirty="0">
                <a:latin typeface="Calibri" pitchFamily="34" charset="0"/>
              </a:rPr>
              <a:t>Bureau of Labor Statistics (2016)</a:t>
            </a:r>
          </a:p>
          <a:p>
            <a:pPr>
              <a:defRPr/>
            </a:pPr>
            <a:endParaRPr lang="en-US" sz="2000" dirty="0">
              <a:latin typeface="Calibri" pitchFamily="34" charset="0"/>
            </a:endParaRPr>
          </a:p>
          <a:p>
            <a:pPr>
              <a:defRPr/>
            </a:pPr>
            <a:r>
              <a:rPr lang="en-US" sz="2800" dirty="0">
                <a:latin typeface="Calibri" pitchFamily="34" charset="0"/>
              </a:rPr>
              <a:t>146,400 engineers in Texas</a:t>
            </a:r>
          </a:p>
          <a:p>
            <a:pPr lvl="1">
              <a:defRPr/>
            </a:pPr>
            <a:r>
              <a:rPr lang="en-US" sz="2000" dirty="0">
                <a:latin typeface="Calibri" pitchFamily="34" charset="0"/>
              </a:rPr>
              <a:t>Civil – 26,500</a:t>
            </a:r>
          </a:p>
          <a:p>
            <a:pPr lvl="1">
              <a:defRPr/>
            </a:pPr>
            <a:r>
              <a:rPr lang="en-US" sz="2000" dirty="0">
                <a:latin typeface="Calibri" pitchFamily="34" charset="0"/>
              </a:rPr>
              <a:t>Petroleum - 18,000</a:t>
            </a:r>
          </a:p>
          <a:p>
            <a:pPr lvl="1">
              <a:defRPr/>
            </a:pPr>
            <a:r>
              <a:rPr lang="en-US" sz="2000" dirty="0">
                <a:latin typeface="Calibri" pitchFamily="34" charset="0"/>
              </a:rPr>
              <a:t>Industrial – 16,000</a:t>
            </a:r>
          </a:p>
        </p:txBody>
      </p:sp>
    </p:spTree>
    <p:extLst>
      <p:ext uri="{BB962C8B-B14F-4D97-AF65-F5344CB8AC3E}">
        <p14:creationId xmlns:p14="http://schemas.microsoft.com/office/powerpoint/2010/main" val="3228249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stretch>
            <a:fillRect/>
          </a:stretch>
        </p:blipFill>
        <p:spPr bwMode="auto">
          <a:xfrm>
            <a:off x="396478" y="254813"/>
            <a:ext cx="8384598" cy="628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309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3"/>
          <a:stretch>
            <a:fillRect/>
          </a:stretch>
        </p:blipFill>
        <p:spPr bwMode="auto">
          <a:xfrm>
            <a:off x="306067" y="0"/>
            <a:ext cx="800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000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21619"/>
            <a:ext cx="8229600" cy="1143000"/>
          </a:xfrm>
        </p:spPr>
        <p:txBody>
          <a:bodyPr/>
          <a:lstStyle/>
          <a:p>
            <a:r>
              <a:rPr lang="fr-FR" sz="4000" dirty="0" err="1"/>
              <a:t>Representation</a:t>
            </a:r>
            <a:r>
              <a:rPr lang="fr-FR" sz="4000" dirty="0"/>
              <a:t/>
            </a:r>
            <a:br>
              <a:rPr lang="fr-FR" sz="4000" dirty="0"/>
            </a:br>
            <a:r>
              <a:rPr lang="fr-FR" sz="4000" dirty="0"/>
              <a:t>Scenario</a:t>
            </a:r>
          </a:p>
        </p:txBody>
      </p:sp>
      <p:sp>
        <p:nvSpPr>
          <p:cNvPr id="11267" name="Content Placeholder 1"/>
          <p:cNvSpPr>
            <a:spLocks noGrp="1"/>
          </p:cNvSpPr>
          <p:nvPr>
            <p:ph idx="1"/>
          </p:nvPr>
        </p:nvSpPr>
        <p:spPr>
          <a:xfrm>
            <a:off x="667657" y="2013548"/>
            <a:ext cx="8229600" cy="2823495"/>
          </a:xfrm>
        </p:spPr>
        <p:txBody>
          <a:bodyPr/>
          <a:lstStyle/>
          <a:p>
            <a:pPr marL="0" marR="0" indent="0">
              <a:spcBef>
                <a:spcPts val="0"/>
              </a:spcBef>
              <a:spcAft>
                <a:spcPts val="0"/>
              </a:spcAft>
              <a:buNone/>
            </a:pPr>
            <a:r>
              <a:rPr lang="en-US" sz="2400" dirty="0">
                <a:latin typeface="+mn-lt"/>
                <a:ea typeface="Times New Roman" panose="02020603050405020304" pitchFamily="18" charset="0"/>
                <a:cs typeface="Times New Roman" panose="02020603050405020304" pitchFamily="18" charset="0"/>
              </a:rPr>
              <a:t>Which of these unlicensed individuals are lawfully able to identifying themselves as an “Engineer” on business cards, letters or email communications?</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285310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49356"/>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 Staff</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1219200" y="1864896"/>
            <a:ext cx="6858000"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sz="2800" dirty="0">
                <a:latin typeface="Calibri" pitchFamily="34" charset="0"/>
              </a:rPr>
              <a:t>31 Staff members, Austin</a:t>
            </a:r>
          </a:p>
          <a:p>
            <a:pPr marL="0" indent="0">
              <a:buNone/>
            </a:pPr>
            <a:r>
              <a:rPr lang="en-US" sz="2800" u="sng" dirty="0">
                <a:latin typeface="Calibri" pitchFamily="34" charset="0"/>
              </a:rPr>
              <a:t>Lance Kinney, PhD, PE</a:t>
            </a:r>
            <a:r>
              <a:rPr lang="en-US" sz="2800" dirty="0">
                <a:latin typeface="Calibri" pitchFamily="34" charset="0"/>
              </a:rPr>
              <a:t> - Executive Director</a:t>
            </a:r>
          </a:p>
          <a:p>
            <a:pPr marL="0" indent="0">
              <a:buNone/>
            </a:pPr>
            <a:r>
              <a:rPr lang="en-US" sz="2800" u="sng" dirty="0">
                <a:latin typeface="Calibri" pitchFamily="34" charset="0"/>
              </a:rPr>
              <a:t>David Howell, PE</a:t>
            </a:r>
            <a:r>
              <a:rPr lang="en-US" sz="2800" dirty="0">
                <a:latin typeface="Calibri" pitchFamily="34" charset="0"/>
              </a:rPr>
              <a:t> – Deputy Executive Director</a:t>
            </a:r>
          </a:p>
          <a:p>
            <a:pPr marL="0" indent="0">
              <a:buNone/>
            </a:pPr>
            <a:r>
              <a:rPr lang="en-US" sz="2800" u="sng" dirty="0">
                <a:latin typeface="Calibri" pitchFamily="34" charset="0"/>
              </a:rPr>
              <a:t>Vacant</a:t>
            </a:r>
            <a:r>
              <a:rPr lang="en-US" sz="2800" dirty="0">
                <a:latin typeface="Calibri" pitchFamily="34" charset="0"/>
              </a:rPr>
              <a:t>  -  Compliance &amp; Enforcement</a:t>
            </a:r>
          </a:p>
          <a:p>
            <a:pPr marL="0" indent="0">
              <a:buNone/>
            </a:pPr>
            <a:r>
              <a:rPr lang="en-US" sz="2800" u="sng" dirty="0">
                <a:latin typeface="Calibri" pitchFamily="34" charset="0"/>
              </a:rPr>
              <a:t>Rick Strong, PE</a:t>
            </a:r>
            <a:r>
              <a:rPr lang="en-US" sz="2800" dirty="0">
                <a:latin typeface="Calibri" pitchFamily="34" charset="0"/>
              </a:rPr>
              <a:t>  -  Licensing</a:t>
            </a:r>
          </a:p>
          <a:p>
            <a:pPr marL="0" indent="0">
              <a:buNone/>
            </a:pPr>
            <a:r>
              <a:rPr lang="en-US" sz="2800" u="sng" dirty="0">
                <a:latin typeface="Calibri" pitchFamily="34" charset="0"/>
              </a:rPr>
              <a:t>Janet Sobieski</a:t>
            </a:r>
            <a:r>
              <a:rPr lang="en-US" sz="2800" dirty="0">
                <a:latin typeface="Calibri" pitchFamily="34" charset="0"/>
              </a:rPr>
              <a:t>  -  Operations</a:t>
            </a:r>
          </a:p>
          <a:p>
            <a:pPr marL="0" indent="0">
              <a:buNone/>
            </a:pPr>
            <a:endParaRPr lang="en-US" dirty="0">
              <a:latin typeface="Calibri" pitchFamily="34" charset="0"/>
            </a:endParaRPr>
          </a:p>
        </p:txBody>
      </p:sp>
      <p:sp>
        <p:nvSpPr>
          <p:cNvPr id="15364" name="Line 4"/>
          <p:cNvSpPr>
            <a:spLocks noChangeShapeType="1"/>
          </p:cNvSpPr>
          <p:nvPr/>
        </p:nvSpPr>
        <p:spPr bwMode="auto">
          <a:xfrm>
            <a:off x="3048000" y="1657460"/>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Tree>
    <p:extLst>
      <p:ext uri="{BB962C8B-B14F-4D97-AF65-F5344CB8AC3E}">
        <p14:creationId xmlns:p14="http://schemas.microsoft.com/office/powerpoint/2010/main" val="305006266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21619"/>
            <a:ext cx="8229600" cy="1143000"/>
          </a:xfrm>
        </p:spPr>
        <p:txBody>
          <a:bodyPr/>
          <a:lstStyle/>
          <a:p>
            <a:r>
              <a:rPr lang="fr-FR" sz="4000" dirty="0" err="1"/>
              <a:t>Representation</a:t>
            </a:r>
            <a:r>
              <a:rPr lang="fr-FR" sz="4000" dirty="0"/>
              <a:t/>
            </a:r>
            <a:br>
              <a:rPr lang="fr-FR" sz="4000" dirty="0"/>
            </a:br>
            <a:r>
              <a:rPr lang="fr-FR" sz="4000" dirty="0"/>
              <a:t>Scenario</a:t>
            </a:r>
          </a:p>
        </p:txBody>
      </p:sp>
      <p:sp>
        <p:nvSpPr>
          <p:cNvPr id="11267" name="Content Placeholder 1"/>
          <p:cNvSpPr>
            <a:spLocks noGrp="1"/>
          </p:cNvSpPr>
          <p:nvPr>
            <p:ph idx="1"/>
          </p:nvPr>
        </p:nvSpPr>
        <p:spPr>
          <a:xfrm>
            <a:off x="667657" y="2013548"/>
            <a:ext cx="8229600" cy="3883669"/>
          </a:xfrm>
        </p:spPr>
        <p:txBody>
          <a:bodyPr/>
          <a:lstStyle/>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Bill has an ABET accredited engineering degree and works for a City in the Public Works Department.</a:t>
            </a:r>
          </a:p>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Sam performs engineering equipment design for Quality Pumps, a company that manufactures and sells pumps and equipment.</a:t>
            </a:r>
          </a:p>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John has an ABET accredited engineering degree, works for a registered engineering firm and is supervised by a professional engineer.</a:t>
            </a:r>
          </a:p>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Katy has an engineering degree and is a sales representative providing recommendations for High Power Lighting, a commercial private company.</a:t>
            </a:r>
          </a:p>
          <a:p>
            <a:pPr marL="1143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None of the above. </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24290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1000"/>
                                        <p:tgtEl>
                                          <p:spTgt spid="11267">
                                            <p:txEl>
                                              <p:pRg st="1" end="1"/>
                                            </p:txEl>
                                          </p:spTgt>
                                        </p:tgtEl>
                                      </p:cBhvr>
                                    </p:animEffect>
                                    <p:anim calcmode="lin" valueType="num">
                                      <p:cBhvr>
                                        <p:cTn id="1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1000"/>
                                        <p:tgtEl>
                                          <p:spTgt spid="11267">
                                            <p:txEl>
                                              <p:pRg st="2" end="2"/>
                                            </p:txEl>
                                          </p:spTgt>
                                        </p:tgtEl>
                                      </p:cBhvr>
                                    </p:animEffect>
                                    <p:anim calcmode="lin" valueType="num">
                                      <p:cBhvr>
                                        <p:cTn id="2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1000"/>
                                        <p:tgtEl>
                                          <p:spTgt spid="11267">
                                            <p:txEl>
                                              <p:pRg st="3" end="3"/>
                                            </p:txEl>
                                          </p:spTgt>
                                        </p:tgtEl>
                                      </p:cBhvr>
                                    </p:animEffect>
                                    <p:anim calcmode="lin" valueType="num">
                                      <p:cBhvr>
                                        <p:cTn id="2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Effect transition="in" filter="fade">
                                      <p:cBhvr>
                                        <p:cTn id="35" dur="1000"/>
                                        <p:tgtEl>
                                          <p:spTgt spid="11267">
                                            <p:txEl>
                                              <p:pRg st="4" end="4"/>
                                            </p:txEl>
                                          </p:spTgt>
                                        </p:tgtEl>
                                      </p:cBhvr>
                                    </p:animEffect>
                                    <p:anim calcmode="lin" valueType="num">
                                      <p:cBhvr>
                                        <p:cTn id="3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21619"/>
            <a:ext cx="8229600" cy="1143000"/>
          </a:xfrm>
        </p:spPr>
        <p:txBody>
          <a:bodyPr/>
          <a:lstStyle/>
          <a:p>
            <a:r>
              <a:rPr lang="fr-FR" sz="4000" dirty="0" err="1"/>
              <a:t>Representation</a:t>
            </a:r>
            <a:r>
              <a:rPr lang="fr-FR" sz="4000" dirty="0"/>
              <a:t/>
            </a:r>
            <a:br>
              <a:rPr lang="fr-FR" sz="4000" dirty="0"/>
            </a:br>
            <a:r>
              <a:rPr lang="fr-FR" sz="4000" dirty="0"/>
              <a:t>Scenario</a:t>
            </a:r>
          </a:p>
        </p:txBody>
      </p:sp>
      <p:sp>
        <p:nvSpPr>
          <p:cNvPr id="11267" name="Content Placeholder 1"/>
          <p:cNvSpPr>
            <a:spLocks noGrp="1"/>
          </p:cNvSpPr>
          <p:nvPr>
            <p:ph idx="1"/>
          </p:nvPr>
        </p:nvSpPr>
        <p:spPr>
          <a:xfrm>
            <a:off x="667657" y="2013548"/>
            <a:ext cx="8229600" cy="3883669"/>
          </a:xfrm>
        </p:spPr>
        <p:txBody>
          <a:bodyPr/>
          <a:lstStyle/>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Bill can use the title “Graduate Engineer”</a:t>
            </a:r>
          </a:p>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Sam can use an internal title including the word “engineer” since she works under the industrial exemption.</a:t>
            </a:r>
          </a:p>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John can use the title “Engineer”.</a:t>
            </a:r>
          </a:p>
          <a:p>
            <a:pPr marL="457200" marR="0" indent="-457200">
              <a:spcBef>
                <a:spcPts val="0"/>
              </a:spcBef>
              <a:spcAft>
                <a:spcPts val="0"/>
              </a:spcAft>
              <a:buFont typeface="+mj-lt"/>
              <a:buAutoNum type="alphaUcPeriod"/>
            </a:pPr>
            <a:r>
              <a:rPr lang="en-US" sz="2000" dirty="0">
                <a:latin typeface="+mn-lt"/>
                <a:ea typeface="Times New Roman" panose="02020603050405020304" pitchFamily="18" charset="0"/>
                <a:cs typeface="Times New Roman" panose="02020603050405020304" pitchFamily="18" charset="0"/>
              </a:rPr>
              <a:t>Katy can use a title including the word “engineer” since she practices under the Utility employee exemption.</a:t>
            </a:r>
          </a:p>
          <a:p>
            <a:pPr marL="0" marR="0" indent="0">
              <a:spcBef>
                <a:spcPts val="0"/>
              </a:spcBef>
              <a:spcAft>
                <a:spcPts val="0"/>
              </a:spcAft>
              <a:buNone/>
            </a:pPr>
            <a:endParaRPr lang="en-US" sz="2000" dirty="0">
              <a:latin typeface="+mn-l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latin typeface="+mn-lt"/>
                <a:ea typeface="Times New Roman" panose="02020603050405020304" pitchFamily="18" charset="0"/>
                <a:cs typeface="Times New Roman" panose="02020603050405020304" pitchFamily="18" charset="0"/>
              </a:rPr>
              <a:t>In all cases, the use of the title should not be used in a way that implies licensure or the ability or willingness to perform engineering services requiring a licensed professional engineer.</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359465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dow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dow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down)">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down)">
                                      <p:cBhvr>
                                        <p:cTn id="22" dur="500"/>
                                        <p:tgtEl>
                                          <p:spTgt spid="11267">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Effect transition="in" filter="wipe(down)">
                                      <p:cBhvr>
                                        <p:cTn id="25"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89610" y="318722"/>
            <a:ext cx="8229600" cy="1143000"/>
          </a:xfrm>
        </p:spPr>
        <p:txBody>
          <a:bodyPr/>
          <a:lstStyle/>
          <a:p>
            <a:r>
              <a:rPr lang="en-US" dirty="0"/>
              <a:t>Seals</a:t>
            </a:r>
            <a:br>
              <a:rPr lang="en-US" dirty="0"/>
            </a:br>
            <a:r>
              <a:rPr lang="en-US" sz="2800" dirty="0"/>
              <a:t>Which of These is Correct?</a:t>
            </a:r>
          </a:p>
        </p:txBody>
      </p:sp>
      <p:sp>
        <p:nvSpPr>
          <p:cNvPr id="3" name="Content Placeholder 2"/>
          <p:cNvSpPr>
            <a:spLocks noGrp="1"/>
          </p:cNvSpPr>
          <p:nvPr>
            <p:ph idx="4294967295"/>
          </p:nvPr>
        </p:nvSpPr>
        <p:spPr>
          <a:xfrm>
            <a:off x="412750" y="2300985"/>
            <a:ext cx="8229600" cy="3564557"/>
          </a:xfrm>
        </p:spPr>
        <p:txBody>
          <a:bodyPr/>
          <a:lstStyle/>
          <a:p>
            <a:pPr marL="0" indent="0" eaLnBrk="1" hangingPunct="1">
              <a:spcBef>
                <a:spcPct val="50000"/>
              </a:spcBef>
              <a:buNone/>
            </a:pPr>
            <a:endParaRPr lang="en-US" sz="2400" dirty="0">
              <a:latin typeface="Calibri" pitchFamily="34" charset="0"/>
            </a:endParaRPr>
          </a:p>
          <a:p>
            <a:pPr marL="0" indent="0" eaLnBrk="1" hangingPunct="1">
              <a:spcBef>
                <a:spcPct val="50000"/>
              </a:spcBef>
              <a:buNone/>
            </a:pPr>
            <a:endParaRPr lang="en-US" sz="2400" dirty="0">
              <a:latin typeface="Calibri" pitchFamily="34" charset="0"/>
            </a:endParaRPr>
          </a:p>
          <a:p>
            <a:pPr marL="0" indent="0" eaLnBrk="1" hangingPunct="1">
              <a:spcBef>
                <a:spcPct val="50000"/>
              </a:spcBef>
              <a:buNone/>
            </a:pPr>
            <a:endParaRPr lang="en-US" sz="2400" dirty="0">
              <a:latin typeface="Calibri" pitchFamily="34" charset="0"/>
            </a:endParaRPr>
          </a:p>
        </p:txBody>
      </p:sp>
      <p:pic>
        <p:nvPicPr>
          <p:cNvPr id="2" name="Picture 1"/>
          <p:cNvPicPr>
            <a:picLocks noChangeAspect="1"/>
          </p:cNvPicPr>
          <p:nvPr/>
        </p:nvPicPr>
        <p:blipFill>
          <a:blip r:embed="rId3"/>
          <a:stretch>
            <a:fillRect/>
          </a:stretch>
        </p:blipFill>
        <p:spPr>
          <a:xfrm>
            <a:off x="767400" y="2092202"/>
            <a:ext cx="2417955" cy="1345087"/>
          </a:xfrm>
          <a:prstGeom prst="rect">
            <a:avLst/>
          </a:prstGeom>
        </p:spPr>
      </p:pic>
      <p:pic>
        <p:nvPicPr>
          <p:cNvPr id="4" name="Picture 3"/>
          <p:cNvPicPr>
            <a:picLocks noChangeAspect="1"/>
          </p:cNvPicPr>
          <p:nvPr/>
        </p:nvPicPr>
        <p:blipFill>
          <a:blip r:embed="rId4"/>
          <a:stretch>
            <a:fillRect/>
          </a:stretch>
        </p:blipFill>
        <p:spPr>
          <a:xfrm>
            <a:off x="4766103" y="2092202"/>
            <a:ext cx="3051055" cy="1478701"/>
          </a:xfrm>
          <a:prstGeom prst="rect">
            <a:avLst/>
          </a:prstGeom>
        </p:spPr>
      </p:pic>
      <p:pic>
        <p:nvPicPr>
          <p:cNvPr id="5" name="Picture 4"/>
          <p:cNvPicPr>
            <a:picLocks noChangeAspect="1"/>
          </p:cNvPicPr>
          <p:nvPr/>
        </p:nvPicPr>
        <p:blipFill>
          <a:blip r:embed="rId5"/>
          <a:stretch>
            <a:fillRect/>
          </a:stretch>
        </p:blipFill>
        <p:spPr>
          <a:xfrm>
            <a:off x="767400" y="4222991"/>
            <a:ext cx="2455214" cy="1544800"/>
          </a:xfrm>
          <a:prstGeom prst="rect">
            <a:avLst/>
          </a:prstGeom>
        </p:spPr>
      </p:pic>
      <p:sp>
        <p:nvSpPr>
          <p:cNvPr id="10" name="TextBox 9"/>
          <p:cNvSpPr txBox="1"/>
          <p:nvPr/>
        </p:nvSpPr>
        <p:spPr>
          <a:xfrm>
            <a:off x="489610" y="1933244"/>
            <a:ext cx="345562" cy="367741"/>
          </a:xfrm>
          <a:prstGeom prst="rect">
            <a:avLst/>
          </a:prstGeom>
          <a:noFill/>
        </p:spPr>
        <p:txBody>
          <a:bodyPr wrap="square" rtlCol="0">
            <a:spAutoFit/>
          </a:bodyPr>
          <a:lstStyle/>
          <a:p>
            <a:r>
              <a:rPr lang="en-US" dirty="0">
                <a:solidFill>
                  <a:srgbClr val="000000"/>
                </a:solidFill>
              </a:rPr>
              <a:t>A</a:t>
            </a:r>
          </a:p>
        </p:txBody>
      </p:sp>
      <p:sp>
        <p:nvSpPr>
          <p:cNvPr id="11" name="TextBox 10"/>
          <p:cNvSpPr txBox="1"/>
          <p:nvPr/>
        </p:nvSpPr>
        <p:spPr>
          <a:xfrm>
            <a:off x="4527550" y="1965732"/>
            <a:ext cx="323386" cy="369332"/>
          </a:xfrm>
          <a:prstGeom prst="rect">
            <a:avLst/>
          </a:prstGeom>
          <a:noFill/>
        </p:spPr>
        <p:txBody>
          <a:bodyPr wrap="square" rtlCol="0">
            <a:spAutoFit/>
          </a:bodyPr>
          <a:lstStyle/>
          <a:p>
            <a:r>
              <a:rPr lang="en-US" dirty="0">
                <a:solidFill>
                  <a:srgbClr val="000000"/>
                </a:solidFill>
              </a:rPr>
              <a:t>B</a:t>
            </a:r>
          </a:p>
        </p:txBody>
      </p:sp>
      <p:sp>
        <p:nvSpPr>
          <p:cNvPr id="12" name="TextBox 11"/>
          <p:cNvSpPr txBox="1"/>
          <p:nvPr/>
        </p:nvSpPr>
        <p:spPr>
          <a:xfrm>
            <a:off x="504418" y="4146912"/>
            <a:ext cx="262982" cy="369332"/>
          </a:xfrm>
          <a:prstGeom prst="rect">
            <a:avLst/>
          </a:prstGeom>
          <a:noFill/>
        </p:spPr>
        <p:txBody>
          <a:bodyPr wrap="square" rtlCol="0">
            <a:spAutoFit/>
          </a:bodyPr>
          <a:lstStyle/>
          <a:p>
            <a:r>
              <a:rPr lang="en-US" dirty="0">
                <a:solidFill>
                  <a:srgbClr val="000000"/>
                </a:solidFill>
              </a:rPr>
              <a:t>C</a:t>
            </a:r>
          </a:p>
        </p:txBody>
      </p:sp>
      <p:sp>
        <p:nvSpPr>
          <p:cNvPr id="7" name="TextBox 6"/>
          <p:cNvSpPr txBox="1"/>
          <p:nvPr/>
        </p:nvSpPr>
        <p:spPr>
          <a:xfrm>
            <a:off x="4527550" y="4088724"/>
            <a:ext cx="323386" cy="369332"/>
          </a:xfrm>
          <a:prstGeom prst="rect">
            <a:avLst/>
          </a:prstGeom>
          <a:noFill/>
        </p:spPr>
        <p:txBody>
          <a:bodyPr wrap="square" rtlCol="0">
            <a:spAutoFit/>
          </a:bodyPr>
          <a:lstStyle/>
          <a:p>
            <a:r>
              <a:rPr lang="en-US" dirty="0"/>
              <a:t>D</a:t>
            </a:r>
          </a:p>
        </p:txBody>
      </p:sp>
      <p:pic>
        <p:nvPicPr>
          <p:cNvPr id="8" name="Picture 7"/>
          <p:cNvPicPr>
            <a:picLocks noChangeAspect="1"/>
          </p:cNvPicPr>
          <p:nvPr/>
        </p:nvPicPr>
        <p:blipFill>
          <a:blip r:embed="rId6"/>
          <a:stretch>
            <a:fillRect/>
          </a:stretch>
        </p:blipFill>
        <p:spPr>
          <a:xfrm>
            <a:off x="4913666" y="4066951"/>
            <a:ext cx="2633472" cy="1828800"/>
          </a:xfrm>
          <a:prstGeom prst="rect">
            <a:avLst/>
          </a:prstGeom>
        </p:spPr>
      </p:pic>
    </p:spTree>
    <p:extLst>
      <p:ext uri="{BB962C8B-B14F-4D97-AF65-F5344CB8AC3E}">
        <p14:creationId xmlns:p14="http://schemas.microsoft.com/office/powerpoint/2010/main" val="4784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610" y="211804"/>
            <a:ext cx="8229600" cy="1143000"/>
          </a:xfrm>
        </p:spPr>
        <p:txBody>
          <a:bodyPr/>
          <a:lstStyle/>
          <a:p>
            <a:r>
              <a:rPr lang="en-US" dirty="0"/>
              <a:t>Best answers?</a:t>
            </a:r>
          </a:p>
        </p:txBody>
      </p:sp>
      <p:sp>
        <p:nvSpPr>
          <p:cNvPr id="22531" name="Content Placeholder 2"/>
          <p:cNvSpPr>
            <a:spLocks noGrp="1"/>
          </p:cNvSpPr>
          <p:nvPr>
            <p:ph idx="1"/>
          </p:nvPr>
        </p:nvSpPr>
        <p:spPr>
          <a:xfrm>
            <a:off x="489610" y="1370552"/>
            <a:ext cx="8229600" cy="3553653"/>
          </a:xfrm>
        </p:spPr>
        <p:txBody>
          <a:bodyPr/>
          <a:lstStyle/>
          <a:p>
            <a:r>
              <a:rPr lang="en-US" sz="2400" b="1" dirty="0">
                <a:latin typeface="Calibri" pitchFamily="34" charset="0"/>
              </a:rPr>
              <a:t>A or B </a:t>
            </a:r>
          </a:p>
          <a:p>
            <a:r>
              <a:rPr lang="en-US" sz="2400" dirty="0">
                <a:latin typeface="Calibri" pitchFamily="34" charset="0"/>
              </a:rPr>
              <a:t>137.33(f) License holders shall affix their seal and original signature or electronic seal and signature with the date on the final version of their engineering work before such work is released from their control. </a:t>
            </a:r>
          </a:p>
          <a:p>
            <a:r>
              <a:rPr lang="en-US" sz="2400" dirty="0">
                <a:latin typeface="Calibri" pitchFamily="34" charset="0"/>
              </a:rPr>
              <a:t>(1) The signature and date shall not obscure the engineer's name or license number in the seal. </a:t>
            </a:r>
          </a:p>
          <a:p>
            <a:r>
              <a:rPr lang="en-US" sz="2400" dirty="0">
                <a:latin typeface="Calibri" pitchFamily="34" charset="0"/>
              </a:rPr>
              <a:t>Firm name and number are required on sealed documents, but do not have to be part of the seal itself.</a:t>
            </a:r>
          </a:p>
          <a:p>
            <a:endParaRPr lang="en-US" sz="2000" dirty="0">
              <a:latin typeface="Calibri" pitchFamily="34" charset="0"/>
            </a:endParaRPr>
          </a:p>
        </p:txBody>
      </p:sp>
    </p:spTree>
    <p:extLst>
      <p:ext uri="{BB962C8B-B14F-4D97-AF65-F5344CB8AC3E}">
        <p14:creationId xmlns:p14="http://schemas.microsoft.com/office/powerpoint/2010/main" val="28395715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89610" y="153721"/>
            <a:ext cx="8229600" cy="1143000"/>
          </a:xfrm>
        </p:spPr>
        <p:txBody>
          <a:bodyPr/>
          <a:lstStyle/>
          <a:p>
            <a:r>
              <a:rPr lang="en-US" dirty="0"/>
              <a:t>Law and Rules</a:t>
            </a:r>
          </a:p>
        </p:txBody>
      </p:sp>
      <p:sp>
        <p:nvSpPr>
          <p:cNvPr id="35843" name="Content Placeholder 2"/>
          <p:cNvSpPr>
            <a:spLocks noGrp="1"/>
          </p:cNvSpPr>
          <p:nvPr>
            <p:ph idx="4294967295"/>
          </p:nvPr>
        </p:nvSpPr>
        <p:spPr>
          <a:xfrm>
            <a:off x="584200" y="1296721"/>
            <a:ext cx="8229600" cy="3652837"/>
          </a:xfrm>
        </p:spPr>
        <p:txBody>
          <a:bodyPr/>
          <a:lstStyle/>
          <a:p>
            <a:pPr eaLnBrk="1" hangingPunct="1">
              <a:spcBef>
                <a:spcPct val="50000"/>
              </a:spcBef>
              <a:defRPr/>
            </a:pPr>
            <a:r>
              <a:rPr lang="en-US" sz="2800" dirty="0">
                <a:latin typeface="Calibri" pitchFamily="34" charset="0"/>
                <a:cs typeface="Calibri" pitchFamily="34" charset="0"/>
              </a:rPr>
              <a:t>Board is authorized by the Texas Engineering Practice Act. </a:t>
            </a:r>
          </a:p>
          <a:p>
            <a:pPr eaLnBrk="1" hangingPunct="1">
              <a:spcBef>
                <a:spcPct val="50000"/>
              </a:spcBef>
              <a:defRPr/>
            </a:pPr>
            <a:r>
              <a:rPr lang="en-US" sz="2800" dirty="0">
                <a:latin typeface="Calibri" pitchFamily="34" charset="0"/>
                <a:cs typeface="Calibri" pitchFamily="34" charset="0"/>
              </a:rPr>
              <a:t>Board interprets and implements the statute to create Rules.</a:t>
            </a:r>
          </a:p>
          <a:p>
            <a:pPr eaLnBrk="1" hangingPunct="1">
              <a:spcBef>
                <a:spcPct val="50000"/>
              </a:spcBef>
              <a:defRPr/>
            </a:pPr>
            <a:r>
              <a:rPr lang="en-US" sz="2800" dirty="0">
                <a:latin typeface="Calibri" pitchFamily="34" charset="0"/>
                <a:cs typeface="Calibri" pitchFamily="34" charset="0"/>
              </a:rPr>
              <a:t>Other statutes and rules also apply to engineering (PSPA, Windstorm, Architectural Barriers/ADA, etc.).</a:t>
            </a:r>
          </a:p>
          <a:p>
            <a:pPr eaLnBrk="1" hangingPunct="1">
              <a:spcBef>
                <a:spcPct val="50000"/>
              </a:spcBef>
              <a:defRPr/>
            </a:pPr>
            <a:r>
              <a:rPr lang="en-US" sz="2800" dirty="0">
                <a:latin typeface="Calibri" pitchFamily="34" charset="0"/>
                <a:cs typeface="Calibri" pitchFamily="34" charset="0"/>
              </a:rPr>
              <a:t>Texas Professional Engineers are expected to know the Act, Board Rules, applicable state laws and local codes.</a:t>
            </a:r>
          </a:p>
          <a:p>
            <a:pPr marL="0" indent="0">
              <a:buFontTx/>
              <a:buNone/>
              <a:defRPr/>
            </a:pPr>
            <a:endParaRPr lang="en-US" dirty="0"/>
          </a:p>
        </p:txBody>
      </p:sp>
      <p:sp>
        <p:nvSpPr>
          <p:cNvPr id="18436" name="Footer Placeholder 1"/>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i="1">
                <a:latin typeface="Garamond" pitchFamily="18" charset="0"/>
              </a:rPr>
              <a:t>Engineering for a better Texas</a:t>
            </a:r>
          </a:p>
        </p:txBody>
      </p:sp>
    </p:spTree>
    <p:extLst>
      <p:ext uri="{BB962C8B-B14F-4D97-AF65-F5344CB8AC3E}">
        <p14:creationId xmlns:p14="http://schemas.microsoft.com/office/powerpoint/2010/main" val="625542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10" y="193082"/>
            <a:ext cx="8229600" cy="1143000"/>
          </a:xfrm>
        </p:spPr>
        <p:txBody>
          <a:bodyPr/>
          <a:lstStyle/>
          <a:p>
            <a:r>
              <a:rPr lang="en-US" dirty="0"/>
              <a:t>Policy Advisory Opinions</a:t>
            </a:r>
          </a:p>
        </p:txBody>
      </p:sp>
      <p:sp>
        <p:nvSpPr>
          <p:cNvPr id="3" name="Content Placeholder 2"/>
          <p:cNvSpPr>
            <a:spLocks noGrp="1"/>
          </p:cNvSpPr>
          <p:nvPr>
            <p:ph idx="1"/>
          </p:nvPr>
        </p:nvSpPr>
        <p:spPr>
          <a:xfrm>
            <a:off x="489610" y="1336082"/>
            <a:ext cx="8229600" cy="3553653"/>
          </a:xfrm>
        </p:spPr>
        <p:txBody>
          <a:bodyPr/>
          <a:lstStyle/>
          <a:p>
            <a:r>
              <a:rPr lang="en-US" sz="2800" dirty="0">
                <a:latin typeface="Calibri" panose="020F0502020204030204" pitchFamily="34" charset="0"/>
              </a:rPr>
              <a:t>Provision Added to TEPA in 2003</a:t>
            </a:r>
          </a:p>
          <a:p>
            <a:r>
              <a:rPr lang="en-US" sz="2800" dirty="0">
                <a:latin typeface="Calibri" panose="020F0502020204030204" pitchFamily="34" charset="0"/>
              </a:rPr>
              <a:t>Allows Board to develop formal written interpretations of law and rules for s</a:t>
            </a:r>
            <a:r>
              <a:rPr lang="en-US" dirty="0">
                <a:latin typeface="Calibri" panose="020F0502020204030204" pitchFamily="34" charset="0"/>
              </a:rPr>
              <a:t>pecific or </a:t>
            </a:r>
            <a:r>
              <a:rPr lang="en-US" sz="2800" dirty="0">
                <a:latin typeface="Calibri" panose="020F0502020204030204" pitchFamily="34" charset="0"/>
              </a:rPr>
              <a:t>hypothetical ‘Gray Areas’</a:t>
            </a:r>
          </a:p>
          <a:p>
            <a:r>
              <a:rPr lang="en-US" sz="2800" dirty="0">
                <a:latin typeface="Calibri" panose="020F0502020204030204" pitchFamily="34" charset="0"/>
              </a:rPr>
              <a:t>Over 30 interpretations for a variety of subjects</a:t>
            </a:r>
          </a:p>
          <a:p>
            <a:pPr lvl="1"/>
            <a:r>
              <a:rPr lang="en-US" sz="2400" dirty="0">
                <a:latin typeface="Calibri" panose="020F0502020204030204" pitchFamily="34" charset="0"/>
                <a:hlinkClick r:id="rId2"/>
              </a:rPr>
              <a:t>http://engineers.texas.gov/policy.htm</a:t>
            </a:r>
            <a:r>
              <a:rPr lang="en-US" sz="2400" dirty="0">
                <a:latin typeface="Calibri" panose="020F0502020204030204" pitchFamily="34" charset="0"/>
              </a:rPr>
              <a:t> </a:t>
            </a:r>
          </a:p>
          <a:p>
            <a:r>
              <a:rPr lang="en-US" sz="2800" dirty="0">
                <a:solidFill>
                  <a:srgbClr val="000000"/>
                </a:solidFill>
                <a:latin typeface="Calibri" panose="020F0502020204030204" pitchFamily="34" charset="0"/>
              </a:rPr>
              <a:t>How to submit PAO Request / Forms at:</a:t>
            </a:r>
          </a:p>
          <a:p>
            <a:pPr lvl="1"/>
            <a:r>
              <a:rPr lang="en-US" sz="2400" dirty="0">
                <a:solidFill>
                  <a:srgbClr val="000000"/>
                </a:solidFill>
                <a:hlinkClick r:id="" action="ppaction://noaction"/>
              </a:rPr>
              <a:t>http://engineers.texas.gov/Policy_Advisory.htm</a:t>
            </a:r>
            <a:endParaRPr lang="en-US" sz="2400" dirty="0">
              <a:solidFill>
                <a:srgbClr val="000000"/>
              </a:solidFill>
              <a:latin typeface="Calibri" panose="020F0502020204030204" pitchFamily="34" charset="0"/>
            </a:endParaRPr>
          </a:p>
          <a:p>
            <a:endParaRPr lang="en-US" sz="2800" dirty="0">
              <a:latin typeface="Calibri" panose="020F0502020204030204" pitchFamily="34" charset="0"/>
            </a:endParaRPr>
          </a:p>
        </p:txBody>
      </p:sp>
    </p:spTree>
    <p:extLst>
      <p:ext uri="{BB962C8B-B14F-4D97-AF65-F5344CB8AC3E}">
        <p14:creationId xmlns:p14="http://schemas.microsoft.com/office/powerpoint/2010/main" val="3569259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89610" y="222624"/>
            <a:ext cx="8229600" cy="1143000"/>
          </a:xfrm>
        </p:spPr>
        <p:txBody>
          <a:bodyPr/>
          <a:lstStyle/>
          <a:p>
            <a:r>
              <a:rPr lang="en-US" dirty="0"/>
              <a:t>Legislation 85</a:t>
            </a:r>
            <a:r>
              <a:rPr lang="en-US" baseline="30000" dirty="0"/>
              <a:t>th</a:t>
            </a:r>
            <a:r>
              <a:rPr lang="en-US" dirty="0"/>
              <a:t> Session (2017)</a:t>
            </a:r>
          </a:p>
        </p:txBody>
      </p:sp>
      <p:sp>
        <p:nvSpPr>
          <p:cNvPr id="53251" name="Content Placeholder 2"/>
          <p:cNvSpPr>
            <a:spLocks noGrp="1"/>
          </p:cNvSpPr>
          <p:nvPr>
            <p:ph idx="1"/>
          </p:nvPr>
        </p:nvSpPr>
        <p:spPr>
          <a:xfrm>
            <a:off x="584200" y="1541793"/>
            <a:ext cx="8229600" cy="3652837"/>
          </a:xfrm>
        </p:spPr>
        <p:txBody>
          <a:bodyPr/>
          <a:lstStyle/>
          <a:p>
            <a:pPr>
              <a:defRPr/>
            </a:pPr>
            <a:r>
              <a:rPr lang="en-US" sz="2800" dirty="0">
                <a:latin typeface="Calibri" panose="020F0502020204030204" pitchFamily="34" charset="0"/>
              </a:rPr>
              <a:t>Bill filing began November 14, 2016</a:t>
            </a:r>
          </a:p>
          <a:p>
            <a:pPr>
              <a:defRPr/>
            </a:pPr>
            <a:r>
              <a:rPr lang="en-US" sz="2800" dirty="0">
                <a:latin typeface="Calibri" panose="020F0502020204030204" pitchFamily="34" charset="0"/>
              </a:rPr>
              <a:t>Regular session adjournment May 29, 2017</a:t>
            </a:r>
          </a:p>
          <a:p>
            <a:pPr>
              <a:defRPr/>
            </a:pPr>
            <a:r>
              <a:rPr lang="en-US" sz="2800" dirty="0">
                <a:latin typeface="Calibri" panose="020F0502020204030204" pitchFamily="34" charset="0"/>
              </a:rPr>
              <a:t>TBPE tracked filing and activity</a:t>
            </a:r>
          </a:p>
          <a:p>
            <a:pPr>
              <a:defRPr/>
            </a:pPr>
            <a:r>
              <a:rPr lang="en-US" sz="2800" dirty="0">
                <a:latin typeface="Calibri" panose="020F0502020204030204" pitchFamily="34" charset="0"/>
              </a:rPr>
              <a:t>Bills affecting the engineering community information on  website.</a:t>
            </a:r>
            <a:endParaRPr lang="en-US" sz="2400" dirty="0">
              <a:latin typeface="Calibri" panose="020F0502020204030204" pitchFamily="34" charset="0"/>
            </a:endParaRPr>
          </a:p>
        </p:txBody>
      </p:sp>
    </p:spTree>
    <p:extLst>
      <p:ext uri="{BB962C8B-B14F-4D97-AF65-F5344CB8AC3E}">
        <p14:creationId xmlns:p14="http://schemas.microsoft.com/office/powerpoint/2010/main" val="2991695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63299"/>
            <a:ext cx="8229600" cy="1143000"/>
          </a:xfrm>
        </p:spPr>
        <p:txBody>
          <a:bodyPr/>
          <a:lstStyle/>
          <a:p>
            <a:r>
              <a:rPr lang="en-US" sz="4000" dirty="0"/>
              <a:t>Rules – Proposed Nov. 2017</a:t>
            </a:r>
          </a:p>
        </p:txBody>
      </p:sp>
      <p:sp>
        <p:nvSpPr>
          <p:cNvPr id="53251" name="Content Placeholder 2"/>
          <p:cNvSpPr>
            <a:spLocks noGrp="1"/>
          </p:cNvSpPr>
          <p:nvPr>
            <p:ph idx="1"/>
          </p:nvPr>
        </p:nvSpPr>
        <p:spPr>
          <a:xfrm>
            <a:off x="489610" y="1206299"/>
            <a:ext cx="8229600" cy="3553653"/>
          </a:xfrm>
        </p:spPr>
        <p:txBody>
          <a:bodyPr/>
          <a:lstStyle/>
          <a:p>
            <a:pPr marL="457200" lvl="1" indent="0">
              <a:buNone/>
              <a:defRPr/>
            </a:pPr>
            <a:r>
              <a:rPr lang="en-US" dirty="0">
                <a:latin typeface="Calibri" pitchFamily="34" charset="0"/>
              </a:rPr>
              <a:t>General</a:t>
            </a:r>
          </a:p>
          <a:p>
            <a:pPr lvl="1">
              <a:defRPr/>
            </a:pPr>
            <a:r>
              <a:rPr lang="en-US" sz="2400" dirty="0">
                <a:latin typeface="Calibri" pitchFamily="34" charset="0"/>
              </a:rPr>
              <a:t>Board operations (committees and testimony)</a:t>
            </a:r>
          </a:p>
          <a:p>
            <a:pPr lvl="1">
              <a:defRPr/>
            </a:pPr>
            <a:r>
              <a:rPr lang="en-US" sz="2400" dirty="0">
                <a:latin typeface="Calibri" pitchFamily="34" charset="0"/>
              </a:rPr>
              <a:t>Continuing education revision</a:t>
            </a:r>
          </a:p>
          <a:p>
            <a:pPr marL="457200" lvl="1" indent="0">
              <a:buNone/>
              <a:defRPr/>
            </a:pPr>
            <a:r>
              <a:rPr lang="en-US" dirty="0">
                <a:latin typeface="Calibri" pitchFamily="34" charset="0"/>
              </a:rPr>
              <a:t>Licensing</a:t>
            </a:r>
          </a:p>
          <a:p>
            <a:pPr lvl="1">
              <a:defRPr/>
            </a:pPr>
            <a:r>
              <a:rPr lang="en-US" sz="2400" dirty="0">
                <a:latin typeface="Calibri" pitchFamily="34" charset="0"/>
              </a:rPr>
              <a:t>Engineering discipline</a:t>
            </a:r>
          </a:p>
          <a:p>
            <a:pPr lvl="1">
              <a:defRPr/>
            </a:pPr>
            <a:r>
              <a:rPr lang="en-US" sz="2400" dirty="0">
                <a:latin typeface="Calibri" pitchFamily="34" charset="0"/>
              </a:rPr>
              <a:t>Clarification of requirements</a:t>
            </a:r>
          </a:p>
          <a:p>
            <a:pPr lvl="1">
              <a:defRPr/>
            </a:pPr>
            <a:r>
              <a:rPr lang="en-US" sz="2400" dirty="0">
                <a:latin typeface="Calibri" pitchFamily="34" charset="0"/>
              </a:rPr>
              <a:t>Application processing</a:t>
            </a:r>
          </a:p>
          <a:p>
            <a:pPr marL="457200" lvl="1" indent="0">
              <a:buNone/>
              <a:defRPr/>
            </a:pPr>
            <a:r>
              <a:rPr lang="en-US" dirty="0">
                <a:latin typeface="Calibri" pitchFamily="34" charset="0"/>
              </a:rPr>
              <a:t>Enforcement</a:t>
            </a:r>
          </a:p>
          <a:p>
            <a:pPr lvl="1">
              <a:defRPr/>
            </a:pPr>
            <a:r>
              <a:rPr lang="en-US" sz="2400" dirty="0">
                <a:latin typeface="Calibri" pitchFamily="34" charset="0"/>
              </a:rPr>
              <a:t>Clarification of existing rules</a:t>
            </a:r>
          </a:p>
          <a:p>
            <a:pPr lvl="1">
              <a:defRPr/>
            </a:pPr>
            <a:r>
              <a:rPr lang="en-US" sz="2400" dirty="0">
                <a:latin typeface="Calibri" pitchFamily="34" charset="0"/>
              </a:rPr>
              <a:t>Added Alternative Dispute Resolution</a:t>
            </a:r>
          </a:p>
        </p:txBody>
      </p:sp>
    </p:spTree>
    <p:extLst>
      <p:ext uri="{BB962C8B-B14F-4D97-AF65-F5344CB8AC3E}">
        <p14:creationId xmlns:p14="http://schemas.microsoft.com/office/powerpoint/2010/main" val="8894486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63299"/>
            <a:ext cx="8229600" cy="1143000"/>
          </a:xfrm>
        </p:spPr>
        <p:txBody>
          <a:bodyPr/>
          <a:lstStyle/>
          <a:p>
            <a:r>
              <a:rPr lang="en-US" sz="4000" dirty="0"/>
              <a:t>Rules – Process</a:t>
            </a:r>
          </a:p>
        </p:txBody>
      </p:sp>
      <p:sp>
        <p:nvSpPr>
          <p:cNvPr id="53251" name="Content Placeholder 2"/>
          <p:cNvSpPr>
            <a:spLocks noGrp="1"/>
          </p:cNvSpPr>
          <p:nvPr>
            <p:ph idx="1"/>
          </p:nvPr>
        </p:nvSpPr>
        <p:spPr>
          <a:xfrm>
            <a:off x="489610" y="1206299"/>
            <a:ext cx="8229600" cy="3553653"/>
          </a:xfrm>
        </p:spPr>
        <p:txBody>
          <a:bodyPr/>
          <a:lstStyle/>
          <a:p>
            <a:pPr lvl="1">
              <a:buFont typeface="Arial" panose="020B0604020202020204" pitchFamily="34" charset="0"/>
              <a:buChar char="•"/>
              <a:defRPr/>
            </a:pPr>
            <a:r>
              <a:rPr lang="en-US" dirty="0">
                <a:latin typeface="Calibri" pitchFamily="34" charset="0"/>
              </a:rPr>
              <a:t>Proposed revisions approved by Board (November 2017) for publication in Texas Register for 30-day comment period.</a:t>
            </a:r>
          </a:p>
          <a:p>
            <a:pPr lvl="1">
              <a:buFont typeface="Arial" panose="020B0604020202020204" pitchFamily="34" charset="0"/>
              <a:buChar char="•"/>
              <a:defRPr/>
            </a:pPr>
            <a:r>
              <a:rPr lang="en-US" dirty="0">
                <a:latin typeface="Calibri" pitchFamily="34" charset="0"/>
              </a:rPr>
              <a:t>Comments received and related revisions presented to the Board in February 2018 for possible adoption.</a:t>
            </a:r>
          </a:p>
          <a:p>
            <a:pPr lvl="1">
              <a:buFont typeface="Arial" panose="020B0604020202020204" pitchFamily="34" charset="0"/>
              <a:buChar char="•"/>
              <a:defRPr/>
            </a:pPr>
            <a:r>
              <a:rPr lang="en-US" dirty="0">
                <a:latin typeface="Calibri" pitchFamily="34" charset="0"/>
              </a:rPr>
              <a:t>Rules become effective 20 days after filing the adoption with the Secretary of State.</a:t>
            </a:r>
          </a:p>
          <a:p>
            <a:pPr lvl="1">
              <a:buFont typeface="Arial" panose="020B0604020202020204" pitchFamily="34" charset="0"/>
              <a:buChar char="•"/>
              <a:defRPr/>
            </a:pPr>
            <a:r>
              <a:rPr lang="en-US" dirty="0">
                <a:latin typeface="Calibri" pitchFamily="34" charset="0"/>
              </a:rPr>
              <a:t>TBPE will post new rules document after effective date.</a:t>
            </a:r>
          </a:p>
        </p:txBody>
      </p:sp>
    </p:spTree>
    <p:extLst>
      <p:ext uri="{BB962C8B-B14F-4D97-AF65-F5344CB8AC3E}">
        <p14:creationId xmlns:p14="http://schemas.microsoft.com/office/powerpoint/2010/main" val="633581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236971"/>
            <a:ext cx="8229600" cy="1143000"/>
          </a:xfrm>
        </p:spPr>
        <p:txBody>
          <a:bodyPr/>
          <a:lstStyle/>
          <a:p>
            <a:r>
              <a:rPr lang="en-US" dirty="0"/>
              <a:t>Rules - Decoupling</a:t>
            </a:r>
          </a:p>
        </p:txBody>
      </p:sp>
      <p:sp>
        <p:nvSpPr>
          <p:cNvPr id="53251" name="Content Placeholder 2"/>
          <p:cNvSpPr>
            <a:spLocks noGrp="1"/>
          </p:cNvSpPr>
          <p:nvPr>
            <p:ph idx="1"/>
          </p:nvPr>
        </p:nvSpPr>
        <p:spPr>
          <a:xfrm>
            <a:off x="489610" y="1407634"/>
            <a:ext cx="8229600" cy="3553653"/>
          </a:xfrm>
        </p:spPr>
        <p:txBody>
          <a:bodyPr/>
          <a:lstStyle/>
          <a:p>
            <a:pPr marL="0" indent="0">
              <a:buNone/>
              <a:defRPr/>
            </a:pPr>
            <a:r>
              <a:rPr lang="en-US" b="1" dirty="0">
                <a:latin typeface="Calibri" pitchFamily="34" charset="0"/>
              </a:rPr>
              <a:t>May, 2016</a:t>
            </a:r>
          </a:p>
          <a:p>
            <a:pPr lvl="1">
              <a:defRPr/>
            </a:pPr>
            <a:r>
              <a:rPr lang="en-US" sz="2400" dirty="0">
                <a:latin typeface="Calibri" pitchFamily="34" charset="0"/>
              </a:rPr>
              <a:t>Allows PE exam to be taken while experience is being obtained.  Must be a Texas EIT.</a:t>
            </a:r>
          </a:p>
          <a:p>
            <a:pPr lvl="1">
              <a:defRPr/>
            </a:pPr>
            <a:r>
              <a:rPr lang="en-US" sz="2400" dirty="0">
                <a:latin typeface="Calibri" pitchFamily="34" charset="0"/>
              </a:rPr>
              <a:t>Increased flexibility for applicants</a:t>
            </a:r>
          </a:p>
          <a:p>
            <a:pPr lvl="1">
              <a:defRPr/>
            </a:pPr>
            <a:r>
              <a:rPr lang="en-US" sz="2400" dirty="0">
                <a:latin typeface="Calibri" pitchFamily="34" charset="0"/>
              </a:rPr>
              <a:t>Does not reduce licensing requirements.</a:t>
            </a:r>
          </a:p>
          <a:p>
            <a:pPr lvl="1">
              <a:defRPr/>
            </a:pPr>
            <a:r>
              <a:rPr lang="en-US" sz="2400" dirty="0">
                <a:latin typeface="Calibri" pitchFamily="34" charset="0"/>
              </a:rPr>
              <a:t>October 2016 PE Exam is the first affected</a:t>
            </a:r>
          </a:p>
          <a:p>
            <a:pPr lvl="1">
              <a:defRPr/>
            </a:pPr>
            <a:r>
              <a:rPr lang="en-US" sz="2400" dirty="0">
                <a:latin typeface="Calibri" pitchFamily="34" charset="0"/>
              </a:rPr>
              <a:t>April 2017 registrations were approximately twice the number from April 2016</a:t>
            </a:r>
          </a:p>
          <a:p>
            <a:pPr lvl="1">
              <a:defRPr/>
            </a:pPr>
            <a:endParaRPr lang="en-US" sz="2400" dirty="0">
              <a:latin typeface="Calibri" pitchFamily="34" charset="0"/>
            </a:endParaRPr>
          </a:p>
        </p:txBody>
      </p:sp>
    </p:spTree>
    <p:extLst>
      <p:ext uri="{BB962C8B-B14F-4D97-AF65-F5344CB8AC3E}">
        <p14:creationId xmlns:p14="http://schemas.microsoft.com/office/powerpoint/2010/main" val="109085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679619"/>
            <a:ext cx="7543800" cy="800669"/>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sz="4800" cap="small" dirty="0">
                <a:latin typeface="Calibri" panose="020F0502020204030204" pitchFamily="34" charset="0"/>
              </a:rPr>
              <a:t>TBPE Mission</a:t>
            </a:r>
            <a:endParaRPr lang="en-US" sz="3200" cap="small" dirty="0">
              <a:latin typeface="Calibri" panose="020F0502020204030204" pitchFamily="34" charset="0"/>
            </a:endParaRPr>
          </a:p>
        </p:txBody>
      </p:sp>
      <p:sp>
        <p:nvSpPr>
          <p:cNvPr id="15363" name="Rectangle 3"/>
          <p:cNvSpPr>
            <a:spLocks noGrp="1" noChangeArrowheads="1"/>
          </p:cNvSpPr>
          <p:nvPr>
            <p:ph type="body" idx="1"/>
          </p:nvPr>
        </p:nvSpPr>
        <p:spPr>
          <a:xfrm>
            <a:off x="762000" y="1489585"/>
            <a:ext cx="7918174" cy="285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lgn="ctr">
              <a:buNone/>
            </a:pPr>
            <a:r>
              <a:rPr lang="en-US" sz="5400" dirty="0">
                <a:solidFill>
                  <a:srgbClr val="0000FF"/>
                </a:solidFill>
                <a:latin typeface="Calibri" pitchFamily="34" charset="0"/>
              </a:rPr>
              <a:t>Public Safety</a:t>
            </a:r>
          </a:p>
          <a:p>
            <a:pPr marL="0" indent="0" algn="ctr">
              <a:buNone/>
            </a:pPr>
            <a:r>
              <a:rPr lang="en-US" dirty="0">
                <a:latin typeface="Calibri" pitchFamily="34" charset="0"/>
              </a:rPr>
              <a:t>Our mission is to protect the health, safety and welfare of the people of Texas by regulating and advancing the practice of engineering through licensure of qualified individuals, compliance with the laws and rules, and education about professional engineering. </a:t>
            </a:r>
          </a:p>
        </p:txBody>
      </p:sp>
      <p:sp>
        <p:nvSpPr>
          <p:cNvPr id="15364" name="Line 4"/>
          <p:cNvSpPr>
            <a:spLocks noChangeShapeType="1"/>
          </p:cNvSpPr>
          <p:nvPr/>
        </p:nvSpPr>
        <p:spPr bwMode="auto">
          <a:xfrm>
            <a:off x="3048000" y="1480288"/>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Tree>
    <p:extLst>
      <p:ext uri="{BB962C8B-B14F-4D97-AF65-F5344CB8AC3E}">
        <p14:creationId xmlns:p14="http://schemas.microsoft.com/office/powerpoint/2010/main" val="26492550"/>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9610" y="72131"/>
            <a:ext cx="8229600" cy="1143000"/>
          </a:xfrm>
        </p:spPr>
        <p:txBody>
          <a:bodyPr/>
          <a:lstStyle/>
          <a:p>
            <a:r>
              <a:rPr lang="en-US" dirty="0"/>
              <a:t>Decoupling</a:t>
            </a:r>
          </a:p>
        </p:txBody>
      </p:sp>
      <p:pic>
        <p:nvPicPr>
          <p:cNvPr id="2" name="Content Placeholder 1"/>
          <p:cNvPicPr>
            <a:picLocks noGrp="1" noChangeAspect="1"/>
          </p:cNvPicPr>
          <p:nvPr>
            <p:ph idx="1"/>
          </p:nvPr>
        </p:nvPicPr>
        <p:blipFill>
          <a:blip r:embed="rId3"/>
          <a:stretch>
            <a:fillRect/>
          </a:stretch>
        </p:blipFill>
        <p:spPr>
          <a:xfrm>
            <a:off x="967846" y="1307647"/>
            <a:ext cx="7535854" cy="4144720"/>
          </a:xfrm>
        </p:spPr>
      </p:pic>
    </p:spTree>
    <p:extLst>
      <p:ext uri="{BB962C8B-B14F-4D97-AF65-F5344CB8AC3E}">
        <p14:creationId xmlns:p14="http://schemas.microsoft.com/office/powerpoint/2010/main" val="42740195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endParaRPr lang="en-US" sz="1400">
              <a:solidFill>
                <a:srgbClr val="000000"/>
              </a:solidFill>
            </a:endParaRPr>
          </a:p>
        </p:txBody>
      </p:sp>
      <p:sp>
        <p:nvSpPr>
          <p:cNvPr id="59395" name="Rectangle 2"/>
          <p:cNvSpPr>
            <a:spLocks noGrp="1" noChangeArrowheads="1"/>
          </p:cNvSpPr>
          <p:nvPr>
            <p:ph type="title" idx="4294967295"/>
          </p:nvPr>
        </p:nvSpPr>
        <p:spPr>
          <a:xfrm>
            <a:off x="304800" y="151987"/>
            <a:ext cx="8229600" cy="1143000"/>
          </a:xfrm>
        </p:spPr>
        <p:txBody>
          <a:bodyPr/>
          <a:lstStyle/>
          <a:p>
            <a:pPr eaLnBrk="1" hangingPunct="1"/>
            <a:r>
              <a:rPr lang="en-US" b="1" dirty="0"/>
              <a:t>NCEES</a:t>
            </a:r>
          </a:p>
        </p:txBody>
      </p:sp>
      <p:sp>
        <p:nvSpPr>
          <p:cNvPr id="59396" name="Rectangle 3"/>
          <p:cNvSpPr>
            <a:spLocks noGrp="1" noChangeArrowheads="1"/>
          </p:cNvSpPr>
          <p:nvPr>
            <p:ph type="body" idx="4294967295"/>
          </p:nvPr>
        </p:nvSpPr>
        <p:spPr>
          <a:xfrm>
            <a:off x="533400" y="1444159"/>
            <a:ext cx="8408988" cy="4800600"/>
          </a:xfrm>
        </p:spPr>
        <p:txBody>
          <a:bodyPr/>
          <a:lstStyle/>
          <a:p>
            <a:pPr marL="342900" lvl="1" indent="-342900">
              <a:buFontTx/>
              <a:buChar char="•"/>
            </a:pPr>
            <a:r>
              <a:rPr lang="en-US" dirty="0">
                <a:latin typeface="Calibri" pitchFamily="34" charset="0"/>
              </a:rPr>
              <a:t>CPC activity tracking system</a:t>
            </a:r>
          </a:p>
          <a:p>
            <a:pPr marL="342900" lvl="1" indent="-342900">
              <a:buFontTx/>
              <a:buChar char="•"/>
            </a:pPr>
            <a:r>
              <a:rPr lang="en-US" dirty="0">
                <a:latin typeface="Calibri" pitchFamily="34" charset="0"/>
              </a:rPr>
              <a:t>CBT – Computer Based Testing </a:t>
            </a:r>
          </a:p>
          <a:p>
            <a:pPr marL="742950" lvl="2" indent="-342900"/>
            <a:r>
              <a:rPr lang="en-US" dirty="0">
                <a:latin typeface="Calibri" pitchFamily="34" charset="0"/>
              </a:rPr>
              <a:t>Fundamentals of Engineering exam 2014</a:t>
            </a:r>
          </a:p>
          <a:p>
            <a:pPr marL="742950" lvl="2" indent="-342900"/>
            <a:r>
              <a:rPr lang="en-US" dirty="0">
                <a:latin typeface="Calibri" pitchFamily="34" charset="0"/>
              </a:rPr>
              <a:t>6 Hour Exam / year-round starting in 2016</a:t>
            </a:r>
          </a:p>
          <a:p>
            <a:pPr marL="742950" lvl="2" indent="-342900"/>
            <a:r>
              <a:rPr lang="en-US" dirty="0">
                <a:latin typeface="Calibri" pitchFamily="34" charset="0"/>
              </a:rPr>
              <a:t>PE exams to be converted over the next five years starting in 2018</a:t>
            </a:r>
          </a:p>
          <a:p>
            <a:pPr marL="1200150" lvl="3" indent="-342900"/>
            <a:r>
              <a:rPr lang="en-US" b="1" dirty="0">
                <a:latin typeface="Calibri" pitchFamily="34" charset="0"/>
              </a:rPr>
              <a:t>Chemical</a:t>
            </a:r>
            <a:r>
              <a:rPr lang="en-US" dirty="0">
                <a:latin typeface="Calibri" pitchFamily="34" charset="0"/>
              </a:rPr>
              <a:t> January 2018 (continuous)</a:t>
            </a:r>
          </a:p>
          <a:p>
            <a:pPr marL="1200150" lvl="3" indent="-342900"/>
            <a:r>
              <a:rPr lang="en-US" b="1" dirty="0">
                <a:latin typeface="Calibri" pitchFamily="34" charset="0"/>
              </a:rPr>
              <a:t>Nuclear</a:t>
            </a:r>
            <a:r>
              <a:rPr lang="en-US" dirty="0">
                <a:latin typeface="Calibri" pitchFamily="34" charset="0"/>
              </a:rPr>
              <a:t> October 2018 (single day)</a:t>
            </a:r>
          </a:p>
          <a:p>
            <a:pPr marL="1200150" lvl="3" indent="-342900"/>
            <a:r>
              <a:rPr lang="en-US" b="1" dirty="0">
                <a:latin typeface="Calibri" pitchFamily="34" charset="0"/>
              </a:rPr>
              <a:t>Environmental</a:t>
            </a:r>
            <a:r>
              <a:rPr lang="en-US" dirty="0">
                <a:latin typeface="Calibri" pitchFamily="34" charset="0"/>
              </a:rPr>
              <a:t> 2019</a:t>
            </a:r>
          </a:p>
          <a:p>
            <a:pPr marL="1200150" lvl="3" indent="-342900"/>
            <a:r>
              <a:rPr lang="en-US" b="1" dirty="0">
                <a:latin typeface="Calibri" pitchFamily="34" charset="0"/>
              </a:rPr>
              <a:t>Petroleum</a:t>
            </a:r>
            <a:r>
              <a:rPr lang="en-US" dirty="0">
                <a:latin typeface="Calibri" pitchFamily="34" charset="0"/>
              </a:rPr>
              <a:t> 2019</a:t>
            </a:r>
          </a:p>
          <a:p>
            <a:pPr marL="1200150" lvl="3" indent="-342900"/>
            <a:r>
              <a:rPr lang="en-US" dirty="0">
                <a:latin typeface="Calibri" pitchFamily="34" charset="0"/>
              </a:rPr>
              <a:t>Mechanical, Fire Protection, Industrial – 2020</a:t>
            </a:r>
          </a:p>
          <a:p>
            <a:pPr marL="1200150" lvl="3" indent="-342900"/>
            <a:endParaRPr lang="en-US" dirty="0">
              <a:latin typeface="Calibri" pitchFamily="34" charset="0"/>
            </a:endParaRPr>
          </a:p>
          <a:p>
            <a:pPr lvl="2" eaLnBrk="1" hangingPunct="1">
              <a:spcBef>
                <a:spcPct val="50000"/>
              </a:spcBef>
              <a:buFontTx/>
              <a:buNone/>
            </a:pPr>
            <a:endParaRPr lang="en-US" sz="2000" dirty="0"/>
          </a:p>
        </p:txBody>
      </p:sp>
    </p:spTree>
    <p:extLst>
      <p:ext uri="{BB962C8B-B14F-4D97-AF65-F5344CB8AC3E}">
        <p14:creationId xmlns:p14="http://schemas.microsoft.com/office/powerpoint/2010/main" val="119203114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9610" y="362806"/>
            <a:ext cx="8229600" cy="1143000"/>
          </a:xfrm>
        </p:spPr>
        <p:txBody>
          <a:bodyPr/>
          <a:lstStyle/>
          <a:p>
            <a:r>
              <a:rPr lang="en-US" dirty="0"/>
              <a:t>Engagement - Webinars</a:t>
            </a:r>
          </a:p>
        </p:txBody>
      </p:sp>
      <p:sp>
        <p:nvSpPr>
          <p:cNvPr id="11267" name="Content Placeholder 1"/>
          <p:cNvSpPr>
            <a:spLocks noGrp="1"/>
          </p:cNvSpPr>
          <p:nvPr>
            <p:ph idx="1"/>
          </p:nvPr>
        </p:nvSpPr>
        <p:spPr>
          <a:xfrm>
            <a:off x="457200" y="1798384"/>
            <a:ext cx="8229600" cy="3652837"/>
          </a:xfrm>
        </p:spPr>
        <p:txBody>
          <a:bodyPr/>
          <a:lstStyle/>
          <a:p>
            <a:pPr>
              <a:defRPr/>
            </a:pPr>
            <a:r>
              <a:rPr lang="en-US" dirty="0">
                <a:latin typeface="Calibri" pitchFamily="34" charset="0"/>
              </a:rPr>
              <a:t>PE Ethics</a:t>
            </a:r>
          </a:p>
          <a:p>
            <a:pPr lvl="1">
              <a:defRPr/>
            </a:pPr>
            <a:r>
              <a:rPr lang="en-US" dirty="0">
                <a:latin typeface="Calibri" pitchFamily="34" charset="0"/>
              </a:rPr>
              <a:t>March, June, September, December</a:t>
            </a:r>
          </a:p>
          <a:p>
            <a:pPr lvl="1">
              <a:defRPr/>
            </a:pPr>
            <a:r>
              <a:rPr lang="en-US" dirty="0">
                <a:latin typeface="Calibri" pitchFamily="34" charset="0"/>
              </a:rPr>
              <a:t>Sign up online</a:t>
            </a:r>
          </a:p>
          <a:p>
            <a:pPr>
              <a:defRPr/>
            </a:pPr>
            <a:r>
              <a:rPr lang="en-US" dirty="0">
                <a:latin typeface="Calibri" pitchFamily="34" charset="0"/>
              </a:rPr>
              <a:t>FE Exam / Why become a PE?  (Students)</a:t>
            </a:r>
          </a:p>
          <a:p>
            <a:pPr>
              <a:defRPr/>
            </a:pPr>
            <a:r>
              <a:rPr lang="en-US" dirty="0">
                <a:latin typeface="Calibri" pitchFamily="34" charset="0"/>
              </a:rPr>
              <a:t>How to Apply (EITs)</a:t>
            </a:r>
          </a:p>
          <a:p>
            <a:pPr marL="0" indent="0">
              <a:buNone/>
              <a:defRPr/>
            </a:pPr>
            <a:endParaRPr lang="en-US" dirty="0">
              <a:latin typeface="Calibri" pitchFamily="34" charset="0"/>
            </a:endParaRPr>
          </a:p>
          <a:p>
            <a:pPr marL="0" indent="0">
              <a:buNone/>
              <a:defRPr/>
            </a:pPr>
            <a:endParaRPr lang="en-US" dirty="0">
              <a:latin typeface="Calibri" pitchFamily="34" charset="0"/>
            </a:endParaRPr>
          </a:p>
        </p:txBody>
      </p:sp>
    </p:spTree>
    <p:extLst>
      <p:ext uri="{BB962C8B-B14F-4D97-AF65-F5344CB8AC3E}">
        <p14:creationId xmlns:p14="http://schemas.microsoft.com/office/powerpoint/2010/main" val="3667070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89610" y="362806"/>
            <a:ext cx="8229600" cy="1143000"/>
          </a:xfrm>
        </p:spPr>
        <p:txBody>
          <a:bodyPr/>
          <a:lstStyle/>
          <a:p>
            <a:r>
              <a:rPr lang="en-US" dirty="0"/>
              <a:t>Engagement</a:t>
            </a:r>
          </a:p>
        </p:txBody>
      </p:sp>
      <p:sp>
        <p:nvSpPr>
          <p:cNvPr id="11267" name="Content Placeholder 1"/>
          <p:cNvSpPr>
            <a:spLocks noGrp="1"/>
          </p:cNvSpPr>
          <p:nvPr>
            <p:ph idx="1"/>
          </p:nvPr>
        </p:nvSpPr>
        <p:spPr>
          <a:xfrm>
            <a:off x="457200" y="1798384"/>
            <a:ext cx="8229600" cy="3652837"/>
          </a:xfrm>
        </p:spPr>
        <p:txBody>
          <a:bodyPr/>
          <a:lstStyle/>
          <a:p>
            <a:pPr marL="0" indent="0">
              <a:buNone/>
              <a:defRPr/>
            </a:pPr>
            <a:endParaRPr lang="en-US" dirty="0">
              <a:latin typeface="Calibri" pitchFamily="34" charset="0"/>
            </a:endParaRPr>
          </a:p>
          <a:p>
            <a:pPr marL="0" indent="0">
              <a:buNone/>
              <a:defRPr/>
            </a:pPr>
            <a:endParaRPr lang="en-US" dirty="0">
              <a:latin typeface="Calibri" pitchFamily="34" charset="0"/>
            </a:endParaRPr>
          </a:p>
        </p:txBody>
      </p:sp>
      <p:pic>
        <p:nvPicPr>
          <p:cNvPr id="2" name="Picture 1"/>
          <p:cNvPicPr>
            <a:picLocks noChangeAspect="1"/>
          </p:cNvPicPr>
          <p:nvPr/>
        </p:nvPicPr>
        <p:blipFill>
          <a:blip r:embed="rId3"/>
          <a:stretch>
            <a:fillRect/>
          </a:stretch>
        </p:blipFill>
        <p:spPr>
          <a:xfrm>
            <a:off x="858726" y="1874921"/>
            <a:ext cx="4247943" cy="2392916"/>
          </a:xfrm>
          <a:prstGeom prst="rect">
            <a:avLst/>
          </a:prstGeom>
        </p:spPr>
      </p:pic>
      <p:pic>
        <p:nvPicPr>
          <p:cNvPr id="3" name="Picture 2"/>
          <p:cNvPicPr>
            <a:picLocks noChangeAspect="1"/>
          </p:cNvPicPr>
          <p:nvPr/>
        </p:nvPicPr>
        <p:blipFill>
          <a:blip r:embed="rId4"/>
          <a:stretch>
            <a:fillRect/>
          </a:stretch>
        </p:blipFill>
        <p:spPr>
          <a:xfrm>
            <a:off x="5508195" y="1602297"/>
            <a:ext cx="3270110" cy="4846303"/>
          </a:xfrm>
          <a:prstGeom prst="rect">
            <a:avLst/>
          </a:prstGeom>
        </p:spPr>
      </p:pic>
    </p:spTree>
    <p:extLst>
      <p:ext uri="{BB962C8B-B14F-4D97-AF65-F5344CB8AC3E}">
        <p14:creationId xmlns:p14="http://schemas.microsoft.com/office/powerpoint/2010/main" val="22310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endParaRPr lang="en-US" sz="1400">
              <a:solidFill>
                <a:srgbClr val="000000"/>
              </a:solidFill>
            </a:endParaRPr>
          </a:p>
        </p:txBody>
      </p:sp>
      <p:sp>
        <p:nvSpPr>
          <p:cNvPr id="46083" name="Rectangle 5"/>
          <p:cNvSpPr>
            <a:spLocks noChangeArrowheads="1"/>
          </p:cNvSpPr>
          <p:nvPr/>
        </p:nvSpPr>
        <p:spPr bwMode="auto">
          <a:xfrm>
            <a:off x="457200" y="377031"/>
            <a:ext cx="8229600" cy="1020763"/>
          </a:xfrm>
          <a:prstGeom prst="rect">
            <a:avLst/>
          </a:prstGeom>
          <a:noFill/>
          <a:ln>
            <a:noFill/>
          </a:ln>
          <a:extLst/>
        </p:spPr>
        <p:txBody>
          <a:bodyPr anchor="ctr"/>
          <a:lstStyle/>
          <a:p>
            <a:pPr algn="ctr" defTabSz="914400">
              <a:defRPr/>
            </a:pPr>
            <a:r>
              <a:rPr lang="en-US" sz="3600" b="1" dirty="0">
                <a:solidFill>
                  <a:srgbClr val="000000"/>
                </a:solidFill>
                <a:latin typeface="Arial"/>
              </a:rPr>
              <a:t>Outreach</a:t>
            </a:r>
          </a:p>
        </p:txBody>
      </p:sp>
      <p:sp>
        <p:nvSpPr>
          <p:cNvPr id="64516" name="Rectangle 6"/>
          <p:cNvSpPr>
            <a:spLocks noChangeArrowheads="1"/>
          </p:cNvSpPr>
          <p:nvPr/>
        </p:nvSpPr>
        <p:spPr bwMode="auto">
          <a:xfrm>
            <a:off x="1371600" y="4309451"/>
            <a:ext cx="4038600"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spcBef>
                <a:spcPct val="20000"/>
              </a:spcBef>
              <a:buFontTx/>
              <a:buChar char="•"/>
            </a:pPr>
            <a:endParaRPr lang="en-US" sz="2400" dirty="0">
              <a:solidFill>
                <a:srgbClr val="000000"/>
              </a:solidFill>
              <a:latin typeface="Georgia" pitchFamily="18" charset="0"/>
            </a:endParaRPr>
          </a:p>
          <a:p>
            <a:pPr marL="342900" indent="-342900" defTabSz="914400">
              <a:spcBef>
                <a:spcPct val="20000"/>
              </a:spcBef>
              <a:buFontTx/>
              <a:buChar char="•"/>
            </a:pPr>
            <a:r>
              <a:rPr lang="en-US" sz="2400" dirty="0">
                <a:solidFill>
                  <a:srgbClr val="000000"/>
                </a:solidFill>
                <a:latin typeface="Calibri" pitchFamily="34" charset="0"/>
              </a:rPr>
              <a:t>Quarterly Webinars</a:t>
            </a:r>
          </a:p>
          <a:p>
            <a:pPr marL="342900" indent="-342900" defTabSz="914400">
              <a:spcBef>
                <a:spcPct val="20000"/>
              </a:spcBef>
              <a:buFontTx/>
              <a:buChar char="•"/>
            </a:pPr>
            <a:r>
              <a:rPr lang="en-US" sz="2400" dirty="0">
                <a:solidFill>
                  <a:srgbClr val="000000"/>
                </a:solidFill>
                <a:latin typeface="Calibri" pitchFamily="34" charset="0"/>
              </a:rPr>
              <a:t>Includes K-12 / E-Week</a:t>
            </a:r>
          </a:p>
          <a:p>
            <a:pPr marL="742950" lvl="1" indent="-285750" defTabSz="914400" eaLnBrk="0" hangingPunct="0">
              <a:spcBef>
                <a:spcPct val="50000"/>
              </a:spcBef>
              <a:buFontTx/>
              <a:buChar char="•"/>
            </a:pPr>
            <a:endParaRPr lang="en-US" sz="2400" dirty="0">
              <a:solidFill>
                <a:srgbClr val="000000"/>
              </a:solidFill>
              <a:latin typeface="Georgia" pitchFamily="18" charset="0"/>
            </a:endParaRPr>
          </a:p>
        </p:txBody>
      </p:sp>
      <p:graphicFrame>
        <p:nvGraphicFramePr>
          <p:cNvPr id="190470" name="Group 6"/>
          <p:cNvGraphicFramePr>
            <a:graphicFrameLocks noGrp="1"/>
          </p:cNvGraphicFramePr>
          <p:nvPr>
            <p:extLst>
              <p:ext uri="{D42A27DB-BD31-4B8C-83A1-F6EECF244321}">
                <p14:modId xmlns:p14="http://schemas.microsoft.com/office/powerpoint/2010/main" val="1406717126"/>
              </p:ext>
            </p:extLst>
          </p:nvPr>
        </p:nvGraphicFramePr>
        <p:xfrm>
          <a:off x="1065402" y="1525165"/>
          <a:ext cx="7087998" cy="3089276"/>
        </p:xfrm>
        <a:graphic>
          <a:graphicData uri="http://schemas.openxmlformats.org/drawingml/2006/table">
            <a:tbl>
              <a:tblPr/>
              <a:tblGrid>
                <a:gridCol w="2363598">
                  <a:extLst>
                    <a:ext uri="{9D8B030D-6E8A-4147-A177-3AD203B41FA5}">
                      <a16:colId xmlns:a16="http://schemas.microsoft.com/office/drawing/2014/main" xmlns="" val="20000"/>
                    </a:ext>
                  </a:extLst>
                </a:gridCol>
                <a:gridCol w="2362200">
                  <a:extLst>
                    <a:ext uri="{9D8B030D-6E8A-4147-A177-3AD203B41FA5}">
                      <a16:colId xmlns:a16="http://schemas.microsoft.com/office/drawing/2014/main" xmlns="" val="20001"/>
                    </a:ext>
                  </a:extLst>
                </a:gridCol>
                <a:gridCol w="2362200">
                  <a:extLst>
                    <a:ext uri="{9D8B030D-6E8A-4147-A177-3AD203B41FA5}">
                      <a16:colId xmlns:a16="http://schemas.microsoft.com/office/drawing/2014/main" xmlns="" val="20002"/>
                    </a:ext>
                  </a:extLst>
                </a:gridCol>
              </a:tblGrid>
              <a:tr h="584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Fiscal Year</a:t>
                      </a:r>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cs typeface="Arial" charset="0"/>
                        </a:rPr>
                        <a:t>Attendees</a:t>
                      </a:r>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cs typeface="Arial" charset="0"/>
                        </a:rPr>
                        <a:t>Presentations</a:t>
                      </a:r>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02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2014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14,866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155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4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2015</a:t>
                      </a:r>
                    </a:p>
                    <a:p>
                      <a:endParaRPr lang="en-US" dirty="0"/>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19,751</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150</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40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2016</a:t>
                      </a:r>
                    </a:p>
                    <a:p>
                      <a:endParaRPr lang="en-US" dirty="0"/>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19,429</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138</a:t>
                      </a:r>
                    </a:p>
                    <a:p>
                      <a:endParaRPr lang="en-US" dirty="0"/>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4320">
                <a:tc>
                  <a:txBody>
                    <a:bodyPr/>
                    <a:lstStyle/>
                    <a:p>
                      <a:r>
                        <a:rPr lang="en-US" dirty="0"/>
                        <a:t>2017</a:t>
                      </a:r>
                    </a:p>
                  </a:txBody>
                  <a:tcPr marT="45729" marB="4572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lang="en-US" dirty="0"/>
                        <a:t>23,004</a:t>
                      </a:r>
                    </a:p>
                  </a:txBody>
                  <a:tcPr marT="45729" marB="4572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r>
                        <a:rPr lang="en-US" dirty="0"/>
                        <a:t>150</a:t>
                      </a:r>
                    </a:p>
                  </a:txBody>
                  <a:tcPr marT="45729" marB="4572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8773616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8"/>
          <p:cNvSpPr txBox="1">
            <a:spLocks noChangeArrowheads="1"/>
          </p:cNvSpPr>
          <p:nvPr/>
        </p:nvSpPr>
        <p:spPr bwMode="auto">
          <a:xfrm>
            <a:off x="0" y="1684778"/>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a:latin typeface="Calibri" panose="020F0502020204030204" pitchFamily="34" charset="0"/>
              </a:rPr>
              <a:t>1917 S Interstate 35, Austin, TX 78741</a:t>
            </a:r>
          </a:p>
          <a:p>
            <a:pPr algn="ctr" eaLnBrk="1" hangingPunct="1"/>
            <a:r>
              <a:rPr lang="en-US" sz="2800" dirty="0">
                <a:latin typeface="Calibri" panose="020F0502020204030204" pitchFamily="34" charset="0"/>
              </a:rPr>
              <a:t>Phone:  512-440-3054</a:t>
            </a:r>
          </a:p>
          <a:p>
            <a:pPr algn="ctr" eaLnBrk="1" hangingPunct="1"/>
            <a:r>
              <a:rPr lang="en-US" sz="2800" dirty="0">
                <a:latin typeface="Calibri" panose="020F0502020204030204" pitchFamily="34" charset="0"/>
                <a:hlinkClick r:id="rId3"/>
              </a:rPr>
              <a:t>George.Hartmann@engineers.texas.gov</a:t>
            </a:r>
            <a:r>
              <a:rPr lang="en-US" sz="2800" dirty="0">
                <a:latin typeface="Calibri" panose="020F0502020204030204" pitchFamily="34" charset="0"/>
              </a:rPr>
              <a:t> </a:t>
            </a:r>
          </a:p>
          <a:p>
            <a:pPr algn="ctr" eaLnBrk="1" hangingPunct="1"/>
            <a:endParaRPr lang="en-US" sz="2800" dirty="0">
              <a:latin typeface="Calibri" panose="020F0502020204030204" pitchFamily="34" charset="0"/>
            </a:endParaRPr>
          </a:p>
          <a:p>
            <a:pPr algn="ctr" eaLnBrk="1" hangingPunct="1"/>
            <a:endParaRPr lang="en-US" sz="2800" dirty="0">
              <a:latin typeface="Calibri" panose="020F0502020204030204" pitchFamily="34" charset="0"/>
              <a:hlinkClick r:id="rId4"/>
            </a:endParaRPr>
          </a:p>
          <a:p>
            <a:pPr algn="ctr" eaLnBrk="1" hangingPunct="1"/>
            <a:r>
              <a:rPr lang="en-US" sz="4000" dirty="0">
                <a:latin typeface="Calibri" panose="020F0502020204030204" pitchFamily="34" charset="0"/>
                <a:hlinkClick r:id="rId4"/>
              </a:rPr>
              <a:t>http://engineers.texas.gov/outreachsurvey</a:t>
            </a:r>
            <a:r>
              <a:rPr lang="en-US" sz="4000" dirty="0">
                <a:latin typeface="Calibri" panose="020F0502020204030204" pitchFamily="34" charset="0"/>
              </a:rPr>
              <a:t> </a:t>
            </a:r>
          </a:p>
          <a:p>
            <a:pPr marL="0" indent="0" eaLnBrk="1" hangingPunct="1"/>
            <a:endParaRPr lang="en-US" sz="2400" dirty="0">
              <a:solidFill>
                <a:srgbClr val="000000"/>
              </a:solidFill>
              <a:latin typeface="Arial Unicode MS" pitchFamily="34" charset="-128"/>
              <a:cs typeface="Times New Roman" pitchFamily="18" charset="0"/>
            </a:endParaRPr>
          </a:p>
          <a:p>
            <a:pPr eaLnBrk="1" hangingPunct="1"/>
            <a:endParaRPr lang="en-US" sz="2400" dirty="0">
              <a:solidFill>
                <a:srgbClr val="000000"/>
              </a:solidFill>
              <a:latin typeface="Times New Roman" pitchFamily="18" charset="0"/>
              <a:cs typeface="Times New Roman" pitchFamily="18" charset="0"/>
            </a:endParaRPr>
          </a:p>
        </p:txBody>
      </p:sp>
      <p:sp>
        <p:nvSpPr>
          <p:cNvPr id="7" name="TextBox 5"/>
          <p:cNvSpPr txBox="1">
            <a:spLocks noChangeArrowheads="1"/>
          </p:cNvSpPr>
          <p:nvPr/>
        </p:nvSpPr>
        <p:spPr bwMode="auto">
          <a:xfrm>
            <a:off x="404813" y="886795"/>
            <a:ext cx="82407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en-US" sz="4800" dirty="0">
                <a:solidFill>
                  <a:srgbClr val="000000"/>
                </a:solidFill>
                <a:latin typeface="Arial Unicode MS" pitchFamily="34" charset="-128"/>
                <a:cs typeface="Times New Roman" pitchFamily="18" charset="0"/>
              </a:rPr>
              <a:t>Thank You</a:t>
            </a:r>
          </a:p>
        </p:txBody>
      </p:sp>
    </p:spTree>
    <p:extLst>
      <p:ext uri="{BB962C8B-B14F-4D97-AF65-F5344CB8AC3E}">
        <p14:creationId xmlns:p14="http://schemas.microsoft.com/office/powerpoint/2010/main" val="158419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1143000" y="495300"/>
            <a:ext cx="7772400" cy="1143000"/>
          </a:xfrm>
        </p:spPr>
        <p:txBody>
          <a:bodyPr/>
          <a:lstStyle/>
          <a:p>
            <a:r>
              <a:rPr lang="en-US" b="1" dirty="0"/>
              <a:t>History of TBPE	</a:t>
            </a:r>
          </a:p>
        </p:txBody>
      </p:sp>
      <p:sp>
        <p:nvSpPr>
          <p:cNvPr id="12291" name="Rectangle 3"/>
          <p:cNvSpPr>
            <a:spLocks noGrp="1"/>
          </p:cNvSpPr>
          <p:nvPr>
            <p:ph type="body" idx="1"/>
          </p:nvPr>
        </p:nvSpPr>
        <p:spPr>
          <a:xfrm>
            <a:off x="1143000" y="1638300"/>
            <a:ext cx="7772400" cy="3921125"/>
          </a:xfrm>
        </p:spPr>
        <p:txBody>
          <a:bodyPr/>
          <a:lstStyle/>
          <a:p>
            <a:r>
              <a:rPr lang="en-US" sz="2800" dirty="0">
                <a:latin typeface="Calibri" pitchFamily="34" charset="0"/>
              </a:rPr>
              <a:t>Created by Texas Legislature (45R) in 1937</a:t>
            </a:r>
          </a:p>
          <a:p>
            <a:r>
              <a:rPr lang="en-US" sz="2800" dirty="0">
                <a:latin typeface="Calibri" pitchFamily="34" charset="0"/>
              </a:rPr>
              <a:t>New London School Explosion </a:t>
            </a:r>
          </a:p>
          <a:p>
            <a:pPr lvl="1"/>
            <a:r>
              <a:rPr lang="en-US" dirty="0">
                <a:latin typeface="Calibri" pitchFamily="34" charset="0"/>
              </a:rPr>
              <a:t>300 students and teachers killed</a:t>
            </a:r>
          </a:p>
          <a:p>
            <a:pPr lvl="1"/>
            <a:r>
              <a:rPr lang="en-US" dirty="0">
                <a:latin typeface="Calibri" pitchFamily="34" charset="0"/>
              </a:rPr>
              <a:t>Result of improperly designed mechanical and electrical devices </a:t>
            </a:r>
          </a:p>
          <a:p>
            <a:r>
              <a:rPr lang="en-US" sz="2800" dirty="0">
                <a:latin typeface="Calibri" pitchFamily="34" charset="0"/>
              </a:rPr>
              <a:t>Established a Board to regulate the practice of engineering through licensing and rules of practice</a:t>
            </a:r>
            <a:r>
              <a:rPr lang="en-US" dirty="0"/>
              <a:t> </a:t>
            </a:r>
          </a:p>
        </p:txBody>
      </p:sp>
    </p:spTree>
    <p:extLst>
      <p:ext uri="{BB962C8B-B14F-4D97-AF65-F5344CB8AC3E}">
        <p14:creationId xmlns:p14="http://schemas.microsoft.com/office/powerpoint/2010/main" val="218795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1400"/>
          </a:p>
        </p:txBody>
      </p:sp>
      <p:pic>
        <p:nvPicPr>
          <p:cNvPr id="13315" name="Picture 4" descr="nl-schoolbefore_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559" y="439023"/>
            <a:ext cx="60198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4038600" y="57150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t>1937</a:t>
            </a:r>
          </a:p>
        </p:txBody>
      </p:sp>
      <p:pic>
        <p:nvPicPr>
          <p:cNvPr id="2" name="Picture 1"/>
          <p:cNvPicPr>
            <a:picLocks noChangeAspect="1"/>
          </p:cNvPicPr>
          <p:nvPr/>
        </p:nvPicPr>
        <p:blipFill>
          <a:blip r:embed="rId4"/>
          <a:stretch>
            <a:fillRect/>
          </a:stretch>
        </p:blipFill>
        <p:spPr>
          <a:xfrm>
            <a:off x="2418604" y="875251"/>
            <a:ext cx="6457236" cy="5040882"/>
          </a:xfrm>
          <a:prstGeom prst="rect">
            <a:avLst/>
          </a:prstGeom>
        </p:spPr>
      </p:pic>
    </p:spTree>
    <p:extLst>
      <p:ext uri="{BB962C8B-B14F-4D97-AF65-F5344CB8AC3E}">
        <p14:creationId xmlns:p14="http://schemas.microsoft.com/office/powerpoint/2010/main" val="2762296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th Anniversary Layou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80th Anniversary Layou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71135</TotalTime>
  <Words>5534</Words>
  <Application>Microsoft Office PowerPoint</Application>
  <PresentationFormat>On-screen Show (4:3)</PresentationFormat>
  <Paragraphs>672</Paragraphs>
  <Slides>75</Slides>
  <Notes>72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75</vt:i4>
      </vt:variant>
    </vt:vector>
  </HeadingPairs>
  <TitlesOfParts>
    <vt:vector size="78" baseType="lpstr">
      <vt:lpstr>80th Anniversary Layout</vt:lpstr>
      <vt:lpstr>1_80th Anniversary Layout</vt:lpstr>
      <vt:lpstr>Microsoft Excel Chart</vt:lpstr>
      <vt:lpstr>PowerPoint Presentation</vt:lpstr>
      <vt:lpstr>Agenda</vt:lpstr>
      <vt:lpstr>Website and Social Media</vt:lpstr>
      <vt:lpstr>Texas Board of Professional Engineers</vt:lpstr>
      <vt:lpstr>TBPE</vt:lpstr>
      <vt:lpstr>TBPE Staff</vt:lpstr>
      <vt:lpstr>TBPE Mission</vt:lpstr>
      <vt:lpstr>History of TBPE </vt:lpstr>
      <vt:lpstr>PowerPoint Presentation</vt:lpstr>
      <vt:lpstr>Board Primary Functions</vt:lpstr>
      <vt:lpstr>TBPE Licensing History</vt:lpstr>
      <vt:lpstr>Professional Licensing</vt:lpstr>
      <vt:lpstr>Professional Licensing</vt:lpstr>
      <vt:lpstr>Professional Licensing</vt:lpstr>
      <vt:lpstr>Public Perception - Licensure</vt:lpstr>
      <vt:lpstr>Public Perception - Licensure</vt:lpstr>
      <vt:lpstr>Public Perception of Engineers</vt:lpstr>
      <vt:lpstr>Public Perception of Engineers </vt:lpstr>
      <vt:lpstr>Public Perception - Safety</vt:lpstr>
      <vt:lpstr>PowerPoint Presentation</vt:lpstr>
      <vt:lpstr>PowerPoint Presentation</vt:lpstr>
      <vt:lpstr>Licensing Competence</vt:lpstr>
      <vt:lpstr>Engineering Ethics</vt:lpstr>
      <vt:lpstr>Professionalism</vt:lpstr>
      <vt:lpstr>Licensing Ethics / Professionalism</vt:lpstr>
      <vt:lpstr>Compliance &amp; Enforcement</vt:lpstr>
      <vt:lpstr>Scenario - Professionalism</vt:lpstr>
      <vt:lpstr>Professionalism</vt:lpstr>
      <vt:lpstr>Professionalism</vt:lpstr>
      <vt:lpstr>Professionalism</vt:lpstr>
      <vt:lpstr>Professionalism</vt:lpstr>
      <vt:lpstr>Professionalism scenario - misleading</vt:lpstr>
      <vt:lpstr>Professionalism scenario - misleading</vt:lpstr>
      <vt:lpstr>Professionalism scenario - misleading</vt:lpstr>
      <vt:lpstr>Professionalism scenario - misleading</vt:lpstr>
      <vt:lpstr>Professionalism scenario - misleading</vt:lpstr>
      <vt:lpstr>Professionalism scenario - misleading</vt:lpstr>
      <vt:lpstr>Enforcement - Filing A Complaint</vt:lpstr>
      <vt:lpstr>Board Actions</vt:lpstr>
      <vt:lpstr>Additional Enforcement Options</vt:lpstr>
      <vt:lpstr>Enforcement</vt:lpstr>
      <vt:lpstr>Preventing Complaints</vt:lpstr>
      <vt:lpstr>Notifications</vt:lpstr>
      <vt:lpstr>Notifications</vt:lpstr>
      <vt:lpstr>Notifications</vt:lpstr>
      <vt:lpstr>Educate</vt:lpstr>
      <vt:lpstr>Educate</vt:lpstr>
      <vt:lpstr>Engagement –  Professional and Technical Organizations</vt:lpstr>
      <vt:lpstr>Outreach Publications</vt:lpstr>
      <vt:lpstr>Working with Government</vt:lpstr>
      <vt:lpstr>Continuing Education</vt:lpstr>
      <vt:lpstr>Continuing Education</vt:lpstr>
      <vt:lpstr>Continuing Education</vt:lpstr>
      <vt:lpstr>Continuing Education</vt:lpstr>
      <vt:lpstr>Continuing Education</vt:lpstr>
      <vt:lpstr>Licensing</vt:lpstr>
      <vt:lpstr>PowerPoint Presentation</vt:lpstr>
      <vt:lpstr>PowerPoint Presentation</vt:lpstr>
      <vt:lpstr>Representation Scenario</vt:lpstr>
      <vt:lpstr>Representation Scenario</vt:lpstr>
      <vt:lpstr>Representation Scenario</vt:lpstr>
      <vt:lpstr>Seals Which of These is Correct?</vt:lpstr>
      <vt:lpstr>Best answers?</vt:lpstr>
      <vt:lpstr>Law and Rules</vt:lpstr>
      <vt:lpstr>Policy Advisory Opinions</vt:lpstr>
      <vt:lpstr>Legislation 85th Session (2017)</vt:lpstr>
      <vt:lpstr>Rules – Proposed Nov. 2017</vt:lpstr>
      <vt:lpstr>Rules – Process</vt:lpstr>
      <vt:lpstr>Rules - Decoupling</vt:lpstr>
      <vt:lpstr>Decoupling</vt:lpstr>
      <vt:lpstr>NCEES</vt:lpstr>
      <vt:lpstr>Engagement - Webinars</vt:lpstr>
      <vt:lpstr>Engagement</vt:lpstr>
      <vt:lpstr>PowerPoint Presentation</vt:lpstr>
      <vt:lpstr>PowerPoint Presentation</vt:lpstr>
    </vt:vector>
  </TitlesOfParts>
  <Company>Bill Carson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Carson</dc:creator>
  <cp:lastModifiedBy>Charlie Hastings</cp:lastModifiedBy>
  <cp:revision>828</cp:revision>
  <cp:lastPrinted>2015-04-28T15:09:34Z</cp:lastPrinted>
  <dcterms:created xsi:type="dcterms:W3CDTF">2011-09-18T14:08:46Z</dcterms:created>
  <dcterms:modified xsi:type="dcterms:W3CDTF">2018-03-05T15:16:56Z</dcterms:modified>
</cp:coreProperties>
</file>