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4" r:id="rId5"/>
  </p:sldMasterIdLst>
  <p:notesMasterIdLst>
    <p:notesMasterId r:id="rId31"/>
  </p:notesMasterIdLst>
  <p:sldIdLst>
    <p:sldId id="322" r:id="rId6"/>
    <p:sldId id="324" r:id="rId7"/>
    <p:sldId id="262" r:id="rId8"/>
    <p:sldId id="289" r:id="rId9"/>
    <p:sldId id="290" r:id="rId10"/>
    <p:sldId id="291" r:id="rId11"/>
    <p:sldId id="335" r:id="rId12"/>
    <p:sldId id="292" r:id="rId13"/>
    <p:sldId id="293" r:id="rId14"/>
    <p:sldId id="294" r:id="rId15"/>
    <p:sldId id="295" r:id="rId16"/>
    <p:sldId id="296" r:id="rId17"/>
    <p:sldId id="297" r:id="rId18"/>
    <p:sldId id="325" r:id="rId19"/>
    <p:sldId id="326" r:id="rId20"/>
    <p:sldId id="327" r:id="rId21"/>
    <p:sldId id="328" r:id="rId22"/>
    <p:sldId id="329" r:id="rId23"/>
    <p:sldId id="330" r:id="rId24"/>
    <p:sldId id="331" r:id="rId25"/>
    <p:sldId id="332" r:id="rId26"/>
    <p:sldId id="333" r:id="rId27"/>
    <p:sldId id="308" r:id="rId28"/>
    <p:sldId id="313" r:id="rId29"/>
    <p:sldId id="334" r:id="rId30"/>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B72"/>
    <a:srgbClr val="933F00"/>
    <a:srgbClr val="DFD27C"/>
    <a:srgbClr val="46423F"/>
    <a:srgbClr val="DC241F"/>
    <a:srgbClr val="003399"/>
    <a:srgbClr val="0053A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286" autoAdjust="0"/>
  </p:normalViewPr>
  <p:slideViewPr>
    <p:cSldViewPr showGuides="1">
      <p:cViewPr>
        <p:scale>
          <a:sx n="40" d="100"/>
          <a:sy n="40" d="100"/>
        </p:scale>
        <p:origin x="-12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34B91-C21F-472D-8B26-4D1EB1915E7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D91E6E37-4802-441F-BEA5-8267BA9AB804}">
      <dgm:prSet/>
      <dgm:spPr/>
      <dgm:t>
        <a:bodyPr/>
        <a:lstStyle/>
        <a:p>
          <a:endParaRPr lang="en-US" sz="2400" dirty="0" smtClean="0">
            <a:latin typeface="Arial" panose="020B0604020202020204" pitchFamily="34" charset="0"/>
            <a:cs typeface="Arial" panose="020B0604020202020204" pitchFamily="34" charset="0"/>
          </a:endParaRPr>
        </a:p>
      </dgm:t>
    </dgm:pt>
    <dgm:pt modelId="{809B5195-4761-446B-8AAB-E71489AF04AB}" type="parTrans" cxnId="{C7589F6C-178E-47DB-9C66-E46C4AD3EF7C}">
      <dgm:prSet/>
      <dgm:spPr/>
      <dgm:t>
        <a:bodyPr/>
        <a:lstStyle/>
        <a:p>
          <a:endParaRPr lang="en-US">
            <a:latin typeface="Arial" panose="020B0604020202020204" pitchFamily="34" charset="0"/>
            <a:cs typeface="Arial" panose="020B0604020202020204" pitchFamily="34" charset="0"/>
          </a:endParaRPr>
        </a:p>
      </dgm:t>
    </dgm:pt>
    <dgm:pt modelId="{7D55B289-40FF-487C-B963-0BD485F75548}" type="sibTrans" cxnId="{C7589F6C-178E-47DB-9C66-E46C4AD3EF7C}">
      <dgm:prSet/>
      <dgm:spPr/>
      <dgm:t>
        <a:bodyPr/>
        <a:lstStyle/>
        <a:p>
          <a:endParaRPr lang="en-US">
            <a:latin typeface="Arial" panose="020B0604020202020204" pitchFamily="34" charset="0"/>
            <a:cs typeface="Arial" panose="020B0604020202020204" pitchFamily="34" charset="0"/>
          </a:endParaRPr>
        </a:p>
      </dgm:t>
    </dgm:pt>
    <dgm:pt modelId="{173D3214-2F2E-4D39-B189-8A566D82095F}">
      <dgm:prSet phldrT="[Text]"/>
      <dgm:spPr>
        <a:ln>
          <a:noFill/>
        </a:ln>
      </dgm:spPr>
      <dgm:t>
        <a:bodyPr/>
        <a:lstStyle/>
        <a:p>
          <a:endParaRPr lang="en-US" dirty="0">
            <a:latin typeface="Arial" panose="020B0604020202020204" pitchFamily="34" charset="0"/>
            <a:cs typeface="Arial" panose="020B0604020202020204" pitchFamily="34" charset="0"/>
          </a:endParaRPr>
        </a:p>
      </dgm:t>
    </dgm:pt>
    <dgm:pt modelId="{549D0435-D77C-48B2-95FA-12B61C813486}" type="sibTrans" cxnId="{6944DE9D-C9B3-4CE0-88FF-6A18841C0D9D}">
      <dgm:prSet/>
      <dgm:spPr/>
      <dgm:t>
        <a:bodyPr/>
        <a:lstStyle/>
        <a:p>
          <a:endParaRPr lang="en-US">
            <a:latin typeface="Arial" panose="020B0604020202020204" pitchFamily="34" charset="0"/>
            <a:cs typeface="Arial" panose="020B0604020202020204" pitchFamily="34" charset="0"/>
          </a:endParaRPr>
        </a:p>
      </dgm:t>
    </dgm:pt>
    <dgm:pt modelId="{15E32ACD-2955-4296-8D4E-61F102640DFC}" type="parTrans" cxnId="{6944DE9D-C9B3-4CE0-88FF-6A18841C0D9D}">
      <dgm:prSet/>
      <dgm:spPr/>
      <dgm:t>
        <a:bodyPr/>
        <a:lstStyle/>
        <a:p>
          <a:endParaRPr lang="en-US">
            <a:latin typeface="Arial" panose="020B0604020202020204" pitchFamily="34" charset="0"/>
            <a:cs typeface="Arial" panose="020B0604020202020204" pitchFamily="34" charset="0"/>
          </a:endParaRPr>
        </a:p>
      </dgm:t>
    </dgm:pt>
    <dgm:pt modelId="{A0C513EB-E796-4B48-8C2C-D9056EA09783}">
      <dgm:prSet custT="1"/>
      <dgm:spPr/>
      <dgm:t>
        <a:bodyPr/>
        <a:lstStyle/>
        <a:p>
          <a:r>
            <a:rPr lang="en-US" sz="2800" dirty="0" smtClean="0"/>
            <a:t>Be able to describe the differences in regular county employee drug and alcohol testing and CDL DOT Federal Regulation Drug and Alcohol testing requirements.</a:t>
          </a:r>
          <a:endParaRPr lang="en-US" sz="2800" dirty="0"/>
        </a:p>
      </dgm:t>
    </dgm:pt>
    <dgm:pt modelId="{9115FDAD-84EA-419C-B6E4-74715639B03B}" type="parTrans" cxnId="{60227B94-0A61-4ABA-B81E-6DB188D05FE5}">
      <dgm:prSet/>
      <dgm:spPr/>
      <dgm:t>
        <a:bodyPr/>
        <a:lstStyle/>
        <a:p>
          <a:endParaRPr lang="en-US"/>
        </a:p>
      </dgm:t>
    </dgm:pt>
    <dgm:pt modelId="{8A81331A-630D-4BBC-923E-9EE352469884}" type="sibTrans" cxnId="{60227B94-0A61-4ABA-B81E-6DB188D05FE5}">
      <dgm:prSet/>
      <dgm:spPr/>
      <dgm:t>
        <a:bodyPr/>
        <a:lstStyle/>
        <a:p>
          <a:endParaRPr lang="en-US"/>
        </a:p>
      </dgm:t>
    </dgm:pt>
    <dgm:pt modelId="{3F284E98-EAAA-45AD-96FD-ADD04841520B}">
      <dgm:prSet custT="1"/>
      <dgm:spPr/>
      <dgm:t>
        <a:bodyPr/>
        <a:lstStyle/>
        <a:p>
          <a:r>
            <a:rPr lang="en-US" sz="2800" dirty="0" smtClean="0"/>
            <a:t>Gain knowledge of the five different types of CDL DOT Federal Drug and Alcohol Tests.</a:t>
          </a:r>
          <a:endParaRPr lang="en-US" sz="2800" dirty="0"/>
        </a:p>
      </dgm:t>
    </dgm:pt>
    <dgm:pt modelId="{D5281A1E-AA80-4847-AADF-340D72AF571B}" type="parTrans" cxnId="{EBE63EE0-3470-41E1-9EC7-4723F5B23DDF}">
      <dgm:prSet/>
      <dgm:spPr/>
      <dgm:t>
        <a:bodyPr/>
        <a:lstStyle/>
        <a:p>
          <a:endParaRPr lang="en-US"/>
        </a:p>
      </dgm:t>
    </dgm:pt>
    <dgm:pt modelId="{47FF3D19-AF9F-444E-B161-DC2EE8EE0F08}" type="sibTrans" cxnId="{EBE63EE0-3470-41E1-9EC7-4723F5B23DDF}">
      <dgm:prSet/>
      <dgm:spPr/>
      <dgm:t>
        <a:bodyPr/>
        <a:lstStyle/>
        <a:p>
          <a:endParaRPr lang="en-US"/>
        </a:p>
      </dgm:t>
    </dgm:pt>
    <dgm:pt modelId="{9A33776B-4F03-4AD3-AE50-34782F31D178}">
      <dgm:prSet custT="1"/>
      <dgm:spPr/>
      <dgm:t>
        <a:bodyPr/>
        <a:lstStyle/>
        <a:p>
          <a:r>
            <a:rPr lang="en-US" sz="2800" dirty="0" smtClean="0"/>
            <a:t>Be able to communicate back to your county the requirements of what must be included in all drug and alcohol policies.</a:t>
          </a:r>
          <a:endParaRPr lang="en-US" sz="2800" dirty="0"/>
        </a:p>
      </dgm:t>
    </dgm:pt>
    <dgm:pt modelId="{364F1AD1-4429-4759-8873-ADBE49683EA1}" type="parTrans" cxnId="{3BA5160D-5CA8-4ED4-9880-6ABDAF69899B}">
      <dgm:prSet/>
      <dgm:spPr/>
      <dgm:t>
        <a:bodyPr/>
        <a:lstStyle/>
        <a:p>
          <a:endParaRPr lang="en-US"/>
        </a:p>
      </dgm:t>
    </dgm:pt>
    <dgm:pt modelId="{B5649D19-215C-4976-A67B-391FE001CE53}" type="sibTrans" cxnId="{3BA5160D-5CA8-4ED4-9880-6ABDAF69899B}">
      <dgm:prSet/>
      <dgm:spPr/>
      <dgm:t>
        <a:bodyPr/>
        <a:lstStyle/>
        <a:p>
          <a:endParaRPr lang="en-US"/>
        </a:p>
      </dgm:t>
    </dgm:pt>
    <dgm:pt modelId="{9F5B4825-88EB-46D4-A93D-5A6724DC1470}">
      <dgm:prSet custT="1"/>
      <dgm:spPr/>
      <dgm:t>
        <a:bodyPr/>
        <a:lstStyle/>
        <a:p>
          <a:r>
            <a:rPr lang="en-US" sz="2800" dirty="0" smtClean="0"/>
            <a:t>Be able to develop your county drug and alcohol testing policies by applying practice and utilizing tools provided during the training session</a:t>
          </a:r>
          <a:r>
            <a:rPr lang="en-US" sz="2400" dirty="0" smtClean="0"/>
            <a:t>.</a:t>
          </a:r>
          <a:endParaRPr lang="en-US" sz="2400" dirty="0"/>
        </a:p>
      </dgm:t>
    </dgm:pt>
    <dgm:pt modelId="{64176E2D-78F9-4B78-9520-27BA05834ABE}" type="parTrans" cxnId="{2371B7B8-DBC0-4E20-A07C-F703009BE5AD}">
      <dgm:prSet/>
      <dgm:spPr/>
      <dgm:t>
        <a:bodyPr/>
        <a:lstStyle/>
        <a:p>
          <a:endParaRPr lang="en-US"/>
        </a:p>
      </dgm:t>
    </dgm:pt>
    <dgm:pt modelId="{C3F7D773-C304-4D26-B231-457A6CB850C5}" type="sibTrans" cxnId="{2371B7B8-DBC0-4E20-A07C-F703009BE5AD}">
      <dgm:prSet/>
      <dgm:spPr/>
      <dgm:t>
        <a:bodyPr/>
        <a:lstStyle/>
        <a:p>
          <a:endParaRPr lang="en-US"/>
        </a:p>
      </dgm:t>
    </dgm:pt>
    <dgm:pt modelId="{96E99B25-358F-4518-9E77-B4CCFF27324B}">
      <dgm:prSet/>
      <dgm:spPr/>
      <dgm:t>
        <a:bodyPr/>
        <a:lstStyle/>
        <a:p>
          <a:endParaRPr lang="en-US" sz="2400" dirty="0" smtClean="0">
            <a:latin typeface="Arial" panose="020B0604020202020204" pitchFamily="34" charset="0"/>
            <a:cs typeface="Arial" panose="020B0604020202020204" pitchFamily="34" charset="0"/>
          </a:endParaRPr>
        </a:p>
      </dgm:t>
    </dgm:pt>
    <dgm:pt modelId="{0E9E8E00-03F2-4F2F-9CA0-CAEA16229A93}" type="parTrans" cxnId="{C693979B-2D90-4322-B66A-83E414162002}">
      <dgm:prSet/>
      <dgm:spPr/>
      <dgm:t>
        <a:bodyPr/>
        <a:lstStyle/>
        <a:p>
          <a:endParaRPr lang="en-US"/>
        </a:p>
      </dgm:t>
    </dgm:pt>
    <dgm:pt modelId="{927C1AE6-7A18-4DC6-86BE-5506740B6056}" type="sibTrans" cxnId="{C693979B-2D90-4322-B66A-83E414162002}">
      <dgm:prSet/>
      <dgm:spPr/>
      <dgm:t>
        <a:bodyPr/>
        <a:lstStyle/>
        <a:p>
          <a:endParaRPr lang="en-US"/>
        </a:p>
      </dgm:t>
    </dgm:pt>
    <dgm:pt modelId="{0B2B658C-C699-4ABF-930F-557CA95C761C}" type="pres">
      <dgm:prSet presAssocID="{26934B91-C21F-472D-8B26-4D1EB1915E71}" presName="linear" presStyleCnt="0">
        <dgm:presLayoutVars>
          <dgm:animLvl val="lvl"/>
          <dgm:resizeHandles val="exact"/>
        </dgm:presLayoutVars>
      </dgm:prSet>
      <dgm:spPr/>
      <dgm:t>
        <a:bodyPr/>
        <a:lstStyle/>
        <a:p>
          <a:endParaRPr lang="en-US"/>
        </a:p>
      </dgm:t>
    </dgm:pt>
    <dgm:pt modelId="{F8BC5F0B-AC18-4DF7-9EA5-2EEA0C7F375C}" type="pres">
      <dgm:prSet presAssocID="{173D3214-2F2E-4D39-B189-8A566D82095F}" presName="parentText" presStyleLbl="node1" presStyleIdx="0" presStyleCnt="1" custFlipVert="1" custScaleY="20285" custLinFactNeighborX="3750" custLinFactNeighborY="-20449">
        <dgm:presLayoutVars>
          <dgm:chMax val="0"/>
          <dgm:bulletEnabled val="1"/>
        </dgm:presLayoutVars>
      </dgm:prSet>
      <dgm:spPr/>
      <dgm:t>
        <a:bodyPr/>
        <a:lstStyle/>
        <a:p>
          <a:endParaRPr lang="en-US"/>
        </a:p>
      </dgm:t>
    </dgm:pt>
    <dgm:pt modelId="{CAD38102-D179-48BD-8972-BAD640D8A7C7}" type="pres">
      <dgm:prSet presAssocID="{173D3214-2F2E-4D39-B189-8A566D82095F}" presName="childText" presStyleLbl="revTx" presStyleIdx="0" presStyleCnt="1">
        <dgm:presLayoutVars>
          <dgm:bulletEnabled val="1"/>
        </dgm:presLayoutVars>
      </dgm:prSet>
      <dgm:spPr/>
      <dgm:t>
        <a:bodyPr/>
        <a:lstStyle/>
        <a:p>
          <a:endParaRPr lang="en-US"/>
        </a:p>
      </dgm:t>
    </dgm:pt>
  </dgm:ptLst>
  <dgm:cxnLst>
    <dgm:cxn modelId="{EBE63EE0-3470-41E1-9EC7-4723F5B23DDF}" srcId="{D91E6E37-4802-441F-BEA5-8267BA9AB804}" destId="{3F284E98-EAAA-45AD-96FD-ADD04841520B}" srcOrd="1" destOrd="0" parTransId="{D5281A1E-AA80-4847-AADF-340D72AF571B}" sibTransId="{47FF3D19-AF9F-444E-B161-DC2EE8EE0F08}"/>
    <dgm:cxn modelId="{60227B94-0A61-4ABA-B81E-6DB188D05FE5}" srcId="{D91E6E37-4802-441F-BEA5-8267BA9AB804}" destId="{A0C513EB-E796-4B48-8C2C-D9056EA09783}" srcOrd="0" destOrd="0" parTransId="{9115FDAD-84EA-419C-B6E4-74715639B03B}" sibTransId="{8A81331A-630D-4BBC-923E-9EE352469884}"/>
    <dgm:cxn modelId="{6944DE9D-C9B3-4CE0-88FF-6A18841C0D9D}" srcId="{26934B91-C21F-472D-8B26-4D1EB1915E71}" destId="{173D3214-2F2E-4D39-B189-8A566D82095F}" srcOrd="0" destOrd="0" parTransId="{15E32ACD-2955-4296-8D4E-61F102640DFC}" sibTransId="{549D0435-D77C-48B2-95FA-12B61C813486}"/>
    <dgm:cxn modelId="{0FAAC60F-8041-48A8-B6C6-178BA9249CCC}" type="presOf" srcId="{96E99B25-358F-4518-9E77-B4CCFF27324B}" destId="{CAD38102-D179-48BD-8972-BAD640D8A7C7}" srcOrd="0" destOrd="5" presId="urn:microsoft.com/office/officeart/2005/8/layout/vList2"/>
    <dgm:cxn modelId="{C7589F6C-178E-47DB-9C66-E46C4AD3EF7C}" srcId="{173D3214-2F2E-4D39-B189-8A566D82095F}" destId="{D91E6E37-4802-441F-BEA5-8267BA9AB804}" srcOrd="0" destOrd="0" parTransId="{809B5195-4761-446B-8AAB-E71489AF04AB}" sibTransId="{7D55B289-40FF-487C-B963-0BD485F75548}"/>
    <dgm:cxn modelId="{6115823E-AE61-4B1E-9227-8E368D6AFA09}" type="presOf" srcId="{A0C513EB-E796-4B48-8C2C-D9056EA09783}" destId="{CAD38102-D179-48BD-8972-BAD640D8A7C7}" srcOrd="0" destOrd="1" presId="urn:microsoft.com/office/officeart/2005/8/layout/vList2"/>
    <dgm:cxn modelId="{7E62273E-FE41-4226-B136-B131056B7C24}" type="presOf" srcId="{9F5B4825-88EB-46D4-A93D-5A6724DC1470}" destId="{CAD38102-D179-48BD-8972-BAD640D8A7C7}" srcOrd="0" destOrd="4" presId="urn:microsoft.com/office/officeart/2005/8/layout/vList2"/>
    <dgm:cxn modelId="{C693979B-2D90-4322-B66A-83E414162002}" srcId="{173D3214-2F2E-4D39-B189-8A566D82095F}" destId="{96E99B25-358F-4518-9E77-B4CCFF27324B}" srcOrd="1" destOrd="0" parTransId="{0E9E8E00-03F2-4F2F-9CA0-CAEA16229A93}" sibTransId="{927C1AE6-7A18-4DC6-86BE-5506740B6056}"/>
    <dgm:cxn modelId="{C1C8A99E-133D-4565-B53C-A85806E29DD4}" type="presOf" srcId="{3F284E98-EAAA-45AD-96FD-ADD04841520B}" destId="{CAD38102-D179-48BD-8972-BAD640D8A7C7}" srcOrd="0" destOrd="2" presId="urn:microsoft.com/office/officeart/2005/8/layout/vList2"/>
    <dgm:cxn modelId="{66D82C95-C5E1-4883-B2DA-3F090A13920C}" type="presOf" srcId="{9A33776B-4F03-4AD3-AE50-34782F31D178}" destId="{CAD38102-D179-48BD-8972-BAD640D8A7C7}" srcOrd="0" destOrd="3" presId="urn:microsoft.com/office/officeart/2005/8/layout/vList2"/>
    <dgm:cxn modelId="{3BA5160D-5CA8-4ED4-9880-6ABDAF69899B}" srcId="{D91E6E37-4802-441F-BEA5-8267BA9AB804}" destId="{9A33776B-4F03-4AD3-AE50-34782F31D178}" srcOrd="2" destOrd="0" parTransId="{364F1AD1-4429-4759-8873-ADBE49683EA1}" sibTransId="{B5649D19-215C-4976-A67B-391FE001CE53}"/>
    <dgm:cxn modelId="{2371B7B8-DBC0-4E20-A07C-F703009BE5AD}" srcId="{D91E6E37-4802-441F-BEA5-8267BA9AB804}" destId="{9F5B4825-88EB-46D4-A93D-5A6724DC1470}" srcOrd="3" destOrd="0" parTransId="{64176E2D-78F9-4B78-9520-27BA05834ABE}" sibTransId="{C3F7D773-C304-4D26-B231-457A6CB850C5}"/>
    <dgm:cxn modelId="{CF71D8A5-EEE8-4629-867A-1944E0B1F63A}" type="presOf" srcId="{26934B91-C21F-472D-8B26-4D1EB1915E71}" destId="{0B2B658C-C699-4ABF-930F-557CA95C761C}" srcOrd="0" destOrd="0" presId="urn:microsoft.com/office/officeart/2005/8/layout/vList2"/>
    <dgm:cxn modelId="{6CB6EC85-9962-4619-B228-8BCF246E27DC}" type="presOf" srcId="{D91E6E37-4802-441F-BEA5-8267BA9AB804}" destId="{CAD38102-D179-48BD-8972-BAD640D8A7C7}" srcOrd="0" destOrd="0" presId="urn:microsoft.com/office/officeart/2005/8/layout/vList2"/>
    <dgm:cxn modelId="{FDD70D1B-84CE-4743-8E6A-3365444B8E6E}" type="presOf" srcId="{173D3214-2F2E-4D39-B189-8A566D82095F}" destId="{F8BC5F0B-AC18-4DF7-9EA5-2EEA0C7F375C}" srcOrd="0" destOrd="0" presId="urn:microsoft.com/office/officeart/2005/8/layout/vList2"/>
    <dgm:cxn modelId="{C34E8370-D351-46DB-9127-1F970A217409}" type="presParOf" srcId="{0B2B658C-C699-4ABF-930F-557CA95C761C}" destId="{F8BC5F0B-AC18-4DF7-9EA5-2EEA0C7F375C}" srcOrd="0" destOrd="0" presId="urn:microsoft.com/office/officeart/2005/8/layout/vList2"/>
    <dgm:cxn modelId="{22224B79-1AEE-435D-AAB6-6CF49A4EEAB1}" type="presParOf" srcId="{0B2B658C-C699-4ABF-930F-557CA95C761C}" destId="{CAD38102-D179-48BD-8972-BAD640D8A7C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E771B-B432-4765-829D-0AC3DE0657E5}" type="doc">
      <dgm:prSet loTypeId="urn:microsoft.com/office/officeart/2005/8/layout/default#1" loCatId="list" qsTypeId="urn:microsoft.com/office/officeart/2005/8/quickstyle/3d3" qsCatId="3D" csTypeId="urn:microsoft.com/office/officeart/2005/8/colors/accent1_1" csCatId="accent1" phldr="1"/>
      <dgm:spPr/>
      <dgm:t>
        <a:bodyPr/>
        <a:lstStyle/>
        <a:p>
          <a:endParaRPr lang="en-US"/>
        </a:p>
      </dgm:t>
    </dgm:pt>
    <dgm:pt modelId="{E0A45EA7-33ED-45B1-AD32-8EF48216B00F}">
      <dgm:prSet phldrT="[Text]"/>
      <dgm:spPr>
        <a:solidFill>
          <a:schemeClr val="accent4">
            <a:lumMod val="40000"/>
            <a:lumOff val="60000"/>
          </a:schemeClr>
        </a:solidFill>
      </dgm:spPr>
      <dgm:t>
        <a:bodyPr/>
        <a:lstStyle/>
        <a:p>
          <a:r>
            <a:rPr lang="en-US" b="1" dirty="0" smtClean="0">
              <a:latin typeface="Arial" panose="020B0604020202020204" pitchFamily="34" charset="0"/>
              <a:cs typeface="Arial" panose="020B0604020202020204" pitchFamily="34" charset="0"/>
            </a:rPr>
            <a:t>A statement on the objectives of the policy</a:t>
          </a:r>
          <a:endParaRPr lang="en-US" b="1" dirty="0">
            <a:latin typeface="Arial" panose="020B0604020202020204" pitchFamily="34" charset="0"/>
            <a:cs typeface="Arial" panose="020B0604020202020204" pitchFamily="34" charset="0"/>
          </a:endParaRPr>
        </a:p>
      </dgm:t>
    </dgm:pt>
    <dgm:pt modelId="{12931AF8-1F97-47E1-9272-ADF294771901}" type="parTrans" cxnId="{F2529F68-A602-4758-B6C7-87C93B8CFCE2}">
      <dgm:prSet/>
      <dgm:spPr/>
      <dgm:t>
        <a:bodyPr/>
        <a:lstStyle/>
        <a:p>
          <a:endParaRPr lang="en-US">
            <a:latin typeface="Arial" panose="020B0604020202020204" pitchFamily="34" charset="0"/>
            <a:cs typeface="Arial" panose="020B0604020202020204" pitchFamily="34" charset="0"/>
          </a:endParaRPr>
        </a:p>
      </dgm:t>
    </dgm:pt>
    <dgm:pt modelId="{0C408973-0008-47CB-A147-90C555187C6B}" type="sibTrans" cxnId="{F2529F68-A602-4758-B6C7-87C93B8CFCE2}">
      <dgm:prSet/>
      <dgm:spPr/>
      <dgm:t>
        <a:bodyPr/>
        <a:lstStyle/>
        <a:p>
          <a:endParaRPr lang="en-US">
            <a:latin typeface="Arial" panose="020B0604020202020204" pitchFamily="34" charset="0"/>
            <a:cs typeface="Arial" panose="020B0604020202020204" pitchFamily="34" charset="0"/>
          </a:endParaRPr>
        </a:p>
      </dgm:t>
    </dgm:pt>
    <dgm:pt modelId="{0055B388-4CAE-4675-816A-74C30B096A05}">
      <dgm:prSet/>
      <dgm:spPr>
        <a:solidFill>
          <a:schemeClr val="accent2">
            <a:lumMod val="20000"/>
            <a:lumOff val="80000"/>
          </a:schemeClr>
        </a:solidFill>
      </dgm:spPr>
      <dgm:t>
        <a:bodyPr/>
        <a:lstStyle/>
        <a:p>
          <a:r>
            <a:rPr lang="en-US" b="1" dirty="0" smtClean="0">
              <a:latin typeface="Arial" panose="020B0604020202020204" pitchFamily="34" charset="0"/>
              <a:cs typeface="Arial" panose="020B0604020202020204" pitchFamily="34" charset="0"/>
            </a:rPr>
            <a:t>Definitions</a:t>
          </a:r>
        </a:p>
      </dgm:t>
    </dgm:pt>
    <dgm:pt modelId="{2AB827AB-9E70-4DC7-9D3E-C622513B8B4A}" type="parTrans" cxnId="{2D59274E-3FB9-4116-A5DD-A0EE55F5CC0E}">
      <dgm:prSet/>
      <dgm:spPr/>
      <dgm:t>
        <a:bodyPr/>
        <a:lstStyle/>
        <a:p>
          <a:endParaRPr lang="en-US">
            <a:latin typeface="Arial" panose="020B0604020202020204" pitchFamily="34" charset="0"/>
            <a:cs typeface="Arial" panose="020B0604020202020204" pitchFamily="34" charset="0"/>
          </a:endParaRPr>
        </a:p>
      </dgm:t>
    </dgm:pt>
    <dgm:pt modelId="{0A94991E-0B56-45F6-823B-7D479F88D164}" type="sibTrans" cxnId="{2D59274E-3FB9-4116-A5DD-A0EE55F5CC0E}">
      <dgm:prSet/>
      <dgm:spPr/>
      <dgm:t>
        <a:bodyPr/>
        <a:lstStyle/>
        <a:p>
          <a:endParaRPr lang="en-US">
            <a:latin typeface="Arial" panose="020B0604020202020204" pitchFamily="34" charset="0"/>
            <a:cs typeface="Arial" panose="020B0604020202020204" pitchFamily="34" charset="0"/>
          </a:endParaRPr>
        </a:p>
      </dgm:t>
    </dgm:pt>
    <dgm:pt modelId="{9CDB7D6D-4BC2-44A0-9E53-79B38405BF82}">
      <dgm:prSet/>
      <dgm:spPr>
        <a:solidFill>
          <a:schemeClr val="accent4">
            <a:lumMod val="20000"/>
            <a:lumOff val="80000"/>
          </a:schemeClr>
        </a:solidFill>
      </dgm:spPr>
      <dgm:t>
        <a:bodyPr/>
        <a:lstStyle/>
        <a:p>
          <a:r>
            <a:rPr lang="en-US" b="1" dirty="0" smtClean="0">
              <a:latin typeface="Arial" panose="020B0604020202020204" pitchFamily="34" charset="0"/>
              <a:cs typeface="Arial" panose="020B0604020202020204" pitchFamily="34" charset="0"/>
            </a:rPr>
            <a:t>Who is covered under the policy</a:t>
          </a:r>
        </a:p>
      </dgm:t>
    </dgm:pt>
    <dgm:pt modelId="{5AB27561-57D6-46D8-8FA3-A774F86ADAE9}" type="parTrans" cxnId="{F9419FCF-B01D-40D0-9016-6AAC350DCDF1}">
      <dgm:prSet/>
      <dgm:spPr/>
      <dgm:t>
        <a:bodyPr/>
        <a:lstStyle/>
        <a:p>
          <a:endParaRPr lang="en-US">
            <a:latin typeface="Arial" panose="020B0604020202020204" pitchFamily="34" charset="0"/>
            <a:cs typeface="Arial" panose="020B0604020202020204" pitchFamily="34" charset="0"/>
          </a:endParaRPr>
        </a:p>
      </dgm:t>
    </dgm:pt>
    <dgm:pt modelId="{74966767-2EFA-4908-8EA7-F01FBA599603}" type="sibTrans" cxnId="{F9419FCF-B01D-40D0-9016-6AAC350DCDF1}">
      <dgm:prSet/>
      <dgm:spPr/>
      <dgm:t>
        <a:bodyPr/>
        <a:lstStyle/>
        <a:p>
          <a:endParaRPr lang="en-US">
            <a:latin typeface="Arial" panose="020B0604020202020204" pitchFamily="34" charset="0"/>
            <a:cs typeface="Arial" panose="020B0604020202020204" pitchFamily="34" charset="0"/>
          </a:endParaRPr>
        </a:p>
      </dgm:t>
    </dgm:pt>
    <dgm:pt modelId="{1096F4AC-A09B-4FD6-A65F-9AD7458F41C5}">
      <dgm:prSet/>
      <dgm:spPr>
        <a:solidFill>
          <a:schemeClr val="accent1">
            <a:lumMod val="20000"/>
            <a:lumOff val="80000"/>
          </a:schemeClr>
        </a:solidFill>
      </dgm:spPr>
      <dgm:t>
        <a:bodyPr/>
        <a:lstStyle/>
        <a:p>
          <a:r>
            <a:rPr lang="en-US" b="1" dirty="0" smtClean="0">
              <a:latin typeface="Arial" panose="020B0604020202020204" pitchFamily="34" charset="0"/>
              <a:cs typeface="Arial" panose="020B0604020202020204" pitchFamily="34" charset="0"/>
            </a:rPr>
            <a:t>What is considered a violation</a:t>
          </a:r>
        </a:p>
      </dgm:t>
    </dgm:pt>
    <dgm:pt modelId="{B6A43189-476F-45E6-8A1B-BB13CAEDC872}" type="parTrans" cxnId="{4980F135-7854-4D70-848F-1449F02CCC2D}">
      <dgm:prSet/>
      <dgm:spPr/>
      <dgm:t>
        <a:bodyPr/>
        <a:lstStyle/>
        <a:p>
          <a:endParaRPr lang="en-US">
            <a:latin typeface="Arial" panose="020B0604020202020204" pitchFamily="34" charset="0"/>
            <a:cs typeface="Arial" panose="020B0604020202020204" pitchFamily="34" charset="0"/>
          </a:endParaRPr>
        </a:p>
      </dgm:t>
    </dgm:pt>
    <dgm:pt modelId="{CE0004A9-7BFB-470A-9998-FC25FEDB7564}" type="sibTrans" cxnId="{4980F135-7854-4D70-848F-1449F02CCC2D}">
      <dgm:prSet/>
      <dgm:spPr/>
      <dgm:t>
        <a:bodyPr/>
        <a:lstStyle/>
        <a:p>
          <a:endParaRPr lang="en-US">
            <a:latin typeface="Arial" panose="020B0604020202020204" pitchFamily="34" charset="0"/>
            <a:cs typeface="Arial" panose="020B0604020202020204" pitchFamily="34" charset="0"/>
          </a:endParaRPr>
        </a:p>
      </dgm:t>
    </dgm:pt>
    <dgm:pt modelId="{CE50114A-75BD-4845-8B3B-1175315EB62B}">
      <dgm:prSet/>
      <dgm:spPr>
        <a:solidFill>
          <a:schemeClr val="accent3">
            <a:lumMod val="20000"/>
            <a:lumOff val="80000"/>
          </a:schemeClr>
        </a:solidFill>
      </dgm:spPr>
      <dgm:t>
        <a:bodyPr/>
        <a:lstStyle/>
        <a:p>
          <a:r>
            <a:rPr lang="en-US" b="1" dirty="0" smtClean="0">
              <a:latin typeface="Arial" panose="020B0604020202020204" pitchFamily="34" charset="0"/>
              <a:cs typeface="Arial" panose="020B0604020202020204" pitchFamily="34" charset="0"/>
            </a:rPr>
            <a:t>What types of testing will be done </a:t>
          </a:r>
        </a:p>
      </dgm:t>
    </dgm:pt>
    <dgm:pt modelId="{EEA0D34B-E9E8-4401-8177-4ECA9045CEE8}" type="parTrans" cxnId="{81E765E1-646C-4B69-968D-5E88C43DD162}">
      <dgm:prSet/>
      <dgm:spPr/>
      <dgm:t>
        <a:bodyPr/>
        <a:lstStyle/>
        <a:p>
          <a:endParaRPr lang="en-US">
            <a:latin typeface="Arial" panose="020B0604020202020204" pitchFamily="34" charset="0"/>
            <a:cs typeface="Arial" panose="020B0604020202020204" pitchFamily="34" charset="0"/>
          </a:endParaRPr>
        </a:p>
      </dgm:t>
    </dgm:pt>
    <dgm:pt modelId="{3D661513-F1E8-4213-81A4-50ADB43E33CF}" type="sibTrans" cxnId="{81E765E1-646C-4B69-968D-5E88C43DD162}">
      <dgm:prSet/>
      <dgm:spPr/>
      <dgm:t>
        <a:bodyPr/>
        <a:lstStyle/>
        <a:p>
          <a:endParaRPr lang="en-US">
            <a:latin typeface="Arial" panose="020B0604020202020204" pitchFamily="34" charset="0"/>
            <a:cs typeface="Arial" panose="020B0604020202020204" pitchFamily="34" charset="0"/>
          </a:endParaRPr>
        </a:p>
      </dgm:t>
    </dgm:pt>
    <dgm:pt modelId="{9ECADB9F-3B95-4FEB-A262-690F1A965DD3}">
      <dgm:prSet/>
      <dgm:spPr>
        <a:solidFill>
          <a:schemeClr val="accent6">
            <a:lumMod val="40000"/>
            <a:lumOff val="60000"/>
          </a:schemeClr>
        </a:solidFill>
      </dgm:spPr>
      <dgm:t>
        <a:bodyPr/>
        <a:lstStyle/>
        <a:p>
          <a:r>
            <a:rPr lang="en-US" b="1" dirty="0" smtClean="0">
              <a:latin typeface="Arial" panose="020B0604020202020204" pitchFamily="34" charset="0"/>
              <a:cs typeface="Arial" panose="020B0604020202020204" pitchFamily="34" charset="0"/>
            </a:rPr>
            <a:t>What disciplinary measures will be taken</a:t>
          </a:r>
        </a:p>
      </dgm:t>
    </dgm:pt>
    <dgm:pt modelId="{FF12E671-1EFA-45BF-971A-978775573CFE}" type="parTrans" cxnId="{ED1C6DC5-9551-464B-84BD-DB9CA4D62309}">
      <dgm:prSet/>
      <dgm:spPr/>
      <dgm:t>
        <a:bodyPr/>
        <a:lstStyle/>
        <a:p>
          <a:endParaRPr lang="en-US">
            <a:latin typeface="Arial" panose="020B0604020202020204" pitchFamily="34" charset="0"/>
            <a:cs typeface="Arial" panose="020B0604020202020204" pitchFamily="34" charset="0"/>
          </a:endParaRPr>
        </a:p>
      </dgm:t>
    </dgm:pt>
    <dgm:pt modelId="{3AFC8233-5DCA-49FB-88F7-D62486C14CCA}" type="sibTrans" cxnId="{ED1C6DC5-9551-464B-84BD-DB9CA4D62309}">
      <dgm:prSet/>
      <dgm:spPr/>
      <dgm:t>
        <a:bodyPr/>
        <a:lstStyle/>
        <a:p>
          <a:endParaRPr lang="en-US">
            <a:latin typeface="Arial" panose="020B0604020202020204" pitchFamily="34" charset="0"/>
            <a:cs typeface="Arial" panose="020B0604020202020204" pitchFamily="34" charset="0"/>
          </a:endParaRPr>
        </a:p>
      </dgm:t>
    </dgm:pt>
    <dgm:pt modelId="{9CA95EDB-918C-4D5F-8070-D9A7207585EE}" type="pres">
      <dgm:prSet presAssocID="{6CCE771B-B432-4765-829D-0AC3DE0657E5}" presName="diagram" presStyleCnt="0">
        <dgm:presLayoutVars>
          <dgm:dir/>
          <dgm:resizeHandles val="exact"/>
        </dgm:presLayoutVars>
      </dgm:prSet>
      <dgm:spPr/>
      <dgm:t>
        <a:bodyPr/>
        <a:lstStyle/>
        <a:p>
          <a:endParaRPr lang="en-US"/>
        </a:p>
      </dgm:t>
    </dgm:pt>
    <dgm:pt modelId="{9B2F9FE0-1D1C-4CBC-81F1-DBC2EDFC30EE}" type="pres">
      <dgm:prSet presAssocID="{E0A45EA7-33ED-45B1-AD32-8EF48216B00F}" presName="node" presStyleLbl="node1" presStyleIdx="0" presStyleCnt="6">
        <dgm:presLayoutVars>
          <dgm:bulletEnabled val="1"/>
        </dgm:presLayoutVars>
      </dgm:prSet>
      <dgm:spPr/>
      <dgm:t>
        <a:bodyPr/>
        <a:lstStyle/>
        <a:p>
          <a:endParaRPr lang="en-US"/>
        </a:p>
      </dgm:t>
    </dgm:pt>
    <dgm:pt modelId="{4B76B3AD-307A-4F59-8DC9-0A4EBE652FED}" type="pres">
      <dgm:prSet presAssocID="{0C408973-0008-47CB-A147-90C555187C6B}" presName="sibTrans" presStyleCnt="0"/>
      <dgm:spPr/>
      <dgm:t>
        <a:bodyPr/>
        <a:lstStyle/>
        <a:p>
          <a:endParaRPr lang="en-US"/>
        </a:p>
      </dgm:t>
    </dgm:pt>
    <dgm:pt modelId="{31F261F5-4A13-493E-804B-4B7F132316FC}" type="pres">
      <dgm:prSet presAssocID="{0055B388-4CAE-4675-816A-74C30B096A05}" presName="node" presStyleLbl="node1" presStyleIdx="1" presStyleCnt="6">
        <dgm:presLayoutVars>
          <dgm:bulletEnabled val="1"/>
        </dgm:presLayoutVars>
      </dgm:prSet>
      <dgm:spPr/>
      <dgm:t>
        <a:bodyPr/>
        <a:lstStyle/>
        <a:p>
          <a:endParaRPr lang="en-US"/>
        </a:p>
      </dgm:t>
    </dgm:pt>
    <dgm:pt modelId="{98199B4C-ECBF-4E55-AD65-FC54CA9FB1CD}" type="pres">
      <dgm:prSet presAssocID="{0A94991E-0B56-45F6-823B-7D479F88D164}" presName="sibTrans" presStyleCnt="0"/>
      <dgm:spPr/>
      <dgm:t>
        <a:bodyPr/>
        <a:lstStyle/>
        <a:p>
          <a:endParaRPr lang="en-US"/>
        </a:p>
      </dgm:t>
    </dgm:pt>
    <dgm:pt modelId="{73415B8D-92D9-43A6-825C-1E62906EF74A}" type="pres">
      <dgm:prSet presAssocID="{9CDB7D6D-4BC2-44A0-9E53-79B38405BF82}" presName="node" presStyleLbl="node1" presStyleIdx="2" presStyleCnt="6">
        <dgm:presLayoutVars>
          <dgm:bulletEnabled val="1"/>
        </dgm:presLayoutVars>
      </dgm:prSet>
      <dgm:spPr/>
      <dgm:t>
        <a:bodyPr/>
        <a:lstStyle/>
        <a:p>
          <a:endParaRPr lang="en-US"/>
        </a:p>
      </dgm:t>
    </dgm:pt>
    <dgm:pt modelId="{8B19C2DB-858D-49CE-814A-83111870AF98}" type="pres">
      <dgm:prSet presAssocID="{74966767-2EFA-4908-8EA7-F01FBA599603}" presName="sibTrans" presStyleCnt="0"/>
      <dgm:spPr/>
      <dgm:t>
        <a:bodyPr/>
        <a:lstStyle/>
        <a:p>
          <a:endParaRPr lang="en-US"/>
        </a:p>
      </dgm:t>
    </dgm:pt>
    <dgm:pt modelId="{A5083BA4-4B65-43E1-BB80-DF5233084CEF}" type="pres">
      <dgm:prSet presAssocID="{1096F4AC-A09B-4FD6-A65F-9AD7458F41C5}" presName="node" presStyleLbl="node1" presStyleIdx="3" presStyleCnt="6">
        <dgm:presLayoutVars>
          <dgm:bulletEnabled val="1"/>
        </dgm:presLayoutVars>
      </dgm:prSet>
      <dgm:spPr/>
      <dgm:t>
        <a:bodyPr/>
        <a:lstStyle/>
        <a:p>
          <a:endParaRPr lang="en-US"/>
        </a:p>
      </dgm:t>
    </dgm:pt>
    <dgm:pt modelId="{236411C7-10B5-446F-982A-3E478ACEA247}" type="pres">
      <dgm:prSet presAssocID="{CE0004A9-7BFB-470A-9998-FC25FEDB7564}" presName="sibTrans" presStyleCnt="0"/>
      <dgm:spPr/>
      <dgm:t>
        <a:bodyPr/>
        <a:lstStyle/>
        <a:p>
          <a:endParaRPr lang="en-US"/>
        </a:p>
      </dgm:t>
    </dgm:pt>
    <dgm:pt modelId="{F755BF1C-BF16-4BFB-A38D-67A389D4DA4F}" type="pres">
      <dgm:prSet presAssocID="{CE50114A-75BD-4845-8B3B-1175315EB62B}" presName="node" presStyleLbl="node1" presStyleIdx="4" presStyleCnt="6">
        <dgm:presLayoutVars>
          <dgm:bulletEnabled val="1"/>
        </dgm:presLayoutVars>
      </dgm:prSet>
      <dgm:spPr/>
      <dgm:t>
        <a:bodyPr/>
        <a:lstStyle/>
        <a:p>
          <a:endParaRPr lang="en-US"/>
        </a:p>
      </dgm:t>
    </dgm:pt>
    <dgm:pt modelId="{CC268D14-C8AA-4F47-8AAA-C5D2FD5EC75E}" type="pres">
      <dgm:prSet presAssocID="{3D661513-F1E8-4213-81A4-50ADB43E33CF}" presName="sibTrans" presStyleCnt="0"/>
      <dgm:spPr/>
      <dgm:t>
        <a:bodyPr/>
        <a:lstStyle/>
        <a:p>
          <a:endParaRPr lang="en-US"/>
        </a:p>
      </dgm:t>
    </dgm:pt>
    <dgm:pt modelId="{195951FD-7616-4AC2-AEAD-6467874F51B4}" type="pres">
      <dgm:prSet presAssocID="{9ECADB9F-3B95-4FEB-A262-690F1A965DD3}" presName="node" presStyleLbl="node1" presStyleIdx="5" presStyleCnt="6">
        <dgm:presLayoutVars>
          <dgm:bulletEnabled val="1"/>
        </dgm:presLayoutVars>
      </dgm:prSet>
      <dgm:spPr/>
      <dgm:t>
        <a:bodyPr/>
        <a:lstStyle/>
        <a:p>
          <a:endParaRPr lang="en-US"/>
        </a:p>
      </dgm:t>
    </dgm:pt>
  </dgm:ptLst>
  <dgm:cxnLst>
    <dgm:cxn modelId="{81E765E1-646C-4B69-968D-5E88C43DD162}" srcId="{6CCE771B-B432-4765-829D-0AC3DE0657E5}" destId="{CE50114A-75BD-4845-8B3B-1175315EB62B}" srcOrd="4" destOrd="0" parTransId="{EEA0D34B-E9E8-4401-8177-4ECA9045CEE8}" sibTransId="{3D661513-F1E8-4213-81A4-50ADB43E33CF}"/>
    <dgm:cxn modelId="{8CB107FF-D09F-4F4E-896C-2C6397C9DC4A}" type="presOf" srcId="{CE50114A-75BD-4845-8B3B-1175315EB62B}" destId="{F755BF1C-BF16-4BFB-A38D-67A389D4DA4F}" srcOrd="0" destOrd="0" presId="urn:microsoft.com/office/officeart/2005/8/layout/default#1"/>
    <dgm:cxn modelId="{ED1C6DC5-9551-464B-84BD-DB9CA4D62309}" srcId="{6CCE771B-B432-4765-829D-0AC3DE0657E5}" destId="{9ECADB9F-3B95-4FEB-A262-690F1A965DD3}" srcOrd="5" destOrd="0" parTransId="{FF12E671-1EFA-45BF-971A-978775573CFE}" sibTransId="{3AFC8233-5DCA-49FB-88F7-D62486C14CCA}"/>
    <dgm:cxn modelId="{F9419FCF-B01D-40D0-9016-6AAC350DCDF1}" srcId="{6CCE771B-B432-4765-829D-0AC3DE0657E5}" destId="{9CDB7D6D-4BC2-44A0-9E53-79B38405BF82}" srcOrd="2" destOrd="0" parTransId="{5AB27561-57D6-46D8-8FA3-A774F86ADAE9}" sibTransId="{74966767-2EFA-4908-8EA7-F01FBA599603}"/>
    <dgm:cxn modelId="{B1445E08-C034-415B-899D-FD3D373C588E}" type="presOf" srcId="{E0A45EA7-33ED-45B1-AD32-8EF48216B00F}" destId="{9B2F9FE0-1D1C-4CBC-81F1-DBC2EDFC30EE}" srcOrd="0" destOrd="0" presId="urn:microsoft.com/office/officeart/2005/8/layout/default#1"/>
    <dgm:cxn modelId="{336859E2-674E-4792-AD8C-AC7A488C8099}" type="presOf" srcId="{1096F4AC-A09B-4FD6-A65F-9AD7458F41C5}" destId="{A5083BA4-4B65-43E1-BB80-DF5233084CEF}" srcOrd="0" destOrd="0" presId="urn:microsoft.com/office/officeart/2005/8/layout/default#1"/>
    <dgm:cxn modelId="{4980F135-7854-4D70-848F-1449F02CCC2D}" srcId="{6CCE771B-B432-4765-829D-0AC3DE0657E5}" destId="{1096F4AC-A09B-4FD6-A65F-9AD7458F41C5}" srcOrd="3" destOrd="0" parTransId="{B6A43189-476F-45E6-8A1B-BB13CAEDC872}" sibTransId="{CE0004A9-7BFB-470A-9998-FC25FEDB7564}"/>
    <dgm:cxn modelId="{78E3C01A-D3A3-4B6F-8977-CE67F9A964AB}" type="presOf" srcId="{6CCE771B-B432-4765-829D-0AC3DE0657E5}" destId="{9CA95EDB-918C-4D5F-8070-D9A7207585EE}" srcOrd="0" destOrd="0" presId="urn:microsoft.com/office/officeart/2005/8/layout/default#1"/>
    <dgm:cxn modelId="{F2529F68-A602-4758-B6C7-87C93B8CFCE2}" srcId="{6CCE771B-B432-4765-829D-0AC3DE0657E5}" destId="{E0A45EA7-33ED-45B1-AD32-8EF48216B00F}" srcOrd="0" destOrd="0" parTransId="{12931AF8-1F97-47E1-9272-ADF294771901}" sibTransId="{0C408973-0008-47CB-A147-90C555187C6B}"/>
    <dgm:cxn modelId="{0101F8C0-379B-4F72-9507-57053678A202}" type="presOf" srcId="{9CDB7D6D-4BC2-44A0-9E53-79B38405BF82}" destId="{73415B8D-92D9-43A6-825C-1E62906EF74A}" srcOrd="0" destOrd="0" presId="urn:microsoft.com/office/officeart/2005/8/layout/default#1"/>
    <dgm:cxn modelId="{2D59274E-3FB9-4116-A5DD-A0EE55F5CC0E}" srcId="{6CCE771B-B432-4765-829D-0AC3DE0657E5}" destId="{0055B388-4CAE-4675-816A-74C30B096A05}" srcOrd="1" destOrd="0" parTransId="{2AB827AB-9E70-4DC7-9D3E-C622513B8B4A}" sibTransId="{0A94991E-0B56-45F6-823B-7D479F88D164}"/>
    <dgm:cxn modelId="{4A4F7019-CB18-4544-822F-45CFB92AAE1B}" type="presOf" srcId="{0055B388-4CAE-4675-816A-74C30B096A05}" destId="{31F261F5-4A13-493E-804B-4B7F132316FC}" srcOrd="0" destOrd="0" presId="urn:microsoft.com/office/officeart/2005/8/layout/default#1"/>
    <dgm:cxn modelId="{7686E734-30F2-4AC0-848F-AAD5C0DA5B4E}" type="presOf" srcId="{9ECADB9F-3B95-4FEB-A262-690F1A965DD3}" destId="{195951FD-7616-4AC2-AEAD-6467874F51B4}" srcOrd="0" destOrd="0" presId="urn:microsoft.com/office/officeart/2005/8/layout/default#1"/>
    <dgm:cxn modelId="{3DB36873-019F-414F-A3D0-FBCF09813B6A}" type="presParOf" srcId="{9CA95EDB-918C-4D5F-8070-D9A7207585EE}" destId="{9B2F9FE0-1D1C-4CBC-81F1-DBC2EDFC30EE}" srcOrd="0" destOrd="0" presId="urn:microsoft.com/office/officeart/2005/8/layout/default#1"/>
    <dgm:cxn modelId="{D44E7056-F68D-4EC1-9AA6-5FC814037973}" type="presParOf" srcId="{9CA95EDB-918C-4D5F-8070-D9A7207585EE}" destId="{4B76B3AD-307A-4F59-8DC9-0A4EBE652FED}" srcOrd="1" destOrd="0" presId="urn:microsoft.com/office/officeart/2005/8/layout/default#1"/>
    <dgm:cxn modelId="{9A04590D-0E48-46D8-ACA3-8EF931597F8C}" type="presParOf" srcId="{9CA95EDB-918C-4D5F-8070-D9A7207585EE}" destId="{31F261F5-4A13-493E-804B-4B7F132316FC}" srcOrd="2" destOrd="0" presId="urn:microsoft.com/office/officeart/2005/8/layout/default#1"/>
    <dgm:cxn modelId="{2BA785D4-0F1D-44A8-87A7-224A000A3D35}" type="presParOf" srcId="{9CA95EDB-918C-4D5F-8070-D9A7207585EE}" destId="{98199B4C-ECBF-4E55-AD65-FC54CA9FB1CD}" srcOrd="3" destOrd="0" presId="urn:microsoft.com/office/officeart/2005/8/layout/default#1"/>
    <dgm:cxn modelId="{700B7138-B57F-4142-BA43-C5941151458C}" type="presParOf" srcId="{9CA95EDB-918C-4D5F-8070-D9A7207585EE}" destId="{73415B8D-92D9-43A6-825C-1E62906EF74A}" srcOrd="4" destOrd="0" presId="urn:microsoft.com/office/officeart/2005/8/layout/default#1"/>
    <dgm:cxn modelId="{2FDC5B3B-54E0-497B-8AD8-9ABD02FCD134}" type="presParOf" srcId="{9CA95EDB-918C-4D5F-8070-D9A7207585EE}" destId="{8B19C2DB-858D-49CE-814A-83111870AF98}" srcOrd="5" destOrd="0" presId="urn:microsoft.com/office/officeart/2005/8/layout/default#1"/>
    <dgm:cxn modelId="{D9B06755-07C8-495D-BB4F-1B3551B6F632}" type="presParOf" srcId="{9CA95EDB-918C-4D5F-8070-D9A7207585EE}" destId="{A5083BA4-4B65-43E1-BB80-DF5233084CEF}" srcOrd="6" destOrd="0" presId="urn:microsoft.com/office/officeart/2005/8/layout/default#1"/>
    <dgm:cxn modelId="{345C1CC5-DA16-487C-A367-EC3536AA48C5}" type="presParOf" srcId="{9CA95EDB-918C-4D5F-8070-D9A7207585EE}" destId="{236411C7-10B5-446F-982A-3E478ACEA247}" srcOrd="7" destOrd="0" presId="urn:microsoft.com/office/officeart/2005/8/layout/default#1"/>
    <dgm:cxn modelId="{18EA4C01-22E1-480F-B6EA-0D3345677B6B}" type="presParOf" srcId="{9CA95EDB-918C-4D5F-8070-D9A7207585EE}" destId="{F755BF1C-BF16-4BFB-A38D-67A389D4DA4F}" srcOrd="8" destOrd="0" presId="urn:microsoft.com/office/officeart/2005/8/layout/default#1"/>
    <dgm:cxn modelId="{06C7C818-E7C0-4016-AFD7-58180F8026EA}" type="presParOf" srcId="{9CA95EDB-918C-4D5F-8070-D9A7207585EE}" destId="{CC268D14-C8AA-4F47-8AAA-C5D2FD5EC75E}" srcOrd="9" destOrd="0" presId="urn:microsoft.com/office/officeart/2005/8/layout/default#1"/>
    <dgm:cxn modelId="{D2F82131-BFF7-47AA-8413-AF6D23CEFBF2}" type="presParOf" srcId="{9CA95EDB-918C-4D5F-8070-D9A7207585EE}" destId="{195951FD-7616-4AC2-AEAD-6467874F51B4}"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ECBBC-303C-47FC-941F-771DB003B9E0}"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0539849-52B0-4E97-99CD-B876AD3FBB2B}">
      <dgm:prSet phldrT="[Text]"/>
      <dgm:spPr/>
      <dgm:t>
        <a:bodyPr/>
        <a:lstStyle/>
        <a:p>
          <a:r>
            <a:rPr lang="en-US" dirty="0" smtClean="0">
              <a:latin typeface="Arial" panose="020B0604020202020204" pitchFamily="34" charset="0"/>
              <a:cs typeface="Arial" panose="020B0604020202020204" pitchFamily="34" charset="0"/>
            </a:rPr>
            <a:t>Northwest</a:t>
          </a:r>
          <a:endParaRPr lang="en-US" dirty="0">
            <a:latin typeface="Arial" panose="020B0604020202020204" pitchFamily="34" charset="0"/>
            <a:cs typeface="Arial" panose="020B0604020202020204" pitchFamily="34" charset="0"/>
          </a:endParaRPr>
        </a:p>
      </dgm:t>
    </dgm:pt>
    <dgm:pt modelId="{1D1377E9-5D37-49BB-AFDE-0BD3C275F5FE}" type="parTrans" cxnId="{061753BC-959A-413E-95EE-144F13E3AD74}">
      <dgm:prSet/>
      <dgm:spPr/>
      <dgm:t>
        <a:bodyPr/>
        <a:lstStyle/>
        <a:p>
          <a:endParaRPr lang="en-US">
            <a:latin typeface="Arial" panose="020B0604020202020204" pitchFamily="34" charset="0"/>
            <a:cs typeface="Arial" panose="020B0604020202020204" pitchFamily="34" charset="0"/>
          </a:endParaRPr>
        </a:p>
      </dgm:t>
    </dgm:pt>
    <dgm:pt modelId="{9BC043BE-8EDF-4B88-9BC3-A84DF906B96B}" type="sibTrans" cxnId="{061753BC-959A-413E-95EE-144F13E3AD74}">
      <dgm:prSet/>
      <dgm:spPr/>
      <dgm:t>
        <a:bodyPr/>
        <a:lstStyle/>
        <a:p>
          <a:endParaRPr lang="en-US">
            <a:latin typeface="Arial" panose="020B0604020202020204" pitchFamily="34" charset="0"/>
            <a:cs typeface="Arial" panose="020B0604020202020204" pitchFamily="34" charset="0"/>
          </a:endParaRPr>
        </a:p>
      </dgm:t>
    </dgm:pt>
    <dgm:pt modelId="{C3EBFA46-4B96-4296-A15E-E1E133379AE9}">
      <dgm:prSet phldrT="[Text]"/>
      <dgm:spPr/>
      <dgm:t>
        <a:bodyPr/>
        <a:lstStyle/>
        <a:p>
          <a:r>
            <a:rPr lang="en-US" dirty="0" smtClean="0">
              <a:latin typeface="Arial" panose="020B0604020202020204" pitchFamily="34" charset="0"/>
              <a:cs typeface="Arial" panose="020B0604020202020204" pitchFamily="34" charset="0"/>
            </a:rPr>
            <a:t>Kelly Stephens</a:t>
          </a:r>
          <a:endParaRPr lang="en-US" dirty="0">
            <a:latin typeface="Arial" panose="020B0604020202020204" pitchFamily="34" charset="0"/>
            <a:cs typeface="Arial" panose="020B0604020202020204" pitchFamily="34" charset="0"/>
          </a:endParaRPr>
        </a:p>
      </dgm:t>
    </dgm:pt>
    <dgm:pt modelId="{C6F65E5A-C57A-4B70-A0BA-E51AEB776055}" type="parTrans" cxnId="{F68D03BC-DE5A-44C1-A204-498B735F1143}">
      <dgm:prSet/>
      <dgm:spPr/>
      <dgm:t>
        <a:bodyPr/>
        <a:lstStyle/>
        <a:p>
          <a:endParaRPr lang="en-US">
            <a:latin typeface="Arial" panose="020B0604020202020204" pitchFamily="34" charset="0"/>
            <a:cs typeface="Arial" panose="020B0604020202020204" pitchFamily="34" charset="0"/>
          </a:endParaRPr>
        </a:p>
      </dgm:t>
    </dgm:pt>
    <dgm:pt modelId="{9345F8E6-73B0-46A2-9C4B-17208B000862}" type="sibTrans" cxnId="{F68D03BC-DE5A-44C1-A204-498B735F1143}">
      <dgm:prSet/>
      <dgm:spPr/>
      <dgm:t>
        <a:bodyPr/>
        <a:lstStyle/>
        <a:p>
          <a:endParaRPr lang="en-US">
            <a:latin typeface="Arial" panose="020B0604020202020204" pitchFamily="34" charset="0"/>
            <a:cs typeface="Arial" panose="020B0604020202020204" pitchFamily="34" charset="0"/>
          </a:endParaRPr>
        </a:p>
      </dgm:t>
    </dgm:pt>
    <dgm:pt modelId="{75723309-28CF-4AE4-9246-4949E45E4BAD}">
      <dgm:prSet phldrT="[Text]"/>
      <dgm:spPr/>
      <dgm:t>
        <a:bodyPr/>
        <a:lstStyle/>
        <a:p>
          <a:r>
            <a:rPr lang="en-US" dirty="0" smtClean="0">
              <a:latin typeface="Arial" panose="020B0604020202020204" pitchFamily="34" charset="0"/>
              <a:cs typeface="Arial" panose="020B0604020202020204" pitchFamily="34" charset="0"/>
            </a:rPr>
            <a:t>Northeast</a:t>
          </a:r>
          <a:endParaRPr lang="en-US" dirty="0">
            <a:latin typeface="Arial" panose="020B0604020202020204" pitchFamily="34" charset="0"/>
            <a:cs typeface="Arial" panose="020B0604020202020204" pitchFamily="34" charset="0"/>
          </a:endParaRPr>
        </a:p>
      </dgm:t>
    </dgm:pt>
    <dgm:pt modelId="{FD56F54E-FC89-437C-965E-32E3F7A53AA7}" type="parTrans" cxnId="{A2FBC9F2-E7D6-4785-B2AF-97ACE19EF7FE}">
      <dgm:prSet/>
      <dgm:spPr/>
      <dgm:t>
        <a:bodyPr/>
        <a:lstStyle/>
        <a:p>
          <a:endParaRPr lang="en-US">
            <a:latin typeface="Arial" panose="020B0604020202020204" pitchFamily="34" charset="0"/>
            <a:cs typeface="Arial" panose="020B0604020202020204" pitchFamily="34" charset="0"/>
          </a:endParaRPr>
        </a:p>
      </dgm:t>
    </dgm:pt>
    <dgm:pt modelId="{CAA60963-8405-4FF5-93E0-3DE6D2885293}" type="sibTrans" cxnId="{A2FBC9F2-E7D6-4785-B2AF-97ACE19EF7FE}">
      <dgm:prSet/>
      <dgm:spPr/>
      <dgm:t>
        <a:bodyPr/>
        <a:lstStyle/>
        <a:p>
          <a:endParaRPr lang="en-US">
            <a:latin typeface="Arial" panose="020B0604020202020204" pitchFamily="34" charset="0"/>
            <a:cs typeface="Arial" panose="020B0604020202020204" pitchFamily="34" charset="0"/>
          </a:endParaRPr>
        </a:p>
      </dgm:t>
    </dgm:pt>
    <dgm:pt modelId="{C41222E6-6B9B-4A9E-95C5-AEBE3ACC05AD}">
      <dgm:prSet phldrT="[Text]"/>
      <dgm:spPr/>
      <dgm:t>
        <a:bodyPr/>
        <a:lstStyle/>
        <a:p>
          <a:r>
            <a:rPr lang="en-US" dirty="0" smtClean="0">
              <a:latin typeface="Arial" panose="020B0604020202020204" pitchFamily="34" charset="0"/>
              <a:cs typeface="Arial" panose="020B0604020202020204" pitchFamily="34" charset="0"/>
            </a:rPr>
            <a:t>Diana Cecil</a:t>
          </a:r>
          <a:endParaRPr lang="en-US" dirty="0">
            <a:latin typeface="Arial" panose="020B0604020202020204" pitchFamily="34" charset="0"/>
            <a:cs typeface="Arial" panose="020B0604020202020204" pitchFamily="34" charset="0"/>
          </a:endParaRPr>
        </a:p>
      </dgm:t>
    </dgm:pt>
    <dgm:pt modelId="{0DF14435-B6CD-429B-B7F0-79BAAD330463}" type="parTrans" cxnId="{19D87F6B-6DAB-476D-A2FC-1DED7C326D49}">
      <dgm:prSet/>
      <dgm:spPr/>
      <dgm:t>
        <a:bodyPr/>
        <a:lstStyle/>
        <a:p>
          <a:endParaRPr lang="en-US">
            <a:latin typeface="Arial" panose="020B0604020202020204" pitchFamily="34" charset="0"/>
            <a:cs typeface="Arial" panose="020B0604020202020204" pitchFamily="34" charset="0"/>
          </a:endParaRPr>
        </a:p>
      </dgm:t>
    </dgm:pt>
    <dgm:pt modelId="{13B8D22E-CA47-42AF-94B0-145B450DC0EE}" type="sibTrans" cxnId="{19D87F6B-6DAB-476D-A2FC-1DED7C326D49}">
      <dgm:prSet/>
      <dgm:spPr/>
      <dgm:t>
        <a:bodyPr/>
        <a:lstStyle/>
        <a:p>
          <a:endParaRPr lang="en-US">
            <a:latin typeface="Arial" panose="020B0604020202020204" pitchFamily="34" charset="0"/>
            <a:cs typeface="Arial" panose="020B0604020202020204" pitchFamily="34" charset="0"/>
          </a:endParaRPr>
        </a:p>
      </dgm:t>
    </dgm:pt>
    <dgm:pt modelId="{10AA8D6C-0B18-4BA4-99E1-6EF9D728A7BC}">
      <dgm:prSet phldrT="[Text]"/>
      <dgm:spPr/>
      <dgm:t>
        <a:bodyPr/>
        <a:lstStyle/>
        <a:p>
          <a:r>
            <a:rPr lang="en-US" dirty="0" smtClean="0">
              <a:latin typeface="Arial" panose="020B0604020202020204" pitchFamily="34" charset="0"/>
              <a:cs typeface="Arial" panose="020B0604020202020204" pitchFamily="34" charset="0"/>
            </a:rPr>
            <a:t>512-461-1667</a:t>
          </a:r>
          <a:endParaRPr lang="en-US" dirty="0">
            <a:latin typeface="Arial" panose="020B0604020202020204" pitchFamily="34" charset="0"/>
            <a:cs typeface="Arial" panose="020B0604020202020204" pitchFamily="34" charset="0"/>
          </a:endParaRPr>
        </a:p>
      </dgm:t>
    </dgm:pt>
    <dgm:pt modelId="{4A99CAC0-9C30-4CFF-8948-D79B78C1A70B}" type="parTrans" cxnId="{8F477FD5-67AF-42DD-BBA7-43663F913594}">
      <dgm:prSet/>
      <dgm:spPr/>
      <dgm:t>
        <a:bodyPr/>
        <a:lstStyle/>
        <a:p>
          <a:endParaRPr lang="en-US">
            <a:latin typeface="Arial" panose="020B0604020202020204" pitchFamily="34" charset="0"/>
            <a:cs typeface="Arial" panose="020B0604020202020204" pitchFamily="34" charset="0"/>
          </a:endParaRPr>
        </a:p>
      </dgm:t>
    </dgm:pt>
    <dgm:pt modelId="{CF22AA0C-DC21-45C1-B612-8F0912470453}" type="sibTrans" cxnId="{8F477FD5-67AF-42DD-BBA7-43663F913594}">
      <dgm:prSet/>
      <dgm:spPr/>
      <dgm:t>
        <a:bodyPr/>
        <a:lstStyle/>
        <a:p>
          <a:endParaRPr lang="en-US">
            <a:latin typeface="Arial" panose="020B0604020202020204" pitchFamily="34" charset="0"/>
            <a:cs typeface="Arial" panose="020B0604020202020204" pitchFamily="34" charset="0"/>
          </a:endParaRPr>
        </a:p>
      </dgm:t>
    </dgm:pt>
    <dgm:pt modelId="{DC25A6C3-3A18-44F0-A5C6-42CFE0F9ACD3}">
      <dgm:prSet phldrT="[Text]"/>
      <dgm:spPr/>
      <dgm:t>
        <a:bodyPr/>
        <a:lstStyle/>
        <a:p>
          <a:r>
            <a:rPr lang="en-US" dirty="0" smtClean="0">
              <a:latin typeface="Arial" panose="020B0604020202020204" pitchFamily="34" charset="0"/>
              <a:cs typeface="Arial" panose="020B0604020202020204" pitchFamily="34" charset="0"/>
            </a:rPr>
            <a:t>512-924-6360</a:t>
          </a:r>
          <a:endParaRPr lang="en-US" dirty="0">
            <a:latin typeface="Arial" panose="020B0604020202020204" pitchFamily="34" charset="0"/>
            <a:cs typeface="Arial" panose="020B0604020202020204" pitchFamily="34" charset="0"/>
          </a:endParaRPr>
        </a:p>
      </dgm:t>
    </dgm:pt>
    <dgm:pt modelId="{6F1FD416-CFE8-4F06-95C4-1DCE2AC913AF}" type="parTrans" cxnId="{E855B849-1FB0-4E57-8D48-D73688D61A8A}">
      <dgm:prSet/>
      <dgm:spPr/>
      <dgm:t>
        <a:bodyPr/>
        <a:lstStyle/>
        <a:p>
          <a:endParaRPr lang="en-US">
            <a:latin typeface="Arial" panose="020B0604020202020204" pitchFamily="34" charset="0"/>
            <a:cs typeface="Arial" panose="020B0604020202020204" pitchFamily="34" charset="0"/>
          </a:endParaRPr>
        </a:p>
      </dgm:t>
    </dgm:pt>
    <dgm:pt modelId="{1A6901B1-83AE-4024-A953-223A9C79A637}" type="sibTrans" cxnId="{E855B849-1FB0-4E57-8D48-D73688D61A8A}">
      <dgm:prSet/>
      <dgm:spPr/>
      <dgm:t>
        <a:bodyPr/>
        <a:lstStyle/>
        <a:p>
          <a:endParaRPr lang="en-US">
            <a:latin typeface="Arial" panose="020B0604020202020204" pitchFamily="34" charset="0"/>
            <a:cs typeface="Arial" panose="020B0604020202020204" pitchFamily="34" charset="0"/>
          </a:endParaRPr>
        </a:p>
      </dgm:t>
    </dgm:pt>
    <dgm:pt modelId="{A3AD7074-050B-4C7F-9C12-ED0233BACC8C}">
      <dgm:prSet phldrT="[Text]"/>
      <dgm:spPr/>
      <dgm:t>
        <a:bodyPr/>
        <a:lstStyle/>
        <a:p>
          <a:r>
            <a:rPr lang="en-US" dirty="0" smtClean="0">
              <a:latin typeface="Arial" panose="020B0604020202020204" pitchFamily="34" charset="0"/>
              <a:cs typeface="Arial" panose="020B0604020202020204" pitchFamily="34" charset="0"/>
            </a:rPr>
            <a:t>dianac@county.org</a:t>
          </a:r>
          <a:endParaRPr lang="en-US" dirty="0">
            <a:latin typeface="Arial" panose="020B0604020202020204" pitchFamily="34" charset="0"/>
            <a:cs typeface="Arial" panose="020B0604020202020204" pitchFamily="34" charset="0"/>
          </a:endParaRPr>
        </a:p>
      </dgm:t>
    </dgm:pt>
    <dgm:pt modelId="{0F008475-601C-4999-87F2-118C351716BC}" type="parTrans" cxnId="{837A08CB-7286-4EC9-86F8-26E2228062AA}">
      <dgm:prSet/>
      <dgm:spPr/>
      <dgm:t>
        <a:bodyPr/>
        <a:lstStyle/>
        <a:p>
          <a:endParaRPr lang="en-US">
            <a:latin typeface="Arial" panose="020B0604020202020204" pitchFamily="34" charset="0"/>
            <a:cs typeface="Arial" panose="020B0604020202020204" pitchFamily="34" charset="0"/>
          </a:endParaRPr>
        </a:p>
      </dgm:t>
    </dgm:pt>
    <dgm:pt modelId="{BC2638F5-B401-4193-8E38-E21B128EE9C4}" type="sibTrans" cxnId="{837A08CB-7286-4EC9-86F8-26E2228062AA}">
      <dgm:prSet/>
      <dgm:spPr/>
      <dgm:t>
        <a:bodyPr/>
        <a:lstStyle/>
        <a:p>
          <a:endParaRPr lang="en-US">
            <a:latin typeface="Arial" panose="020B0604020202020204" pitchFamily="34" charset="0"/>
            <a:cs typeface="Arial" panose="020B0604020202020204" pitchFamily="34" charset="0"/>
          </a:endParaRPr>
        </a:p>
      </dgm:t>
    </dgm:pt>
    <dgm:pt modelId="{AA70C0AC-06C4-4DC7-ACC2-9799D783AA04}">
      <dgm:prSet phldrT="[Text]"/>
      <dgm:spPr/>
      <dgm:t>
        <a:bodyPr/>
        <a:lstStyle/>
        <a:p>
          <a:r>
            <a:rPr lang="en-US" dirty="0" smtClean="0">
              <a:latin typeface="Arial" panose="020B0604020202020204" pitchFamily="34" charset="0"/>
              <a:cs typeface="Arial" panose="020B0604020202020204" pitchFamily="34" charset="0"/>
            </a:rPr>
            <a:t>Southeast</a:t>
          </a:r>
          <a:endParaRPr lang="en-US" dirty="0">
            <a:latin typeface="Arial" panose="020B0604020202020204" pitchFamily="34" charset="0"/>
            <a:cs typeface="Arial" panose="020B0604020202020204" pitchFamily="34" charset="0"/>
          </a:endParaRPr>
        </a:p>
      </dgm:t>
    </dgm:pt>
    <dgm:pt modelId="{30C78EDF-2A54-4E98-8CE0-13A22831C079}" type="parTrans" cxnId="{DCA83586-FE64-46B7-9318-818DBFD47184}">
      <dgm:prSet/>
      <dgm:spPr/>
      <dgm:t>
        <a:bodyPr/>
        <a:lstStyle/>
        <a:p>
          <a:endParaRPr lang="en-US">
            <a:latin typeface="Arial" panose="020B0604020202020204" pitchFamily="34" charset="0"/>
            <a:cs typeface="Arial" panose="020B0604020202020204" pitchFamily="34" charset="0"/>
          </a:endParaRPr>
        </a:p>
      </dgm:t>
    </dgm:pt>
    <dgm:pt modelId="{DB567C0D-4FC3-42D2-B9C0-2A8840BCC471}" type="sibTrans" cxnId="{DCA83586-FE64-46B7-9318-818DBFD47184}">
      <dgm:prSet/>
      <dgm:spPr/>
      <dgm:t>
        <a:bodyPr/>
        <a:lstStyle/>
        <a:p>
          <a:endParaRPr lang="en-US">
            <a:latin typeface="Arial" panose="020B0604020202020204" pitchFamily="34" charset="0"/>
            <a:cs typeface="Arial" panose="020B0604020202020204" pitchFamily="34" charset="0"/>
          </a:endParaRPr>
        </a:p>
      </dgm:t>
    </dgm:pt>
    <dgm:pt modelId="{B07E09CC-7FE1-4319-9D92-DA57830A041C}">
      <dgm:prSet phldrT="[Text]"/>
      <dgm:spPr/>
      <dgm:t>
        <a:bodyPr/>
        <a:lstStyle/>
        <a:p>
          <a:r>
            <a:rPr lang="en-US" dirty="0" smtClean="0">
              <a:latin typeface="Arial" panose="020B0604020202020204" pitchFamily="34" charset="0"/>
              <a:cs typeface="Arial" panose="020B0604020202020204" pitchFamily="34" charset="0"/>
            </a:rPr>
            <a:t>Mary Ann Saenz-Thompson</a:t>
          </a:r>
          <a:endParaRPr lang="en-US" dirty="0">
            <a:latin typeface="Arial" panose="020B0604020202020204" pitchFamily="34" charset="0"/>
            <a:cs typeface="Arial" panose="020B0604020202020204" pitchFamily="34" charset="0"/>
          </a:endParaRPr>
        </a:p>
      </dgm:t>
    </dgm:pt>
    <dgm:pt modelId="{00B39754-6CF0-4A2A-91EA-388BF241B369}" type="parTrans" cxnId="{A4343B8F-29A7-4393-9772-78CAFD634A46}">
      <dgm:prSet/>
      <dgm:spPr/>
      <dgm:t>
        <a:bodyPr/>
        <a:lstStyle/>
        <a:p>
          <a:endParaRPr lang="en-US">
            <a:latin typeface="Arial" panose="020B0604020202020204" pitchFamily="34" charset="0"/>
            <a:cs typeface="Arial" panose="020B0604020202020204" pitchFamily="34" charset="0"/>
          </a:endParaRPr>
        </a:p>
      </dgm:t>
    </dgm:pt>
    <dgm:pt modelId="{D53355BE-9FB2-463E-BE2C-3841C102B8B9}" type="sibTrans" cxnId="{A4343B8F-29A7-4393-9772-78CAFD634A46}">
      <dgm:prSet/>
      <dgm:spPr/>
      <dgm:t>
        <a:bodyPr/>
        <a:lstStyle/>
        <a:p>
          <a:endParaRPr lang="en-US">
            <a:latin typeface="Arial" panose="020B0604020202020204" pitchFamily="34" charset="0"/>
            <a:cs typeface="Arial" panose="020B0604020202020204" pitchFamily="34" charset="0"/>
          </a:endParaRPr>
        </a:p>
      </dgm:t>
    </dgm:pt>
    <dgm:pt modelId="{CB5BABEE-342D-4ADD-A2CC-939DD931FE84}">
      <dgm:prSet phldrT="[Text]"/>
      <dgm:spPr/>
      <dgm:t>
        <a:bodyPr/>
        <a:lstStyle/>
        <a:p>
          <a:r>
            <a:rPr lang="en-US" dirty="0" smtClean="0">
              <a:latin typeface="Arial" panose="020B0604020202020204" pitchFamily="34" charset="0"/>
              <a:cs typeface="Arial" panose="020B0604020202020204" pitchFamily="34" charset="0"/>
            </a:rPr>
            <a:t>512-921-9056</a:t>
          </a:r>
          <a:endParaRPr lang="en-US" dirty="0">
            <a:latin typeface="Arial" panose="020B0604020202020204" pitchFamily="34" charset="0"/>
            <a:cs typeface="Arial" panose="020B0604020202020204" pitchFamily="34" charset="0"/>
          </a:endParaRPr>
        </a:p>
      </dgm:t>
    </dgm:pt>
    <dgm:pt modelId="{037FBDE0-02D5-4B84-918A-3351519E8BE3}" type="parTrans" cxnId="{3C89C0E8-7244-4558-BD4D-9FAB89BA9511}">
      <dgm:prSet/>
      <dgm:spPr/>
      <dgm:t>
        <a:bodyPr/>
        <a:lstStyle/>
        <a:p>
          <a:endParaRPr lang="en-US">
            <a:latin typeface="Arial" panose="020B0604020202020204" pitchFamily="34" charset="0"/>
            <a:cs typeface="Arial" panose="020B0604020202020204" pitchFamily="34" charset="0"/>
          </a:endParaRPr>
        </a:p>
      </dgm:t>
    </dgm:pt>
    <dgm:pt modelId="{F3EADD20-E492-4954-8AF4-ADD0F13B9967}" type="sibTrans" cxnId="{3C89C0E8-7244-4558-BD4D-9FAB89BA9511}">
      <dgm:prSet/>
      <dgm:spPr/>
      <dgm:t>
        <a:bodyPr/>
        <a:lstStyle/>
        <a:p>
          <a:endParaRPr lang="en-US">
            <a:latin typeface="Arial" panose="020B0604020202020204" pitchFamily="34" charset="0"/>
            <a:cs typeface="Arial" panose="020B0604020202020204" pitchFamily="34" charset="0"/>
          </a:endParaRPr>
        </a:p>
      </dgm:t>
    </dgm:pt>
    <dgm:pt modelId="{BDFBBB0E-90FC-4A63-89F4-9DD2DAEC81D2}">
      <dgm:prSet phldrT="[Text]"/>
      <dgm:spPr/>
      <dgm:t>
        <a:bodyPr/>
        <a:lstStyle/>
        <a:p>
          <a:r>
            <a:rPr lang="en-US" dirty="0" smtClean="0">
              <a:latin typeface="Arial" panose="020B0604020202020204" pitchFamily="34" charset="0"/>
              <a:cs typeface="Arial" panose="020B0604020202020204" pitchFamily="34" charset="0"/>
            </a:rPr>
            <a:t>Southwest</a:t>
          </a:r>
          <a:endParaRPr lang="en-US" dirty="0">
            <a:latin typeface="Arial" panose="020B0604020202020204" pitchFamily="34" charset="0"/>
            <a:cs typeface="Arial" panose="020B0604020202020204" pitchFamily="34" charset="0"/>
          </a:endParaRPr>
        </a:p>
      </dgm:t>
    </dgm:pt>
    <dgm:pt modelId="{B0360877-3287-4049-A4CE-B4E6AA1E5F5A}" type="parTrans" cxnId="{333B4023-9310-4A36-AB34-EE6221F92E8A}">
      <dgm:prSet/>
      <dgm:spPr/>
      <dgm:t>
        <a:bodyPr/>
        <a:lstStyle/>
        <a:p>
          <a:endParaRPr lang="en-US">
            <a:latin typeface="Arial" panose="020B0604020202020204" pitchFamily="34" charset="0"/>
            <a:cs typeface="Arial" panose="020B0604020202020204" pitchFamily="34" charset="0"/>
          </a:endParaRPr>
        </a:p>
      </dgm:t>
    </dgm:pt>
    <dgm:pt modelId="{8C064E72-2F8E-4418-AB38-98BDCCBFE709}" type="sibTrans" cxnId="{333B4023-9310-4A36-AB34-EE6221F92E8A}">
      <dgm:prSet/>
      <dgm:spPr/>
      <dgm:t>
        <a:bodyPr/>
        <a:lstStyle/>
        <a:p>
          <a:endParaRPr lang="en-US">
            <a:latin typeface="Arial" panose="020B0604020202020204" pitchFamily="34" charset="0"/>
            <a:cs typeface="Arial" panose="020B0604020202020204" pitchFamily="34" charset="0"/>
          </a:endParaRPr>
        </a:p>
      </dgm:t>
    </dgm:pt>
    <dgm:pt modelId="{76ACA892-43D1-4542-8CCC-3DD07EB34724}">
      <dgm:prSet phldrT="[Text]"/>
      <dgm:spPr/>
      <dgm:t>
        <a:bodyPr/>
        <a:lstStyle/>
        <a:p>
          <a:r>
            <a:rPr lang="en-US" dirty="0" smtClean="0">
              <a:latin typeface="Arial" panose="020B0604020202020204" pitchFamily="34" charset="0"/>
              <a:cs typeface="Arial" panose="020B0604020202020204" pitchFamily="34" charset="0"/>
            </a:rPr>
            <a:t>Rollie Ford</a:t>
          </a:r>
          <a:endParaRPr lang="en-US" dirty="0">
            <a:latin typeface="Arial" panose="020B0604020202020204" pitchFamily="34" charset="0"/>
            <a:cs typeface="Arial" panose="020B0604020202020204" pitchFamily="34" charset="0"/>
          </a:endParaRPr>
        </a:p>
      </dgm:t>
    </dgm:pt>
    <dgm:pt modelId="{88FD73A7-13E7-4A93-8A6E-E3D138885FD8}" type="parTrans" cxnId="{BAAA2FBA-87B8-421A-96FB-83E4E6C08618}">
      <dgm:prSet/>
      <dgm:spPr/>
      <dgm:t>
        <a:bodyPr/>
        <a:lstStyle/>
        <a:p>
          <a:endParaRPr lang="en-US">
            <a:latin typeface="Arial" panose="020B0604020202020204" pitchFamily="34" charset="0"/>
            <a:cs typeface="Arial" panose="020B0604020202020204" pitchFamily="34" charset="0"/>
          </a:endParaRPr>
        </a:p>
      </dgm:t>
    </dgm:pt>
    <dgm:pt modelId="{F2CE72CC-3F70-4DB2-9495-2A0D6EEBE5EF}" type="sibTrans" cxnId="{BAAA2FBA-87B8-421A-96FB-83E4E6C08618}">
      <dgm:prSet/>
      <dgm:spPr/>
      <dgm:t>
        <a:bodyPr/>
        <a:lstStyle/>
        <a:p>
          <a:endParaRPr lang="en-US">
            <a:latin typeface="Arial" panose="020B0604020202020204" pitchFamily="34" charset="0"/>
            <a:cs typeface="Arial" panose="020B0604020202020204" pitchFamily="34" charset="0"/>
          </a:endParaRPr>
        </a:p>
      </dgm:t>
    </dgm:pt>
    <dgm:pt modelId="{268B80B2-6248-4F23-9884-6008F2E68818}">
      <dgm:prSet phldrT="[Text]"/>
      <dgm:spPr/>
      <dgm:t>
        <a:bodyPr/>
        <a:lstStyle/>
        <a:p>
          <a:r>
            <a:rPr lang="en-US" dirty="0" smtClean="0">
              <a:latin typeface="Arial" panose="020B0604020202020204" pitchFamily="34" charset="0"/>
              <a:cs typeface="Arial" panose="020B0604020202020204" pitchFamily="34" charset="0"/>
            </a:rPr>
            <a:t> rollief@county.org</a:t>
          </a:r>
          <a:endParaRPr lang="en-US" dirty="0">
            <a:latin typeface="Arial" panose="020B0604020202020204" pitchFamily="34" charset="0"/>
            <a:cs typeface="Arial" panose="020B0604020202020204" pitchFamily="34" charset="0"/>
          </a:endParaRPr>
        </a:p>
      </dgm:t>
    </dgm:pt>
    <dgm:pt modelId="{21408DF6-571A-4D37-B225-26D537582BA0}" type="parTrans" cxnId="{B44832CC-1D4A-4188-9CFD-F0D3A1C3040E}">
      <dgm:prSet/>
      <dgm:spPr/>
      <dgm:t>
        <a:bodyPr/>
        <a:lstStyle/>
        <a:p>
          <a:endParaRPr lang="en-US">
            <a:latin typeface="Arial" panose="020B0604020202020204" pitchFamily="34" charset="0"/>
            <a:cs typeface="Arial" panose="020B0604020202020204" pitchFamily="34" charset="0"/>
          </a:endParaRPr>
        </a:p>
      </dgm:t>
    </dgm:pt>
    <dgm:pt modelId="{15B2BB76-2960-4E42-9542-93B2DCB1D96F}" type="sibTrans" cxnId="{B44832CC-1D4A-4188-9CFD-F0D3A1C3040E}">
      <dgm:prSet/>
      <dgm:spPr/>
      <dgm:t>
        <a:bodyPr/>
        <a:lstStyle/>
        <a:p>
          <a:endParaRPr lang="en-US">
            <a:latin typeface="Arial" panose="020B0604020202020204" pitchFamily="34" charset="0"/>
            <a:cs typeface="Arial" panose="020B0604020202020204" pitchFamily="34" charset="0"/>
          </a:endParaRPr>
        </a:p>
      </dgm:t>
    </dgm:pt>
    <dgm:pt modelId="{B0298068-F75A-4C01-A3C7-C79E2BD571B9}">
      <dgm:prSet phldrT="[Text]"/>
      <dgm:spPr/>
      <dgm:t>
        <a:bodyPr/>
        <a:lstStyle/>
        <a:p>
          <a:r>
            <a:rPr lang="en-US" dirty="0" smtClean="0">
              <a:latin typeface="Arial" panose="020B0604020202020204" pitchFamily="34" charset="0"/>
              <a:cs typeface="Arial" panose="020B0604020202020204" pitchFamily="34" charset="0"/>
            </a:rPr>
            <a:t>kellys@county.org</a:t>
          </a:r>
          <a:endParaRPr lang="en-US" dirty="0">
            <a:latin typeface="Arial" panose="020B0604020202020204" pitchFamily="34" charset="0"/>
            <a:cs typeface="Arial" panose="020B0604020202020204" pitchFamily="34" charset="0"/>
          </a:endParaRPr>
        </a:p>
      </dgm:t>
    </dgm:pt>
    <dgm:pt modelId="{3D095FBE-E08F-4644-AC8B-457FE6E63DC5}" type="parTrans" cxnId="{59615D21-B8E4-4E7A-9E18-ED196CEF98BD}">
      <dgm:prSet/>
      <dgm:spPr/>
      <dgm:t>
        <a:bodyPr/>
        <a:lstStyle/>
        <a:p>
          <a:endParaRPr lang="en-US">
            <a:latin typeface="Arial" panose="020B0604020202020204" pitchFamily="34" charset="0"/>
            <a:cs typeface="Arial" panose="020B0604020202020204" pitchFamily="34" charset="0"/>
          </a:endParaRPr>
        </a:p>
      </dgm:t>
    </dgm:pt>
    <dgm:pt modelId="{EF55FD8A-6EC2-466D-BF5A-5CEFE8C5B107}" type="sibTrans" cxnId="{59615D21-B8E4-4E7A-9E18-ED196CEF98BD}">
      <dgm:prSet/>
      <dgm:spPr/>
      <dgm:t>
        <a:bodyPr/>
        <a:lstStyle/>
        <a:p>
          <a:endParaRPr lang="en-US">
            <a:latin typeface="Arial" panose="020B0604020202020204" pitchFamily="34" charset="0"/>
            <a:cs typeface="Arial" panose="020B0604020202020204" pitchFamily="34" charset="0"/>
          </a:endParaRPr>
        </a:p>
      </dgm:t>
    </dgm:pt>
    <dgm:pt modelId="{A390B16B-197C-4F32-8007-50616FEF51CB}">
      <dgm:prSet phldrT="[Text]"/>
      <dgm:spPr/>
      <dgm:t>
        <a:bodyPr/>
        <a:lstStyle/>
        <a:p>
          <a:r>
            <a:rPr lang="en-US" dirty="0" smtClean="0">
              <a:latin typeface="Arial" panose="020B0604020202020204" pitchFamily="34" charset="0"/>
              <a:cs typeface="Arial" panose="020B0604020202020204" pitchFamily="34" charset="0"/>
            </a:rPr>
            <a:t>maryanns@county.org</a:t>
          </a:r>
          <a:endParaRPr lang="en-US" dirty="0">
            <a:latin typeface="Arial" panose="020B0604020202020204" pitchFamily="34" charset="0"/>
            <a:cs typeface="Arial" panose="020B0604020202020204" pitchFamily="34" charset="0"/>
          </a:endParaRPr>
        </a:p>
      </dgm:t>
    </dgm:pt>
    <dgm:pt modelId="{66990C12-DEE9-41B2-ADC2-85DE3D0202B1}" type="parTrans" cxnId="{9FA88236-0A50-41C0-B99B-B717B385AE08}">
      <dgm:prSet/>
      <dgm:spPr/>
      <dgm:t>
        <a:bodyPr/>
        <a:lstStyle/>
        <a:p>
          <a:endParaRPr lang="en-US">
            <a:latin typeface="Arial" panose="020B0604020202020204" pitchFamily="34" charset="0"/>
            <a:cs typeface="Arial" panose="020B0604020202020204" pitchFamily="34" charset="0"/>
          </a:endParaRPr>
        </a:p>
      </dgm:t>
    </dgm:pt>
    <dgm:pt modelId="{14299EB2-40A8-4758-9F8B-B8F4DE8CA3BD}" type="sibTrans" cxnId="{9FA88236-0A50-41C0-B99B-B717B385AE08}">
      <dgm:prSet/>
      <dgm:spPr/>
      <dgm:t>
        <a:bodyPr/>
        <a:lstStyle/>
        <a:p>
          <a:endParaRPr lang="en-US">
            <a:latin typeface="Arial" panose="020B0604020202020204" pitchFamily="34" charset="0"/>
            <a:cs typeface="Arial" panose="020B0604020202020204" pitchFamily="34" charset="0"/>
          </a:endParaRPr>
        </a:p>
      </dgm:t>
    </dgm:pt>
    <dgm:pt modelId="{EDF46123-D764-4482-9790-1F5983D00FA2}">
      <dgm:prSet phldrT="[Text]"/>
      <dgm:spPr/>
      <dgm:t>
        <a:bodyPr/>
        <a:lstStyle/>
        <a:p>
          <a:r>
            <a:rPr lang="en-US" dirty="0" smtClean="0">
              <a:latin typeface="Arial" panose="020B0604020202020204" pitchFamily="34" charset="0"/>
              <a:cs typeface="Arial" panose="020B0604020202020204" pitchFamily="34" charset="0"/>
            </a:rPr>
            <a:t>Member Service</a:t>
          </a:r>
          <a:endParaRPr lang="en-US" dirty="0">
            <a:latin typeface="Arial" panose="020B0604020202020204" pitchFamily="34" charset="0"/>
            <a:cs typeface="Arial" panose="020B0604020202020204" pitchFamily="34" charset="0"/>
          </a:endParaRPr>
        </a:p>
      </dgm:t>
    </dgm:pt>
    <dgm:pt modelId="{FBA73B28-1F1E-470D-BCB3-3133319A870D}" type="parTrans" cxnId="{4404F55F-8FB4-4167-AEBD-6C892C83F4AF}">
      <dgm:prSet/>
      <dgm:spPr/>
      <dgm:t>
        <a:bodyPr/>
        <a:lstStyle/>
        <a:p>
          <a:endParaRPr lang="en-US">
            <a:latin typeface="Arial" panose="020B0604020202020204" pitchFamily="34" charset="0"/>
            <a:cs typeface="Arial" panose="020B0604020202020204" pitchFamily="34" charset="0"/>
          </a:endParaRPr>
        </a:p>
      </dgm:t>
    </dgm:pt>
    <dgm:pt modelId="{CFF9120F-3D2B-4748-8BCC-5559737EB1F5}" type="sibTrans" cxnId="{4404F55F-8FB4-4167-AEBD-6C892C83F4AF}">
      <dgm:prSet/>
      <dgm:spPr/>
      <dgm:t>
        <a:bodyPr/>
        <a:lstStyle/>
        <a:p>
          <a:endParaRPr lang="en-US">
            <a:latin typeface="Arial" panose="020B0604020202020204" pitchFamily="34" charset="0"/>
            <a:cs typeface="Arial" panose="020B0604020202020204" pitchFamily="34" charset="0"/>
          </a:endParaRPr>
        </a:p>
      </dgm:t>
    </dgm:pt>
    <dgm:pt modelId="{25743187-F552-4A00-81B5-F38ADF90FCAA}">
      <dgm:prSet phldrT="[Text]"/>
      <dgm:spPr/>
      <dgm:t>
        <a:bodyPr/>
        <a:lstStyle/>
        <a:p>
          <a:r>
            <a:rPr lang="en-US" dirty="0" smtClean="0">
              <a:latin typeface="Arial" panose="020B0604020202020204" pitchFamily="34" charset="0"/>
              <a:cs typeface="Arial" panose="020B0604020202020204" pitchFamily="34" charset="0"/>
            </a:rPr>
            <a:t>Michele Arseneau</a:t>
          </a:r>
          <a:endParaRPr lang="en-US" dirty="0">
            <a:latin typeface="Arial" panose="020B0604020202020204" pitchFamily="34" charset="0"/>
            <a:cs typeface="Arial" panose="020B0604020202020204" pitchFamily="34" charset="0"/>
          </a:endParaRPr>
        </a:p>
      </dgm:t>
    </dgm:pt>
    <dgm:pt modelId="{396D81EA-D5DA-4B14-A908-FFF2B63D3AFD}" type="parTrans" cxnId="{FEDAED11-FE9F-452E-A8DB-089CA223BEF6}">
      <dgm:prSet/>
      <dgm:spPr/>
      <dgm:t>
        <a:bodyPr/>
        <a:lstStyle/>
        <a:p>
          <a:endParaRPr lang="en-US">
            <a:latin typeface="Arial" panose="020B0604020202020204" pitchFamily="34" charset="0"/>
            <a:cs typeface="Arial" panose="020B0604020202020204" pitchFamily="34" charset="0"/>
          </a:endParaRPr>
        </a:p>
      </dgm:t>
    </dgm:pt>
    <dgm:pt modelId="{0167C945-0488-44EC-A0DD-05A7076F75B5}" type="sibTrans" cxnId="{FEDAED11-FE9F-452E-A8DB-089CA223BEF6}">
      <dgm:prSet/>
      <dgm:spPr/>
      <dgm:t>
        <a:bodyPr/>
        <a:lstStyle/>
        <a:p>
          <a:endParaRPr lang="en-US">
            <a:latin typeface="Arial" panose="020B0604020202020204" pitchFamily="34" charset="0"/>
            <a:cs typeface="Arial" panose="020B0604020202020204" pitchFamily="34" charset="0"/>
          </a:endParaRPr>
        </a:p>
      </dgm:t>
    </dgm:pt>
    <dgm:pt modelId="{51005E6E-7161-4528-AF6B-2185E554C970}">
      <dgm:prSet phldrT="[Text]"/>
      <dgm:spPr/>
      <dgm:t>
        <a:bodyPr/>
        <a:lstStyle/>
        <a:p>
          <a:r>
            <a:rPr lang="en-US" dirty="0" smtClean="0">
              <a:latin typeface="Arial" panose="020B0604020202020204" pitchFamily="34" charset="0"/>
              <a:cs typeface="Arial" panose="020B0604020202020204" pitchFamily="34" charset="0"/>
            </a:rPr>
            <a:t>michelea@county.org</a:t>
          </a:r>
          <a:endParaRPr lang="en-US" dirty="0">
            <a:latin typeface="Arial" panose="020B0604020202020204" pitchFamily="34" charset="0"/>
            <a:cs typeface="Arial" panose="020B0604020202020204" pitchFamily="34" charset="0"/>
          </a:endParaRPr>
        </a:p>
      </dgm:t>
    </dgm:pt>
    <dgm:pt modelId="{F0D81342-0926-4D63-A52E-096FCA9E04B0}" type="parTrans" cxnId="{97B72DB7-1D0A-4943-8F3B-864261C8DC70}">
      <dgm:prSet/>
      <dgm:spPr/>
      <dgm:t>
        <a:bodyPr/>
        <a:lstStyle/>
        <a:p>
          <a:endParaRPr lang="en-US">
            <a:latin typeface="Arial" panose="020B0604020202020204" pitchFamily="34" charset="0"/>
            <a:cs typeface="Arial" panose="020B0604020202020204" pitchFamily="34" charset="0"/>
          </a:endParaRPr>
        </a:p>
      </dgm:t>
    </dgm:pt>
    <dgm:pt modelId="{BE41013D-0723-4FC7-AACE-6D1500F22790}" type="sibTrans" cxnId="{97B72DB7-1D0A-4943-8F3B-864261C8DC70}">
      <dgm:prSet/>
      <dgm:spPr/>
      <dgm:t>
        <a:bodyPr/>
        <a:lstStyle/>
        <a:p>
          <a:endParaRPr lang="en-US">
            <a:latin typeface="Arial" panose="020B0604020202020204" pitchFamily="34" charset="0"/>
            <a:cs typeface="Arial" panose="020B0604020202020204" pitchFamily="34" charset="0"/>
          </a:endParaRPr>
        </a:p>
      </dgm:t>
    </dgm:pt>
    <dgm:pt modelId="{0CA206BD-8D22-486D-9434-BA3D72DC562F}">
      <dgm:prSet phldrT="[Text]"/>
      <dgm:spPr/>
      <dgm:t>
        <a:bodyPr/>
        <a:lstStyle/>
        <a:p>
          <a:r>
            <a:rPr lang="en-US" dirty="0" smtClean="0">
              <a:latin typeface="Arial" panose="020B0604020202020204" pitchFamily="34" charset="0"/>
              <a:cs typeface="Arial" panose="020B0604020202020204" pitchFamily="34" charset="0"/>
            </a:rPr>
            <a:t>1-800-456-5974</a:t>
          </a:r>
          <a:endParaRPr lang="en-US" dirty="0">
            <a:latin typeface="Arial" panose="020B0604020202020204" pitchFamily="34" charset="0"/>
            <a:cs typeface="Arial" panose="020B0604020202020204" pitchFamily="34" charset="0"/>
          </a:endParaRPr>
        </a:p>
      </dgm:t>
    </dgm:pt>
    <dgm:pt modelId="{CAAB7021-EBAE-4028-9C4F-F7EE207A2CF1}" type="parTrans" cxnId="{62F8EFB4-800B-4623-A102-B096F012605D}">
      <dgm:prSet/>
      <dgm:spPr/>
      <dgm:t>
        <a:bodyPr/>
        <a:lstStyle/>
        <a:p>
          <a:endParaRPr lang="en-US">
            <a:latin typeface="Arial" panose="020B0604020202020204" pitchFamily="34" charset="0"/>
            <a:cs typeface="Arial" panose="020B0604020202020204" pitchFamily="34" charset="0"/>
          </a:endParaRPr>
        </a:p>
      </dgm:t>
    </dgm:pt>
    <dgm:pt modelId="{481F2FCC-5D24-4C3F-A66D-9CEC66413AA1}" type="sibTrans" cxnId="{62F8EFB4-800B-4623-A102-B096F012605D}">
      <dgm:prSet/>
      <dgm:spPr/>
      <dgm:t>
        <a:bodyPr/>
        <a:lstStyle/>
        <a:p>
          <a:endParaRPr lang="en-US">
            <a:latin typeface="Arial" panose="020B0604020202020204" pitchFamily="34" charset="0"/>
            <a:cs typeface="Arial" panose="020B0604020202020204" pitchFamily="34" charset="0"/>
          </a:endParaRPr>
        </a:p>
      </dgm:t>
    </dgm:pt>
    <dgm:pt modelId="{6D1D1E73-A871-4BB3-BD97-55661773C778}">
      <dgm:prSet phldrT="[Text]"/>
      <dgm:spPr/>
      <dgm:t>
        <a:bodyPr/>
        <a:lstStyle/>
        <a:p>
          <a:r>
            <a:rPr lang="en-US" dirty="0" smtClean="0">
              <a:latin typeface="Arial" panose="020B0604020202020204" pitchFamily="34" charset="0"/>
              <a:cs typeface="Arial" panose="020B0604020202020204" pitchFamily="34" charset="0"/>
            </a:rPr>
            <a:t>512-680-1994</a:t>
          </a:r>
          <a:endParaRPr lang="en-US" dirty="0">
            <a:latin typeface="Arial" panose="020B0604020202020204" pitchFamily="34" charset="0"/>
            <a:cs typeface="Arial" panose="020B0604020202020204" pitchFamily="34" charset="0"/>
          </a:endParaRPr>
        </a:p>
      </dgm:t>
    </dgm:pt>
    <dgm:pt modelId="{90ACE22F-BC9F-40D2-A145-D142DB08A3DB}" type="parTrans" cxnId="{09A1E1F4-E8D6-43BD-9948-6F8A5A523D0C}">
      <dgm:prSet/>
      <dgm:spPr/>
      <dgm:t>
        <a:bodyPr/>
        <a:lstStyle/>
        <a:p>
          <a:endParaRPr lang="en-US">
            <a:latin typeface="Arial" panose="020B0604020202020204" pitchFamily="34" charset="0"/>
            <a:cs typeface="Arial" panose="020B0604020202020204" pitchFamily="34" charset="0"/>
          </a:endParaRPr>
        </a:p>
      </dgm:t>
    </dgm:pt>
    <dgm:pt modelId="{B0CC9A53-4CA4-4862-9C80-CAE2E9350689}" type="sibTrans" cxnId="{09A1E1F4-E8D6-43BD-9948-6F8A5A523D0C}">
      <dgm:prSet/>
      <dgm:spPr/>
      <dgm:t>
        <a:bodyPr/>
        <a:lstStyle/>
        <a:p>
          <a:endParaRPr lang="en-US">
            <a:latin typeface="Arial" panose="020B0604020202020204" pitchFamily="34" charset="0"/>
            <a:cs typeface="Arial" panose="020B0604020202020204" pitchFamily="34" charset="0"/>
          </a:endParaRPr>
        </a:p>
      </dgm:t>
    </dgm:pt>
    <dgm:pt modelId="{857C9235-8128-4946-BE7C-DA3C54380418}" type="pres">
      <dgm:prSet presAssocID="{31FECBBC-303C-47FC-941F-771DB003B9E0}" presName="linear" presStyleCnt="0">
        <dgm:presLayoutVars>
          <dgm:animLvl val="lvl"/>
          <dgm:resizeHandles val="exact"/>
        </dgm:presLayoutVars>
      </dgm:prSet>
      <dgm:spPr/>
      <dgm:t>
        <a:bodyPr/>
        <a:lstStyle/>
        <a:p>
          <a:endParaRPr lang="en-US"/>
        </a:p>
      </dgm:t>
    </dgm:pt>
    <dgm:pt modelId="{DDD3AA11-DD9B-4908-ABEA-EA79A2620398}" type="pres">
      <dgm:prSet presAssocID="{80539849-52B0-4E97-99CD-B876AD3FBB2B}" presName="parentText" presStyleLbl="node1" presStyleIdx="0" presStyleCnt="5">
        <dgm:presLayoutVars>
          <dgm:chMax val="0"/>
          <dgm:bulletEnabled val="1"/>
        </dgm:presLayoutVars>
      </dgm:prSet>
      <dgm:spPr/>
      <dgm:t>
        <a:bodyPr/>
        <a:lstStyle/>
        <a:p>
          <a:endParaRPr lang="en-US"/>
        </a:p>
      </dgm:t>
    </dgm:pt>
    <dgm:pt modelId="{6BEB730B-F336-49F6-BC96-11A9530AA151}" type="pres">
      <dgm:prSet presAssocID="{80539849-52B0-4E97-99CD-B876AD3FBB2B}" presName="childText" presStyleLbl="revTx" presStyleIdx="0" presStyleCnt="5">
        <dgm:presLayoutVars>
          <dgm:bulletEnabled val="1"/>
        </dgm:presLayoutVars>
      </dgm:prSet>
      <dgm:spPr/>
      <dgm:t>
        <a:bodyPr/>
        <a:lstStyle/>
        <a:p>
          <a:endParaRPr lang="en-US"/>
        </a:p>
      </dgm:t>
    </dgm:pt>
    <dgm:pt modelId="{FE1735BE-E80F-440E-9AA3-0F8F50FE9EC8}" type="pres">
      <dgm:prSet presAssocID="{75723309-28CF-4AE4-9246-4949E45E4BAD}" presName="parentText" presStyleLbl="node1" presStyleIdx="1" presStyleCnt="5">
        <dgm:presLayoutVars>
          <dgm:chMax val="0"/>
          <dgm:bulletEnabled val="1"/>
        </dgm:presLayoutVars>
      </dgm:prSet>
      <dgm:spPr/>
      <dgm:t>
        <a:bodyPr/>
        <a:lstStyle/>
        <a:p>
          <a:endParaRPr lang="en-US"/>
        </a:p>
      </dgm:t>
    </dgm:pt>
    <dgm:pt modelId="{589F6BEF-1073-474D-AB35-752A7B773241}" type="pres">
      <dgm:prSet presAssocID="{75723309-28CF-4AE4-9246-4949E45E4BAD}" presName="childText" presStyleLbl="revTx" presStyleIdx="1" presStyleCnt="5">
        <dgm:presLayoutVars>
          <dgm:bulletEnabled val="1"/>
        </dgm:presLayoutVars>
      </dgm:prSet>
      <dgm:spPr/>
      <dgm:t>
        <a:bodyPr/>
        <a:lstStyle/>
        <a:p>
          <a:endParaRPr lang="en-US"/>
        </a:p>
      </dgm:t>
    </dgm:pt>
    <dgm:pt modelId="{4A143B5F-B9CC-4245-80A3-12477528D65D}" type="pres">
      <dgm:prSet presAssocID="{AA70C0AC-06C4-4DC7-ACC2-9799D783AA04}" presName="parentText" presStyleLbl="node1" presStyleIdx="2" presStyleCnt="5">
        <dgm:presLayoutVars>
          <dgm:chMax val="0"/>
          <dgm:bulletEnabled val="1"/>
        </dgm:presLayoutVars>
      </dgm:prSet>
      <dgm:spPr/>
      <dgm:t>
        <a:bodyPr/>
        <a:lstStyle/>
        <a:p>
          <a:endParaRPr lang="en-US"/>
        </a:p>
      </dgm:t>
    </dgm:pt>
    <dgm:pt modelId="{2B7F4648-97D8-45BC-B05D-676613FF0E26}" type="pres">
      <dgm:prSet presAssocID="{AA70C0AC-06C4-4DC7-ACC2-9799D783AA04}" presName="childText" presStyleLbl="revTx" presStyleIdx="2" presStyleCnt="5">
        <dgm:presLayoutVars>
          <dgm:bulletEnabled val="1"/>
        </dgm:presLayoutVars>
      </dgm:prSet>
      <dgm:spPr/>
      <dgm:t>
        <a:bodyPr/>
        <a:lstStyle/>
        <a:p>
          <a:endParaRPr lang="en-US"/>
        </a:p>
      </dgm:t>
    </dgm:pt>
    <dgm:pt modelId="{F4928D46-B935-4049-9136-6B61D2077D9C}" type="pres">
      <dgm:prSet presAssocID="{BDFBBB0E-90FC-4A63-89F4-9DD2DAEC81D2}" presName="parentText" presStyleLbl="node1" presStyleIdx="3" presStyleCnt="5">
        <dgm:presLayoutVars>
          <dgm:chMax val="0"/>
          <dgm:bulletEnabled val="1"/>
        </dgm:presLayoutVars>
      </dgm:prSet>
      <dgm:spPr/>
      <dgm:t>
        <a:bodyPr/>
        <a:lstStyle/>
        <a:p>
          <a:endParaRPr lang="en-US"/>
        </a:p>
      </dgm:t>
    </dgm:pt>
    <dgm:pt modelId="{FB5FEFE3-E7ED-40FD-85C7-D007FDC8EA52}" type="pres">
      <dgm:prSet presAssocID="{BDFBBB0E-90FC-4A63-89F4-9DD2DAEC81D2}" presName="childText" presStyleLbl="revTx" presStyleIdx="3" presStyleCnt="5">
        <dgm:presLayoutVars>
          <dgm:bulletEnabled val="1"/>
        </dgm:presLayoutVars>
      </dgm:prSet>
      <dgm:spPr/>
      <dgm:t>
        <a:bodyPr/>
        <a:lstStyle/>
        <a:p>
          <a:endParaRPr lang="en-US"/>
        </a:p>
      </dgm:t>
    </dgm:pt>
    <dgm:pt modelId="{DD81A97B-5F28-45BA-8EFE-56AED357E2C8}" type="pres">
      <dgm:prSet presAssocID="{EDF46123-D764-4482-9790-1F5983D00FA2}" presName="parentText" presStyleLbl="node1" presStyleIdx="4" presStyleCnt="5">
        <dgm:presLayoutVars>
          <dgm:chMax val="0"/>
          <dgm:bulletEnabled val="1"/>
        </dgm:presLayoutVars>
      </dgm:prSet>
      <dgm:spPr/>
      <dgm:t>
        <a:bodyPr/>
        <a:lstStyle/>
        <a:p>
          <a:endParaRPr lang="en-US"/>
        </a:p>
      </dgm:t>
    </dgm:pt>
    <dgm:pt modelId="{90659C1F-4120-4E41-8644-BB0E09FDF754}" type="pres">
      <dgm:prSet presAssocID="{EDF46123-D764-4482-9790-1F5983D00FA2}" presName="childText" presStyleLbl="revTx" presStyleIdx="4" presStyleCnt="5">
        <dgm:presLayoutVars>
          <dgm:bulletEnabled val="1"/>
        </dgm:presLayoutVars>
      </dgm:prSet>
      <dgm:spPr/>
      <dgm:t>
        <a:bodyPr/>
        <a:lstStyle/>
        <a:p>
          <a:endParaRPr lang="en-US"/>
        </a:p>
      </dgm:t>
    </dgm:pt>
  </dgm:ptLst>
  <dgm:cxnLst>
    <dgm:cxn modelId="{A2FBC9F2-E7D6-4785-B2AF-97ACE19EF7FE}" srcId="{31FECBBC-303C-47FC-941F-771DB003B9E0}" destId="{75723309-28CF-4AE4-9246-4949E45E4BAD}" srcOrd="1" destOrd="0" parTransId="{FD56F54E-FC89-437C-965E-32E3F7A53AA7}" sibTransId="{CAA60963-8405-4FF5-93E0-3DE6D2885293}"/>
    <dgm:cxn modelId="{F26DBDA8-DDC5-4EE8-AE3A-2A0006D675AA}" type="presOf" srcId="{268B80B2-6248-4F23-9884-6008F2E68818}" destId="{FB5FEFE3-E7ED-40FD-85C7-D007FDC8EA52}" srcOrd="0" destOrd="2" presId="urn:microsoft.com/office/officeart/2005/8/layout/vList2"/>
    <dgm:cxn modelId="{BC28A398-7AD7-4ABA-8276-7D9872ECF293}" type="presOf" srcId="{A3AD7074-050B-4C7F-9C12-ED0233BACC8C}" destId="{589F6BEF-1073-474D-AB35-752A7B773241}" srcOrd="0" destOrd="2" presId="urn:microsoft.com/office/officeart/2005/8/layout/vList2"/>
    <dgm:cxn modelId="{521C6EF1-90C3-45DB-A40A-923AEB30753F}" type="presOf" srcId="{0CA206BD-8D22-486D-9434-BA3D72DC562F}" destId="{90659C1F-4120-4E41-8644-BB0E09FDF754}" srcOrd="0" destOrd="2" presId="urn:microsoft.com/office/officeart/2005/8/layout/vList2"/>
    <dgm:cxn modelId="{BAAA2FBA-87B8-421A-96FB-83E4E6C08618}" srcId="{BDFBBB0E-90FC-4A63-89F4-9DD2DAEC81D2}" destId="{76ACA892-43D1-4542-8CCC-3DD07EB34724}" srcOrd="0" destOrd="0" parTransId="{88FD73A7-13E7-4A93-8A6E-E3D138885FD8}" sibTransId="{F2CE72CC-3F70-4DB2-9495-2A0D6EEBE5EF}"/>
    <dgm:cxn modelId="{4B3F9AD6-BC62-4E87-A3AE-3C6B9728ABC0}" type="presOf" srcId="{B0298068-F75A-4C01-A3C7-C79E2BD571B9}" destId="{6BEB730B-F336-49F6-BC96-11A9530AA151}" srcOrd="0" destOrd="2" presId="urn:microsoft.com/office/officeart/2005/8/layout/vList2"/>
    <dgm:cxn modelId="{D57445B5-DBB1-4AC3-8F31-1372EA509647}" type="presOf" srcId="{75723309-28CF-4AE4-9246-4949E45E4BAD}" destId="{FE1735BE-E80F-440E-9AA3-0F8F50FE9EC8}" srcOrd="0" destOrd="0" presId="urn:microsoft.com/office/officeart/2005/8/layout/vList2"/>
    <dgm:cxn modelId="{B44832CC-1D4A-4188-9CFD-F0D3A1C3040E}" srcId="{BDFBBB0E-90FC-4A63-89F4-9DD2DAEC81D2}" destId="{268B80B2-6248-4F23-9884-6008F2E68818}" srcOrd="2" destOrd="0" parTransId="{21408DF6-571A-4D37-B225-26D537582BA0}" sibTransId="{15B2BB76-2960-4E42-9542-93B2DCB1D96F}"/>
    <dgm:cxn modelId="{4E3808A9-A8AC-4CA5-86EF-5E4C0A685E09}" type="presOf" srcId="{25743187-F552-4A00-81B5-F38ADF90FCAA}" destId="{90659C1F-4120-4E41-8644-BB0E09FDF754}" srcOrd="0" destOrd="0" presId="urn:microsoft.com/office/officeart/2005/8/layout/vList2"/>
    <dgm:cxn modelId="{C2406545-57FB-4653-A99F-2CF2AFF8DFD2}" type="presOf" srcId="{DC25A6C3-3A18-44F0-A5C6-42CFE0F9ACD3}" destId="{589F6BEF-1073-474D-AB35-752A7B773241}" srcOrd="0" destOrd="1" presId="urn:microsoft.com/office/officeart/2005/8/layout/vList2"/>
    <dgm:cxn modelId="{3C89C0E8-7244-4558-BD4D-9FAB89BA9511}" srcId="{AA70C0AC-06C4-4DC7-ACC2-9799D783AA04}" destId="{CB5BABEE-342D-4ADD-A2CC-939DD931FE84}" srcOrd="1" destOrd="0" parTransId="{037FBDE0-02D5-4B84-918A-3351519E8BE3}" sibTransId="{F3EADD20-E492-4954-8AF4-ADD0F13B9967}"/>
    <dgm:cxn modelId="{5B2989A4-DE3D-43B9-9015-7D79778A7AC2}" type="presOf" srcId="{CB5BABEE-342D-4ADD-A2CC-939DD931FE84}" destId="{2B7F4648-97D8-45BC-B05D-676613FF0E26}" srcOrd="0" destOrd="1" presId="urn:microsoft.com/office/officeart/2005/8/layout/vList2"/>
    <dgm:cxn modelId="{8B5CBDB0-7BF9-44A2-B18E-D30EB746C678}" type="presOf" srcId="{B07E09CC-7FE1-4319-9D92-DA57830A041C}" destId="{2B7F4648-97D8-45BC-B05D-676613FF0E26}" srcOrd="0" destOrd="0" presId="urn:microsoft.com/office/officeart/2005/8/layout/vList2"/>
    <dgm:cxn modelId="{B438DDDE-3CC8-4CDF-8F12-6E6B71931AC7}" type="presOf" srcId="{C3EBFA46-4B96-4296-A15E-E1E133379AE9}" destId="{6BEB730B-F336-49F6-BC96-11A9530AA151}" srcOrd="0" destOrd="0" presId="urn:microsoft.com/office/officeart/2005/8/layout/vList2"/>
    <dgm:cxn modelId="{F68D03BC-DE5A-44C1-A204-498B735F1143}" srcId="{80539849-52B0-4E97-99CD-B876AD3FBB2B}" destId="{C3EBFA46-4B96-4296-A15E-E1E133379AE9}" srcOrd="0" destOrd="0" parTransId="{C6F65E5A-C57A-4B70-A0BA-E51AEB776055}" sibTransId="{9345F8E6-73B0-46A2-9C4B-17208B000862}"/>
    <dgm:cxn modelId="{333B4023-9310-4A36-AB34-EE6221F92E8A}" srcId="{31FECBBC-303C-47FC-941F-771DB003B9E0}" destId="{BDFBBB0E-90FC-4A63-89F4-9DD2DAEC81D2}" srcOrd="3" destOrd="0" parTransId="{B0360877-3287-4049-A4CE-B4E6AA1E5F5A}" sibTransId="{8C064E72-2F8E-4418-AB38-98BDCCBFE709}"/>
    <dgm:cxn modelId="{4404F55F-8FB4-4167-AEBD-6C892C83F4AF}" srcId="{31FECBBC-303C-47FC-941F-771DB003B9E0}" destId="{EDF46123-D764-4482-9790-1F5983D00FA2}" srcOrd="4" destOrd="0" parTransId="{FBA73B28-1F1E-470D-BCB3-3133319A870D}" sibTransId="{CFF9120F-3D2B-4748-8BCC-5559737EB1F5}"/>
    <dgm:cxn modelId="{9FA88236-0A50-41C0-B99B-B717B385AE08}" srcId="{AA70C0AC-06C4-4DC7-ACC2-9799D783AA04}" destId="{A390B16B-197C-4F32-8007-50616FEF51CB}" srcOrd="2" destOrd="0" parTransId="{66990C12-DEE9-41B2-ADC2-85DE3D0202B1}" sibTransId="{14299EB2-40A8-4758-9F8B-B8F4DE8CA3BD}"/>
    <dgm:cxn modelId="{FEDAED11-FE9F-452E-A8DB-089CA223BEF6}" srcId="{EDF46123-D764-4482-9790-1F5983D00FA2}" destId="{25743187-F552-4A00-81B5-F38ADF90FCAA}" srcOrd="0" destOrd="0" parTransId="{396D81EA-D5DA-4B14-A908-FFF2B63D3AFD}" sibTransId="{0167C945-0488-44EC-A0DD-05A7076F75B5}"/>
    <dgm:cxn modelId="{F4055144-190F-4DC5-ABB0-7ADA2E21FBB1}" type="presOf" srcId="{76ACA892-43D1-4542-8CCC-3DD07EB34724}" destId="{FB5FEFE3-E7ED-40FD-85C7-D007FDC8EA52}" srcOrd="0" destOrd="0" presId="urn:microsoft.com/office/officeart/2005/8/layout/vList2"/>
    <dgm:cxn modelId="{E855B849-1FB0-4E57-8D48-D73688D61A8A}" srcId="{75723309-28CF-4AE4-9246-4949E45E4BAD}" destId="{DC25A6C3-3A18-44F0-A5C6-42CFE0F9ACD3}" srcOrd="1" destOrd="0" parTransId="{6F1FD416-CFE8-4F06-95C4-1DCE2AC913AF}" sibTransId="{1A6901B1-83AE-4024-A953-223A9C79A637}"/>
    <dgm:cxn modelId="{3561C6E9-9BF8-4A59-A010-9164E7604F36}" type="presOf" srcId="{A390B16B-197C-4F32-8007-50616FEF51CB}" destId="{2B7F4648-97D8-45BC-B05D-676613FF0E26}" srcOrd="0" destOrd="2" presId="urn:microsoft.com/office/officeart/2005/8/layout/vList2"/>
    <dgm:cxn modelId="{59615D21-B8E4-4E7A-9E18-ED196CEF98BD}" srcId="{80539849-52B0-4E97-99CD-B876AD3FBB2B}" destId="{B0298068-F75A-4C01-A3C7-C79E2BD571B9}" srcOrd="2" destOrd="0" parTransId="{3D095FBE-E08F-4644-AC8B-457FE6E63DC5}" sibTransId="{EF55FD8A-6EC2-466D-BF5A-5CEFE8C5B107}"/>
    <dgm:cxn modelId="{FD5FD3E2-D826-467A-B90A-1A3CFAB30265}" type="presOf" srcId="{31FECBBC-303C-47FC-941F-771DB003B9E0}" destId="{857C9235-8128-4946-BE7C-DA3C54380418}" srcOrd="0" destOrd="0" presId="urn:microsoft.com/office/officeart/2005/8/layout/vList2"/>
    <dgm:cxn modelId="{5020B36E-D525-47F2-A07D-C605F720D864}" type="presOf" srcId="{C41222E6-6B9B-4A9E-95C5-AEBE3ACC05AD}" destId="{589F6BEF-1073-474D-AB35-752A7B773241}" srcOrd="0" destOrd="0" presId="urn:microsoft.com/office/officeart/2005/8/layout/vList2"/>
    <dgm:cxn modelId="{A4318242-7D4F-4E38-A909-03B23C40A0F1}" type="presOf" srcId="{EDF46123-D764-4482-9790-1F5983D00FA2}" destId="{DD81A97B-5F28-45BA-8EFE-56AED357E2C8}" srcOrd="0" destOrd="0" presId="urn:microsoft.com/office/officeart/2005/8/layout/vList2"/>
    <dgm:cxn modelId="{8F477FD5-67AF-42DD-BBA7-43663F913594}" srcId="{80539849-52B0-4E97-99CD-B876AD3FBB2B}" destId="{10AA8D6C-0B18-4BA4-99E1-6EF9D728A7BC}" srcOrd="1" destOrd="0" parTransId="{4A99CAC0-9C30-4CFF-8948-D79B78C1A70B}" sibTransId="{CF22AA0C-DC21-45C1-B612-8F0912470453}"/>
    <dgm:cxn modelId="{02E8BFBD-7B13-4F26-87A0-F8302DF3AFB0}" type="presOf" srcId="{10AA8D6C-0B18-4BA4-99E1-6EF9D728A7BC}" destId="{6BEB730B-F336-49F6-BC96-11A9530AA151}" srcOrd="0" destOrd="1" presId="urn:microsoft.com/office/officeart/2005/8/layout/vList2"/>
    <dgm:cxn modelId="{061753BC-959A-413E-95EE-144F13E3AD74}" srcId="{31FECBBC-303C-47FC-941F-771DB003B9E0}" destId="{80539849-52B0-4E97-99CD-B876AD3FBB2B}" srcOrd="0" destOrd="0" parTransId="{1D1377E9-5D37-49BB-AFDE-0BD3C275F5FE}" sibTransId="{9BC043BE-8EDF-4B88-9BC3-A84DF906B96B}"/>
    <dgm:cxn modelId="{DCA83586-FE64-46B7-9318-818DBFD47184}" srcId="{31FECBBC-303C-47FC-941F-771DB003B9E0}" destId="{AA70C0AC-06C4-4DC7-ACC2-9799D783AA04}" srcOrd="2" destOrd="0" parTransId="{30C78EDF-2A54-4E98-8CE0-13A22831C079}" sibTransId="{DB567C0D-4FC3-42D2-B9C0-2A8840BCC471}"/>
    <dgm:cxn modelId="{90FAF4CA-1E67-4278-9970-3EDA09BF49C7}" type="presOf" srcId="{80539849-52B0-4E97-99CD-B876AD3FBB2B}" destId="{DDD3AA11-DD9B-4908-ABEA-EA79A2620398}" srcOrd="0" destOrd="0" presId="urn:microsoft.com/office/officeart/2005/8/layout/vList2"/>
    <dgm:cxn modelId="{62F8EFB4-800B-4623-A102-B096F012605D}" srcId="{EDF46123-D764-4482-9790-1F5983D00FA2}" destId="{0CA206BD-8D22-486D-9434-BA3D72DC562F}" srcOrd="2" destOrd="0" parTransId="{CAAB7021-EBAE-4028-9C4F-F7EE207A2CF1}" sibTransId="{481F2FCC-5D24-4C3F-A66D-9CEC66413AA1}"/>
    <dgm:cxn modelId="{A7D90C8D-6578-4E4F-8D17-6D0D6BBEDCBE}" type="presOf" srcId="{AA70C0AC-06C4-4DC7-ACC2-9799D783AA04}" destId="{4A143B5F-B9CC-4245-80A3-12477528D65D}" srcOrd="0" destOrd="0" presId="urn:microsoft.com/office/officeart/2005/8/layout/vList2"/>
    <dgm:cxn modelId="{09A1E1F4-E8D6-43BD-9948-6F8A5A523D0C}" srcId="{BDFBBB0E-90FC-4A63-89F4-9DD2DAEC81D2}" destId="{6D1D1E73-A871-4BB3-BD97-55661773C778}" srcOrd="1" destOrd="0" parTransId="{90ACE22F-BC9F-40D2-A145-D142DB08A3DB}" sibTransId="{B0CC9A53-4CA4-4862-9C80-CAE2E9350689}"/>
    <dgm:cxn modelId="{837A08CB-7286-4EC9-86F8-26E2228062AA}" srcId="{75723309-28CF-4AE4-9246-4949E45E4BAD}" destId="{A3AD7074-050B-4C7F-9C12-ED0233BACC8C}" srcOrd="2" destOrd="0" parTransId="{0F008475-601C-4999-87F2-118C351716BC}" sibTransId="{BC2638F5-B401-4193-8E38-E21B128EE9C4}"/>
    <dgm:cxn modelId="{97B72DB7-1D0A-4943-8F3B-864261C8DC70}" srcId="{EDF46123-D764-4482-9790-1F5983D00FA2}" destId="{51005E6E-7161-4528-AF6B-2185E554C970}" srcOrd="1" destOrd="0" parTransId="{F0D81342-0926-4D63-A52E-096FCA9E04B0}" sibTransId="{BE41013D-0723-4FC7-AACE-6D1500F22790}"/>
    <dgm:cxn modelId="{A4343B8F-29A7-4393-9772-78CAFD634A46}" srcId="{AA70C0AC-06C4-4DC7-ACC2-9799D783AA04}" destId="{B07E09CC-7FE1-4319-9D92-DA57830A041C}" srcOrd="0" destOrd="0" parTransId="{00B39754-6CF0-4A2A-91EA-388BF241B369}" sibTransId="{D53355BE-9FB2-463E-BE2C-3841C102B8B9}"/>
    <dgm:cxn modelId="{D4B4642B-CCB4-4152-920E-FD6E2C5E0D5B}" type="presOf" srcId="{BDFBBB0E-90FC-4A63-89F4-9DD2DAEC81D2}" destId="{F4928D46-B935-4049-9136-6B61D2077D9C}" srcOrd="0" destOrd="0" presId="urn:microsoft.com/office/officeart/2005/8/layout/vList2"/>
    <dgm:cxn modelId="{19D87F6B-6DAB-476D-A2FC-1DED7C326D49}" srcId="{75723309-28CF-4AE4-9246-4949E45E4BAD}" destId="{C41222E6-6B9B-4A9E-95C5-AEBE3ACC05AD}" srcOrd="0" destOrd="0" parTransId="{0DF14435-B6CD-429B-B7F0-79BAAD330463}" sibTransId="{13B8D22E-CA47-42AF-94B0-145B450DC0EE}"/>
    <dgm:cxn modelId="{87159CA6-184B-418C-B8CC-ADE18BCD35F1}" type="presOf" srcId="{51005E6E-7161-4528-AF6B-2185E554C970}" destId="{90659C1F-4120-4E41-8644-BB0E09FDF754}" srcOrd="0" destOrd="1" presId="urn:microsoft.com/office/officeart/2005/8/layout/vList2"/>
    <dgm:cxn modelId="{E67CF187-05D8-4219-B8F2-B703E0A6F70B}" type="presOf" srcId="{6D1D1E73-A871-4BB3-BD97-55661773C778}" destId="{FB5FEFE3-E7ED-40FD-85C7-D007FDC8EA52}" srcOrd="0" destOrd="1" presId="urn:microsoft.com/office/officeart/2005/8/layout/vList2"/>
    <dgm:cxn modelId="{F56BEA97-0F31-48FA-841F-8899607118A4}" type="presParOf" srcId="{857C9235-8128-4946-BE7C-DA3C54380418}" destId="{DDD3AA11-DD9B-4908-ABEA-EA79A2620398}" srcOrd="0" destOrd="0" presId="urn:microsoft.com/office/officeart/2005/8/layout/vList2"/>
    <dgm:cxn modelId="{4868C346-928A-4E34-8775-CF6CE7AD55A2}" type="presParOf" srcId="{857C9235-8128-4946-BE7C-DA3C54380418}" destId="{6BEB730B-F336-49F6-BC96-11A9530AA151}" srcOrd="1" destOrd="0" presId="urn:microsoft.com/office/officeart/2005/8/layout/vList2"/>
    <dgm:cxn modelId="{5CFBCB5D-75CA-4ACC-9DC6-192E2B584B8C}" type="presParOf" srcId="{857C9235-8128-4946-BE7C-DA3C54380418}" destId="{FE1735BE-E80F-440E-9AA3-0F8F50FE9EC8}" srcOrd="2" destOrd="0" presId="urn:microsoft.com/office/officeart/2005/8/layout/vList2"/>
    <dgm:cxn modelId="{93E1B132-718F-4BFB-A64C-8C9761A5F28B}" type="presParOf" srcId="{857C9235-8128-4946-BE7C-DA3C54380418}" destId="{589F6BEF-1073-474D-AB35-752A7B773241}" srcOrd="3" destOrd="0" presId="urn:microsoft.com/office/officeart/2005/8/layout/vList2"/>
    <dgm:cxn modelId="{184C1B4A-F415-4DB0-9F8F-CEB6879F2F41}" type="presParOf" srcId="{857C9235-8128-4946-BE7C-DA3C54380418}" destId="{4A143B5F-B9CC-4245-80A3-12477528D65D}" srcOrd="4" destOrd="0" presId="urn:microsoft.com/office/officeart/2005/8/layout/vList2"/>
    <dgm:cxn modelId="{6B2F41BD-E418-4795-B254-67C43F16BDE4}" type="presParOf" srcId="{857C9235-8128-4946-BE7C-DA3C54380418}" destId="{2B7F4648-97D8-45BC-B05D-676613FF0E26}" srcOrd="5" destOrd="0" presId="urn:microsoft.com/office/officeart/2005/8/layout/vList2"/>
    <dgm:cxn modelId="{6C1147A3-9610-412F-968E-58991F9C103F}" type="presParOf" srcId="{857C9235-8128-4946-BE7C-DA3C54380418}" destId="{F4928D46-B935-4049-9136-6B61D2077D9C}" srcOrd="6" destOrd="0" presId="urn:microsoft.com/office/officeart/2005/8/layout/vList2"/>
    <dgm:cxn modelId="{CA396155-CF6D-45F8-89BF-AB824AD19032}" type="presParOf" srcId="{857C9235-8128-4946-BE7C-DA3C54380418}" destId="{FB5FEFE3-E7ED-40FD-85C7-D007FDC8EA52}" srcOrd="7" destOrd="0" presId="urn:microsoft.com/office/officeart/2005/8/layout/vList2"/>
    <dgm:cxn modelId="{4A962ECA-A967-4257-B03D-C9262976A345}" type="presParOf" srcId="{857C9235-8128-4946-BE7C-DA3C54380418}" destId="{DD81A97B-5F28-45BA-8EFE-56AED357E2C8}" srcOrd="8" destOrd="0" presId="urn:microsoft.com/office/officeart/2005/8/layout/vList2"/>
    <dgm:cxn modelId="{FBD72643-E996-47A0-8D78-91EEC7C19A70}" type="presParOf" srcId="{857C9235-8128-4946-BE7C-DA3C54380418}" destId="{90659C1F-4120-4E41-8644-BB0E09FDF754}"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C5F0B-AC18-4DF7-9EA5-2EEA0C7F375C}">
      <dsp:nvSpPr>
        <dsp:cNvPr id="0" name=""/>
        <dsp:cNvSpPr/>
      </dsp:nvSpPr>
      <dsp:spPr>
        <a:xfrm flipV="1">
          <a:off x="0" y="0"/>
          <a:ext cx="8915400" cy="17115"/>
        </a:xfrm>
        <a:prstGeom prst="round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n-US" sz="500" kern="1200" dirty="0">
            <a:latin typeface="Arial" panose="020B0604020202020204" pitchFamily="34" charset="0"/>
            <a:cs typeface="Arial" panose="020B0604020202020204" pitchFamily="34" charset="0"/>
          </a:endParaRPr>
        </a:p>
      </dsp:txBody>
      <dsp:txXfrm rot="10800000">
        <a:off x="835" y="835"/>
        <a:ext cx="8913730" cy="15445"/>
      </dsp:txXfrm>
    </dsp:sp>
    <dsp:sp modelId="{CAD38102-D179-48BD-8972-BAD640D8A7C7}">
      <dsp:nvSpPr>
        <dsp:cNvPr id="0" name=""/>
        <dsp:cNvSpPr/>
      </dsp:nvSpPr>
      <dsp:spPr>
        <a:xfrm>
          <a:off x="0" y="19563"/>
          <a:ext cx="8915400" cy="4702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064" tIns="35560" rIns="199136" bIns="3556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smtClean="0">
            <a:latin typeface="Arial" panose="020B0604020202020204" pitchFamily="34" charset="0"/>
            <a:cs typeface="Arial" panose="020B0604020202020204" pitchFamily="34" charset="0"/>
          </a:endParaRPr>
        </a:p>
        <a:p>
          <a:pPr marL="571500" lvl="2" indent="-285750" algn="l" defTabSz="1244600">
            <a:lnSpc>
              <a:spcPct val="90000"/>
            </a:lnSpc>
            <a:spcBef>
              <a:spcPct val="0"/>
            </a:spcBef>
            <a:spcAft>
              <a:spcPct val="20000"/>
            </a:spcAft>
            <a:buChar char="••"/>
          </a:pPr>
          <a:r>
            <a:rPr lang="en-US" sz="2800" kern="1200" dirty="0" smtClean="0"/>
            <a:t>Be able to describe the differences in regular county employee drug and alcohol testing and CDL DOT Federal Regulation Drug and Alcohol testing requirements.</a:t>
          </a:r>
          <a:endParaRPr lang="en-US" sz="2800" kern="1200" dirty="0"/>
        </a:p>
        <a:p>
          <a:pPr marL="571500" lvl="2" indent="-285750" algn="l" defTabSz="1244600">
            <a:lnSpc>
              <a:spcPct val="90000"/>
            </a:lnSpc>
            <a:spcBef>
              <a:spcPct val="0"/>
            </a:spcBef>
            <a:spcAft>
              <a:spcPct val="20000"/>
            </a:spcAft>
            <a:buChar char="••"/>
          </a:pPr>
          <a:r>
            <a:rPr lang="en-US" sz="2800" kern="1200" dirty="0" smtClean="0"/>
            <a:t>Gain knowledge of the five different types of CDL DOT Federal Drug and Alcohol Tests.</a:t>
          </a:r>
          <a:endParaRPr lang="en-US" sz="2800" kern="1200" dirty="0"/>
        </a:p>
        <a:p>
          <a:pPr marL="571500" lvl="2" indent="-285750" algn="l" defTabSz="1244600">
            <a:lnSpc>
              <a:spcPct val="90000"/>
            </a:lnSpc>
            <a:spcBef>
              <a:spcPct val="0"/>
            </a:spcBef>
            <a:spcAft>
              <a:spcPct val="20000"/>
            </a:spcAft>
            <a:buChar char="••"/>
          </a:pPr>
          <a:r>
            <a:rPr lang="en-US" sz="2800" kern="1200" dirty="0" smtClean="0"/>
            <a:t>Be able to communicate back to your county the requirements of what must be included in all drug and alcohol policies.</a:t>
          </a:r>
          <a:endParaRPr lang="en-US" sz="2800" kern="1200" dirty="0"/>
        </a:p>
        <a:p>
          <a:pPr marL="571500" lvl="2" indent="-285750" algn="l" defTabSz="1244600">
            <a:lnSpc>
              <a:spcPct val="90000"/>
            </a:lnSpc>
            <a:spcBef>
              <a:spcPct val="0"/>
            </a:spcBef>
            <a:spcAft>
              <a:spcPct val="20000"/>
            </a:spcAft>
            <a:buChar char="••"/>
          </a:pPr>
          <a:r>
            <a:rPr lang="en-US" sz="2800" kern="1200" dirty="0" smtClean="0"/>
            <a:t>Be able to develop your county drug and alcohol testing policies by applying practice and utilizing tools provided during the training session</a:t>
          </a:r>
          <a:r>
            <a:rPr lang="en-US" sz="2400" kern="1200" dirty="0" smtClean="0"/>
            <a:t>.</a:t>
          </a:r>
          <a:endParaRPr lang="en-US" sz="2400" kern="1200" dirty="0"/>
        </a:p>
        <a:p>
          <a:pPr marL="228600" lvl="1" indent="-228600" algn="l" defTabSz="1066800">
            <a:lnSpc>
              <a:spcPct val="90000"/>
            </a:lnSpc>
            <a:spcBef>
              <a:spcPct val="0"/>
            </a:spcBef>
            <a:spcAft>
              <a:spcPct val="20000"/>
            </a:spcAft>
            <a:buChar char="••"/>
          </a:pPr>
          <a:endParaRPr lang="en-US" sz="2400" kern="1200" dirty="0" smtClean="0">
            <a:latin typeface="Arial" panose="020B0604020202020204" pitchFamily="34" charset="0"/>
            <a:cs typeface="Arial" panose="020B0604020202020204" pitchFamily="34" charset="0"/>
          </a:endParaRPr>
        </a:p>
      </dsp:txBody>
      <dsp:txXfrm>
        <a:off x="0" y="19563"/>
        <a:ext cx="8915400" cy="47023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F9FE0-1D1C-4CBC-81F1-DBC2EDFC30EE}">
      <dsp:nvSpPr>
        <dsp:cNvPr id="0" name=""/>
        <dsp:cNvSpPr/>
      </dsp:nvSpPr>
      <dsp:spPr>
        <a:xfrm>
          <a:off x="0" y="26193"/>
          <a:ext cx="2714624" cy="1628775"/>
        </a:xfrm>
        <a:prstGeom prst="rect">
          <a:avLst/>
        </a:prstGeom>
        <a:solidFill>
          <a:schemeClr val="accent4">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A statement on the objectives of the policy</a:t>
          </a:r>
          <a:endParaRPr lang="en-US" sz="2700" b="1" kern="1200" dirty="0">
            <a:latin typeface="Arial" panose="020B0604020202020204" pitchFamily="34" charset="0"/>
            <a:cs typeface="Arial" panose="020B0604020202020204" pitchFamily="34" charset="0"/>
          </a:endParaRPr>
        </a:p>
      </dsp:txBody>
      <dsp:txXfrm>
        <a:off x="0" y="26193"/>
        <a:ext cx="2714624" cy="1628775"/>
      </dsp:txXfrm>
    </dsp:sp>
    <dsp:sp modelId="{31F261F5-4A13-493E-804B-4B7F132316FC}">
      <dsp:nvSpPr>
        <dsp:cNvPr id="0" name=""/>
        <dsp:cNvSpPr/>
      </dsp:nvSpPr>
      <dsp:spPr>
        <a:xfrm>
          <a:off x="2986087" y="26193"/>
          <a:ext cx="2714624" cy="1628775"/>
        </a:xfrm>
        <a:prstGeom prst="rect">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Definitions</a:t>
          </a:r>
        </a:p>
      </dsp:txBody>
      <dsp:txXfrm>
        <a:off x="2986087" y="26193"/>
        <a:ext cx="2714624" cy="1628775"/>
      </dsp:txXfrm>
    </dsp:sp>
    <dsp:sp modelId="{73415B8D-92D9-43A6-825C-1E62906EF74A}">
      <dsp:nvSpPr>
        <dsp:cNvPr id="0" name=""/>
        <dsp:cNvSpPr/>
      </dsp:nvSpPr>
      <dsp:spPr>
        <a:xfrm>
          <a:off x="5972175" y="26193"/>
          <a:ext cx="2714624" cy="1628775"/>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Who is covered under the policy</a:t>
          </a:r>
        </a:p>
      </dsp:txBody>
      <dsp:txXfrm>
        <a:off x="5972175" y="26193"/>
        <a:ext cx="2714624" cy="1628775"/>
      </dsp:txXfrm>
    </dsp:sp>
    <dsp:sp modelId="{A5083BA4-4B65-43E1-BB80-DF5233084CEF}">
      <dsp:nvSpPr>
        <dsp:cNvPr id="0" name=""/>
        <dsp:cNvSpPr/>
      </dsp:nvSpPr>
      <dsp:spPr>
        <a:xfrm>
          <a:off x="0" y="1926431"/>
          <a:ext cx="2714624" cy="1628775"/>
        </a:xfrm>
        <a:prstGeom prst="rect">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What is considered a violation</a:t>
          </a:r>
        </a:p>
      </dsp:txBody>
      <dsp:txXfrm>
        <a:off x="0" y="1926431"/>
        <a:ext cx="2714624" cy="1628775"/>
      </dsp:txXfrm>
    </dsp:sp>
    <dsp:sp modelId="{F755BF1C-BF16-4BFB-A38D-67A389D4DA4F}">
      <dsp:nvSpPr>
        <dsp:cNvPr id="0" name=""/>
        <dsp:cNvSpPr/>
      </dsp:nvSpPr>
      <dsp:spPr>
        <a:xfrm>
          <a:off x="2986087" y="1926431"/>
          <a:ext cx="2714624" cy="1628775"/>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What types of testing will be done </a:t>
          </a:r>
        </a:p>
      </dsp:txBody>
      <dsp:txXfrm>
        <a:off x="2986087" y="1926431"/>
        <a:ext cx="2714624" cy="1628775"/>
      </dsp:txXfrm>
    </dsp:sp>
    <dsp:sp modelId="{195951FD-7616-4AC2-AEAD-6467874F51B4}">
      <dsp:nvSpPr>
        <dsp:cNvPr id="0" name=""/>
        <dsp:cNvSpPr/>
      </dsp:nvSpPr>
      <dsp:spPr>
        <a:xfrm>
          <a:off x="5972175" y="1926431"/>
          <a:ext cx="2714624" cy="1628775"/>
        </a:xfrm>
        <a:prstGeom prst="rect">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latin typeface="Arial" panose="020B0604020202020204" pitchFamily="34" charset="0"/>
              <a:cs typeface="Arial" panose="020B0604020202020204" pitchFamily="34" charset="0"/>
            </a:rPr>
            <a:t>What disciplinary measures will be taken</a:t>
          </a:r>
        </a:p>
      </dsp:txBody>
      <dsp:txXfrm>
        <a:off x="5972175" y="1926431"/>
        <a:ext cx="2714624" cy="1628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3AA11-DD9B-4908-ABEA-EA79A2620398}">
      <dsp:nvSpPr>
        <dsp:cNvPr id="0" name=""/>
        <dsp:cNvSpPr/>
      </dsp:nvSpPr>
      <dsp:spPr>
        <a:xfrm>
          <a:off x="0" y="36599"/>
          <a:ext cx="2743200" cy="46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Northwest</a:t>
          </a:r>
          <a:endParaRPr lang="en-US" sz="2000" kern="1200" dirty="0">
            <a:latin typeface="Arial" panose="020B0604020202020204" pitchFamily="34" charset="0"/>
            <a:cs typeface="Arial" panose="020B0604020202020204" pitchFamily="34" charset="0"/>
          </a:endParaRPr>
        </a:p>
      </dsp:txBody>
      <dsp:txXfrm>
        <a:off x="22846" y="59445"/>
        <a:ext cx="2697508" cy="422308"/>
      </dsp:txXfrm>
    </dsp:sp>
    <dsp:sp modelId="{6BEB730B-F336-49F6-BC96-11A9530AA151}">
      <dsp:nvSpPr>
        <dsp:cNvPr id="0" name=""/>
        <dsp:cNvSpPr/>
      </dsp:nvSpPr>
      <dsp:spPr>
        <a:xfrm>
          <a:off x="0" y="504600"/>
          <a:ext cx="27432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09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Kelly Stephens</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512-461-1667</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kellys@county.org</a:t>
          </a:r>
          <a:endParaRPr lang="en-US" sz="1600" kern="1200" dirty="0">
            <a:latin typeface="Arial" panose="020B0604020202020204" pitchFamily="34" charset="0"/>
            <a:cs typeface="Arial" panose="020B0604020202020204" pitchFamily="34" charset="0"/>
          </a:endParaRPr>
        </a:p>
      </dsp:txBody>
      <dsp:txXfrm>
        <a:off x="0" y="504600"/>
        <a:ext cx="2743200" cy="786599"/>
      </dsp:txXfrm>
    </dsp:sp>
    <dsp:sp modelId="{FE1735BE-E80F-440E-9AA3-0F8F50FE9EC8}">
      <dsp:nvSpPr>
        <dsp:cNvPr id="0" name=""/>
        <dsp:cNvSpPr/>
      </dsp:nvSpPr>
      <dsp:spPr>
        <a:xfrm>
          <a:off x="0" y="1291200"/>
          <a:ext cx="2743200" cy="46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Northeast</a:t>
          </a:r>
          <a:endParaRPr lang="en-US" sz="2000" kern="1200" dirty="0">
            <a:latin typeface="Arial" panose="020B0604020202020204" pitchFamily="34" charset="0"/>
            <a:cs typeface="Arial" panose="020B0604020202020204" pitchFamily="34" charset="0"/>
          </a:endParaRPr>
        </a:p>
      </dsp:txBody>
      <dsp:txXfrm>
        <a:off x="22846" y="1314046"/>
        <a:ext cx="2697508" cy="422308"/>
      </dsp:txXfrm>
    </dsp:sp>
    <dsp:sp modelId="{589F6BEF-1073-474D-AB35-752A7B773241}">
      <dsp:nvSpPr>
        <dsp:cNvPr id="0" name=""/>
        <dsp:cNvSpPr/>
      </dsp:nvSpPr>
      <dsp:spPr>
        <a:xfrm>
          <a:off x="0" y="1759200"/>
          <a:ext cx="27432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09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Diana Cecil</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512-924-6360</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dianac@county.org</a:t>
          </a:r>
          <a:endParaRPr lang="en-US" sz="1600" kern="1200" dirty="0">
            <a:latin typeface="Arial" panose="020B0604020202020204" pitchFamily="34" charset="0"/>
            <a:cs typeface="Arial" panose="020B0604020202020204" pitchFamily="34" charset="0"/>
          </a:endParaRPr>
        </a:p>
      </dsp:txBody>
      <dsp:txXfrm>
        <a:off x="0" y="1759200"/>
        <a:ext cx="2743200" cy="786599"/>
      </dsp:txXfrm>
    </dsp:sp>
    <dsp:sp modelId="{4A143B5F-B9CC-4245-80A3-12477528D65D}">
      <dsp:nvSpPr>
        <dsp:cNvPr id="0" name=""/>
        <dsp:cNvSpPr/>
      </dsp:nvSpPr>
      <dsp:spPr>
        <a:xfrm>
          <a:off x="0" y="2545800"/>
          <a:ext cx="2743200" cy="46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Southeast</a:t>
          </a:r>
          <a:endParaRPr lang="en-US" sz="2000" kern="1200" dirty="0">
            <a:latin typeface="Arial" panose="020B0604020202020204" pitchFamily="34" charset="0"/>
            <a:cs typeface="Arial" panose="020B0604020202020204" pitchFamily="34" charset="0"/>
          </a:endParaRPr>
        </a:p>
      </dsp:txBody>
      <dsp:txXfrm>
        <a:off x="22846" y="2568646"/>
        <a:ext cx="2697508" cy="422308"/>
      </dsp:txXfrm>
    </dsp:sp>
    <dsp:sp modelId="{2B7F4648-97D8-45BC-B05D-676613FF0E26}">
      <dsp:nvSpPr>
        <dsp:cNvPr id="0" name=""/>
        <dsp:cNvSpPr/>
      </dsp:nvSpPr>
      <dsp:spPr>
        <a:xfrm>
          <a:off x="0" y="3013800"/>
          <a:ext cx="27432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09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Mary Ann Saenz-Thompson</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512-921-9056</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maryanns@county.org</a:t>
          </a:r>
          <a:endParaRPr lang="en-US" sz="1600" kern="1200" dirty="0">
            <a:latin typeface="Arial" panose="020B0604020202020204" pitchFamily="34" charset="0"/>
            <a:cs typeface="Arial" panose="020B0604020202020204" pitchFamily="34" charset="0"/>
          </a:endParaRPr>
        </a:p>
      </dsp:txBody>
      <dsp:txXfrm>
        <a:off x="0" y="3013800"/>
        <a:ext cx="2743200" cy="993600"/>
      </dsp:txXfrm>
    </dsp:sp>
    <dsp:sp modelId="{F4928D46-B935-4049-9136-6B61D2077D9C}">
      <dsp:nvSpPr>
        <dsp:cNvPr id="0" name=""/>
        <dsp:cNvSpPr/>
      </dsp:nvSpPr>
      <dsp:spPr>
        <a:xfrm>
          <a:off x="0" y="4007400"/>
          <a:ext cx="2743200" cy="46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Southwest</a:t>
          </a:r>
          <a:endParaRPr lang="en-US" sz="2000" kern="1200" dirty="0">
            <a:latin typeface="Arial" panose="020B0604020202020204" pitchFamily="34" charset="0"/>
            <a:cs typeface="Arial" panose="020B0604020202020204" pitchFamily="34" charset="0"/>
          </a:endParaRPr>
        </a:p>
      </dsp:txBody>
      <dsp:txXfrm>
        <a:off x="22846" y="4030246"/>
        <a:ext cx="2697508" cy="422308"/>
      </dsp:txXfrm>
    </dsp:sp>
    <dsp:sp modelId="{FB5FEFE3-E7ED-40FD-85C7-D007FDC8EA52}">
      <dsp:nvSpPr>
        <dsp:cNvPr id="0" name=""/>
        <dsp:cNvSpPr/>
      </dsp:nvSpPr>
      <dsp:spPr>
        <a:xfrm>
          <a:off x="0" y="4475400"/>
          <a:ext cx="27432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09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Rollie Ford</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512-680-1994</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 rollief@county.org</a:t>
          </a:r>
          <a:endParaRPr lang="en-US" sz="1600" kern="1200" dirty="0">
            <a:latin typeface="Arial" panose="020B0604020202020204" pitchFamily="34" charset="0"/>
            <a:cs typeface="Arial" panose="020B0604020202020204" pitchFamily="34" charset="0"/>
          </a:endParaRPr>
        </a:p>
      </dsp:txBody>
      <dsp:txXfrm>
        <a:off x="0" y="4475400"/>
        <a:ext cx="2743200" cy="786599"/>
      </dsp:txXfrm>
    </dsp:sp>
    <dsp:sp modelId="{DD81A97B-5F28-45BA-8EFE-56AED357E2C8}">
      <dsp:nvSpPr>
        <dsp:cNvPr id="0" name=""/>
        <dsp:cNvSpPr/>
      </dsp:nvSpPr>
      <dsp:spPr>
        <a:xfrm>
          <a:off x="0" y="5262000"/>
          <a:ext cx="2743200" cy="468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Member Service</a:t>
          </a:r>
          <a:endParaRPr lang="en-US" sz="2000" kern="1200" dirty="0">
            <a:latin typeface="Arial" panose="020B0604020202020204" pitchFamily="34" charset="0"/>
            <a:cs typeface="Arial" panose="020B0604020202020204" pitchFamily="34" charset="0"/>
          </a:endParaRPr>
        </a:p>
      </dsp:txBody>
      <dsp:txXfrm>
        <a:off x="22846" y="5284846"/>
        <a:ext cx="2697508" cy="422308"/>
      </dsp:txXfrm>
    </dsp:sp>
    <dsp:sp modelId="{90659C1F-4120-4E41-8644-BB0E09FDF754}">
      <dsp:nvSpPr>
        <dsp:cNvPr id="0" name=""/>
        <dsp:cNvSpPr/>
      </dsp:nvSpPr>
      <dsp:spPr>
        <a:xfrm>
          <a:off x="0" y="5730000"/>
          <a:ext cx="27432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097"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Michele Arseneau</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michelea@county.org</a:t>
          </a: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20000"/>
            </a:spcAft>
            <a:buChar char="••"/>
          </a:pPr>
          <a:r>
            <a:rPr lang="en-US" sz="1600" kern="1200" dirty="0" smtClean="0">
              <a:latin typeface="Arial" panose="020B0604020202020204" pitchFamily="34" charset="0"/>
              <a:cs typeface="Arial" panose="020B0604020202020204" pitchFamily="34" charset="0"/>
            </a:rPr>
            <a:t>1-800-456-5974</a:t>
          </a:r>
          <a:endParaRPr lang="en-US" sz="1600" kern="1200" dirty="0">
            <a:latin typeface="Arial" panose="020B0604020202020204" pitchFamily="34" charset="0"/>
            <a:cs typeface="Arial" panose="020B0604020202020204" pitchFamily="34" charset="0"/>
          </a:endParaRPr>
        </a:p>
      </dsp:txBody>
      <dsp:txXfrm>
        <a:off x="0" y="5730000"/>
        <a:ext cx="2743200" cy="7865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74BCB8-8B57-4ABF-B8AC-932FFFF37721}" type="datetimeFigureOut">
              <a:rPr lang="en-US" smtClean="0"/>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7ED08-E348-4870-8092-72AA72AD39D4}" type="slidenum">
              <a:rPr lang="en-US" smtClean="0"/>
              <a:t>‹#›</a:t>
            </a:fld>
            <a:endParaRPr lang="en-US"/>
          </a:p>
        </p:txBody>
      </p:sp>
    </p:spTree>
    <p:extLst>
      <p:ext uri="{BB962C8B-B14F-4D97-AF65-F5344CB8AC3E}">
        <p14:creationId xmlns:p14="http://schemas.microsoft.com/office/powerpoint/2010/main" val="327983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t.gov/ost/dap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todays session on How to Create</a:t>
            </a:r>
            <a:r>
              <a:rPr lang="en-US" baseline="0" dirty="0" smtClean="0"/>
              <a:t> A Drug and Alcohol Testing Policy for County Employees.  My name is Diana Cecil and I am the HR Consultant for the NE part of the state.  Larry Boccaccio is your other speaker today and he is the Risk Control Consultant for the South and Southwest part of the state.  We are happy to have you here today and hope this session will be informative to you and your county.  We have provided the regulatory code throughout the presentation and will provide at the end links and tools to assist you when you get back into your counties.</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a:t>
            </a:fld>
            <a:endParaRPr lang="en-US"/>
          </a:p>
        </p:txBody>
      </p:sp>
    </p:spTree>
    <p:extLst>
      <p:ext uri="{BB962C8B-B14F-4D97-AF65-F5344CB8AC3E}">
        <p14:creationId xmlns:p14="http://schemas.microsoft.com/office/powerpoint/2010/main" val="48768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cover</a:t>
            </a:r>
            <a:r>
              <a:rPr lang="en-US" baseline="0" dirty="0" smtClean="0"/>
              <a:t> what they FMCSA requires to be included in your policy in the next few slides.  We have given you the regulation number if you need to look it up a later date,</a:t>
            </a:r>
          </a:p>
          <a:p>
            <a:endParaRPr lang="en-US" baseline="0" dirty="0" smtClean="0"/>
          </a:p>
          <a:p>
            <a:r>
              <a:rPr lang="en-US" baseline="0" dirty="0" smtClean="0"/>
              <a:t>You are required to have a policy statement that describes your policy objectives.  You also need to define words or concepts used in your policy.  You have state all the categories of drivers that will be included in your policy.  Reminder that any CDL driver operating a covered CMV must be included in the testing.  You also need a statement that indicates participation in this program is a requirement of employment.  </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10</a:t>
            </a:fld>
            <a:endParaRPr lang="en-US"/>
          </a:p>
        </p:txBody>
      </p:sp>
    </p:spTree>
    <p:extLst>
      <p:ext uri="{BB962C8B-B14F-4D97-AF65-F5344CB8AC3E}">
        <p14:creationId xmlns:p14="http://schemas.microsoft.com/office/powerpoint/2010/main" val="169213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does</a:t>
            </a:r>
            <a:r>
              <a:rPr lang="en-US" baseline="0" dirty="0" smtClean="0"/>
              <a:t> an employee have to comply per the regulation.  The Alcohol Rules states they may not use alcohol while on duty, 4 hours prior to duty or 8 hours post accident or until the employee undergoes post accident testing.  The Controlled Substance Rule states that they may not report or remain on duty if using a controlled substance.  There is an exception to this rule that indicates a physician can advise that it will not adversely affect the employee.  Best practice would be to require a doctors note for this exception.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11</a:t>
            </a:fld>
            <a:endParaRPr lang="en-US"/>
          </a:p>
        </p:txBody>
      </p:sp>
    </p:spTree>
    <p:extLst>
      <p:ext uri="{BB962C8B-B14F-4D97-AF65-F5344CB8AC3E}">
        <p14:creationId xmlns:p14="http://schemas.microsoft.com/office/powerpoint/2010/main" val="34215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policy must include statements on employee prohibited</a:t>
            </a:r>
            <a:r>
              <a:rPr lang="en-US" baseline="0" dirty="0" smtClean="0"/>
              <a:t> behavior rules.  These are prohibited by your employees, improper use of alcohol, improper use of drugs, possession of alcohol or drugs while at work, possession of drug paraphernalia, use of prescriptions or over the counter drugs, or use of adulterants while being tested.  </a:t>
            </a:r>
          </a:p>
          <a:p>
            <a:endParaRPr lang="en-US" baseline="0" dirty="0" smtClean="0"/>
          </a:p>
          <a:p>
            <a:r>
              <a:rPr lang="en-US" baseline="0" dirty="0" smtClean="0"/>
              <a:t>An adulterant is a substance used to alter the urine test.</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12</a:t>
            </a:fld>
            <a:endParaRPr lang="en-US"/>
          </a:p>
        </p:txBody>
      </p:sp>
    </p:spTree>
    <p:extLst>
      <p:ext uri="{BB962C8B-B14F-4D97-AF65-F5344CB8AC3E}">
        <p14:creationId xmlns:p14="http://schemas.microsoft.com/office/powerpoint/2010/main" val="300902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regulation is clear about</a:t>
            </a:r>
            <a:r>
              <a:rPr lang="en-US" baseline="0" dirty="0" smtClean="0"/>
              <a:t> what tests must be conducted.  They include pre-employment, random, reasonable suspicion, post accident, return to duty and follow up.  </a:t>
            </a:r>
          </a:p>
          <a:p>
            <a:endParaRPr lang="en-US" baseline="0" dirty="0" smtClean="0"/>
          </a:p>
          <a:p>
            <a:r>
              <a:rPr lang="en-US" baseline="0" dirty="0" smtClean="0"/>
              <a:t>You must take notice that your policy is required to be detailed and inform drivers under what circumstances a test will be trigged.</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13</a:t>
            </a:fld>
            <a:endParaRPr lang="en-US"/>
          </a:p>
        </p:txBody>
      </p:sp>
    </p:spTree>
    <p:extLst>
      <p:ext uri="{BB962C8B-B14F-4D97-AF65-F5344CB8AC3E}">
        <p14:creationId xmlns:p14="http://schemas.microsoft.com/office/powerpoint/2010/main" val="329239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The regulation details what behavior</a:t>
            </a:r>
            <a:r>
              <a:rPr lang="en-US" baseline="0" dirty="0" smtClean="0"/>
              <a:t> will constitute a refusal.  You must include this in your written policy.</a:t>
            </a:r>
            <a:r>
              <a:rPr lang="en-US" sz="1200" b="1" dirty="0" smtClean="0"/>
              <a:t>   </a:t>
            </a:r>
            <a:r>
              <a:rPr lang="en-US" sz="1200" b="0" dirty="0" smtClean="0"/>
              <a:t>They</a:t>
            </a:r>
            <a:r>
              <a:rPr lang="en-US" sz="1200" b="0" baseline="0" dirty="0" smtClean="0"/>
              <a:t> are:</a:t>
            </a:r>
          </a:p>
          <a:p>
            <a:pPr>
              <a:lnSpc>
                <a:spcPct val="90000"/>
              </a:lnSpc>
            </a:pPr>
            <a:r>
              <a:rPr lang="en-US" sz="1200" b="0" dirty="0" smtClean="0"/>
              <a:t>Inability to provide sufficient quantity of breath, saliva or urine (without a medical explanation)</a:t>
            </a:r>
          </a:p>
          <a:p>
            <a:pPr>
              <a:lnSpc>
                <a:spcPct val="90000"/>
              </a:lnSpc>
            </a:pPr>
            <a:r>
              <a:rPr lang="en-US" sz="1200" b="0" dirty="0" smtClean="0"/>
              <a:t>Tampering or adulterating or MRO reports such</a:t>
            </a:r>
          </a:p>
          <a:p>
            <a:pPr>
              <a:lnSpc>
                <a:spcPct val="90000"/>
              </a:lnSpc>
            </a:pPr>
            <a:r>
              <a:rPr lang="en-US" sz="1200" b="0" dirty="0" smtClean="0"/>
              <a:t>Interfering with testing procedure</a:t>
            </a:r>
          </a:p>
          <a:p>
            <a:pPr>
              <a:lnSpc>
                <a:spcPct val="90000"/>
              </a:lnSpc>
            </a:pPr>
            <a:r>
              <a:rPr lang="en-US" sz="1200" b="0" dirty="0" smtClean="0"/>
              <a:t>Not immediately report to collection site</a:t>
            </a:r>
          </a:p>
          <a:p>
            <a:pPr>
              <a:lnSpc>
                <a:spcPct val="90000"/>
              </a:lnSpc>
            </a:pPr>
            <a:r>
              <a:rPr lang="en-US" sz="1200" b="0" dirty="0" smtClean="0"/>
              <a:t>Failing to remain at collection site until released</a:t>
            </a:r>
          </a:p>
          <a:p>
            <a:pPr>
              <a:lnSpc>
                <a:spcPct val="90000"/>
              </a:lnSpc>
            </a:pPr>
            <a:r>
              <a:rPr lang="en-US" sz="1200" b="0" dirty="0" smtClean="0"/>
              <a:t>Leaving an accident without a valid reason before test can be conducted</a:t>
            </a:r>
          </a:p>
          <a:p>
            <a:endParaRPr lang="en-US" b="0" dirty="0"/>
          </a:p>
        </p:txBody>
      </p:sp>
      <p:sp>
        <p:nvSpPr>
          <p:cNvPr id="4" name="Slide Number Placeholder 3"/>
          <p:cNvSpPr>
            <a:spLocks noGrp="1"/>
          </p:cNvSpPr>
          <p:nvPr>
            <p:ph type="sldNum" sz="quarter" idx="10"/>
          </p:nvPr>
        </p:nvSpPr>
        <p:spPr/>
        <p:txBody>
          <a:bodyPr/>
          <a:lstStyle/>
          <a:p>
            <a:fld id="{4727ED08-E348-4870-8092-72AA72AD39D4}" type="slidenum">
              <a:rPr lang="en-US" smtClean="0"/>
              <a:t>14</a:t>
            </a:fld>
            <a:endParaRPr lang="en-US"/>
          </a:p>
        </p:txBody>
      </p:sp>
    </p:spTree>
    <p:extLst>
      <p:ext uri="{BB962C8B-B14F-4D97-AF65-F5344CB8AC3E}">
        <p14:creationId xmlns:p14="http://schemas.microsoft.com/office/powerpoint/2010/main" val="1173377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0" dirty="0" smtClean="0">
                <a:solidFill>
                  <a:schemeClr val="tx1"/>
                </a:solidFill>
              </a:rPr>
              <a:t>Your policy must contain details</a:t>
            </a:r>
            <a:r>
              <a:rPr lang="en-US" b="0" baseline="0" dirty="0" smtClean="0">
                <a:solidFill>
                  <a:schemeClr val="tx1"/>
                </a:solidFill>
              </a:rPr>
              <a:t> of how you conduct your drug and alcohol testing.  You must follow the regulation.</a:t>
            </a:r>
          </a:p>
          <a:p>
            <a:pPr>
              <a:lnSpc>
                <a:spcPct val="90000"/>
              </a:lnSpc>
            </a:pPr>
            <a:endParaRPr lang="en-US" b="0" baseline="0" dirty="0" smtClean="0">
              <a:solidFill>
                <a:schemeClr val="tx1"/>
              </a:solidFill>
            </a:endParaRPr>
          </a:p>
          <a:p>
            <a:pPr>
              <a:lnSpc>
                <a:spcPct val="90000"/>
              </a:lnSpc>
            </a:pPr>
            <a:r>
              <a:rPr lang="en-US" b="0" baseline="0" dirty="0" smtClean="0">
                <a:solidFill>
                  <a:schemeClr val="tx1"/>
                </a:solidFill>
              </a:rPr>
              <a:t>Testing procedures are:</a:t>
            </a:r>
          </a:p>
          <a:p>
            <a:pPr>
              <a:lnSpc>
                <a:spcPct val="90000"/>
              </a:lnSpc>
            </a:pPr>
            <a:endParaRPr lang="en-US" b="0" baseline="0" dirty="0" smtClean="0">
              <a:solidFill>
                <a:schemeClr val="tx1"/>
              </a:solidFill>
            </a:endParaRPr>
          </a:p>
          <a:p>
            <a:pPr>
              <a:lnSpc>
                <a:spcPct val="90000"/>
              </a:lnSpc>
            </a:pPr>
            <a:r>
              <a:rPr lang="en-US" sz="1200" b="0" dirty="0" smtClean="0">
                <a:solidFill>
                  <a:schemeClr val="tx1"/>
                </a:solidFill>
              </a:rPr>
              <a:t>Controlled substance test will be performed with a split sample and analysis reviewed by MRO</a:t>
            </a:r>
          </a:p>
          <a:p>
            <a:pPr>
              <a:lnSpc>
                <a:spcPct val="90000"/>
              </a:lnSpc>
            </a:pPr>
            <a:r>
              <a:rPr lang="en-US" sz="1200" b="0" dirty="0" smtClean="0">
                <a:solidFill>
                  <a:schemeClr val="tx1"/>
                </a:solidFill>
              </a:rPr>
              <a:t>Alcohol tests – breath or saliva </a:t>
            </a:r>
          </a:p>
          <a:p>
            <a:pPr>
              <a:lnSpc>
                <a:spcPct val="90000"/>
              </a:lnSpc>
            </a:pPr>
            <a:r>
              <a:rPr lang="en-US" sz="1200" b="0" dirty="0" smtClean="0">
                <a:solidFill>
                  <a:schemeClr val="tx1"/>
                </a:solidFill>
              </a:rPr>
              <a:t>Privacy of employee is protected</a:t>
            </a:r>
          </a:p>
          <a:p>
            <a:pPr>
              <a:lnSpc>
                <a:spcPct val="90000"/>
              </a:lnSpc>
            </a:pPr>
            <a:r>
              <a:rPr lang="en-US" sz="1200" b="0" dirty="0" smtClean="0">
                <a:solidFill>
                  <a:schemeClr val="tx1"/>
                </a:solidFill>
              </a:rPr>
              <a:t>Integrity of test is maintained</a:t>
            </a:r>
          </a:p>
          <a:p>
            <a:pPr>
              <a:lnSpc>
                <a:spcPct val="90000"/>
              </a:lnSpc>
            </a:pPr>
            <a:r>
              <a:rPr lang="en-US" sz="1200" b="0" dirty="0" smtClean="0">
                <a:solidFill>
                  <a:schemeClr val="tx1"/>
                </a:solidFill>
              </a:rPr>
              <a:t>Test results attributed to correct driver</a:t>
            </a:r>
          </a:p>
          <a:p>
            <a:pPr>
              <a:lnSpc>
                <a:spcPct val="90000"/>
              </a:lnSpc>
            </a:pPr>
            <a:r>
              <a:rPr lang="en-US" sz="1200" b="0" dirty="0" smtClean="0">
                <a:solidFill>
                  <a:schemeClr val="tx1"/>
                </a:solidFill>
              </a:rPr>
              <a:t>Post accident conducted with specific instructions to driver</a:t>
            </a:r>
          </a:p>
          <a:p>
            <a:pPr>
              <a:lnSpc>
                <a:spcPct val="90000"/>
              </a:lnSpc>
            </a:pPr>
            <a:r>
              <a:rPr lang="en-US" sz="1200" b="0" dirty="0" smtClean="0">
                <a:solidFill>
                  <a:schemeClr val="tx1"/>
                </a:solidFill>
              </a:rPr>
              <a:t>Records and results only released to those authorized </a:t>
            </a:r>
            <a:r>
              <a:rPr lang="en-US" sz="1050" b="0" dirty="0" smtClean="0">
                <a:solidFill>
                  <a:schemeClr val="tx1"/>
                </a:solidFill>
              </a:rPr>
              <a:t>(382.405)</a:t>
            </a:r>
            <a:endParaRPr lang="en-US" sz="1400" b="0" dirty="0" smtClean="0">
              <a:solidFill>
                <a:schemeClr val="tx1"/>
              </a:solidFill>
            </a:endParaRPr>
          </a:p>
          <a:p>
            <a:pPr>
              <a:lnSpc>
                <a:spcPct val="90000"/>
              </a:lnSpc>
            </a:pPr>
            <a:endParaRPr lang="en-US" b="0" dirty="0"/>
          </a:p>
        </p:txBody>
      </p:sp>
      <p:sp>
        <p:nvSpPr>
          <p:cNvPr id="4" name="Slide Number Placeholder 3"/>
          <p:cNvSpPr>
            <a:spLocks noGrp="1"/>
          </p:cNvSpPr>
          <p:nvPr>
            <p:ph type="sldNum" sz="quarter" idx="10"/>
          </p:nvPr>
        </p:nvSpPr>
        <p:spPr/>
        <p:txBody>
          <a:bodyPr/>
          <a:lstStyle/>
          <a:p>
            <a:fld id="{4727ED08-E348-4870-8092-72AA72AD39D4}" type="slidenum">
              <a:rPr lang="en-US" smtClean="0"/>
              <a:t>15</a:t>
            </a:fld>
            <a:endParaRPr lang="en-US"/>
          </a:p>
        </p:txBody>
      </p:sp>
    </p:spTree>
    <p:extLst>
      <p:ext uri="{BB962C8B-B14F-4D97-AF65-F5344CB8AC3E}">
        <p14:creationId xmlns:p14="http://schemas.microsoft.com/office/powerpoint/2010/main" val="1922941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0" dirty="0" smtClean="0">
                <a:solidFill>
                  <a:schemeClr val="tx1"/>
                </a:solidFill>
              </a:rPr>
              <a:t>You must have the consequences</a:t>
            </a:r>
            <a:r>
              <a:rPr lang="en-US" b="0" baseline="0" dirty="0" smtClean="0">
                <a:solidFill>
                  <a:schemeClr val="tx1"/>
                </a:solidFill>
              </a:rPr>
              <a:t> of positive test spelled out in your policy.  These are the minimum consequences required by the FMCSA.  Nothing in the regulation requires you to keep an employee.  The regulation lets the employer decide when to terminate.</a:t>
            </a:r>
            <a:endParaRPr lang="en-US" sz="1400" b="0" dirty="0" smtClean="0">
              <a:solidFill>
                <a:schemeClr val="tx1"/>
              </a:solidFill>
            </a:endParaRPr>
          </a:p>
          <a:p>
            <a:pPr>
              <a:lnSpc>
                <a:spcPct val="90000"/>
              </a:lnSpc>
            </a:pPr>
            <a:endParaRPr lang="en-US" b="0" dirty="0" smtClean="0"/>
          </a:p>
          <a:p>
            <a:pPr>
              <a:lnSpc>
                <a:spcPct val="90000"/>
              </a:lnSpc>
            </a:pPr>
            <a:r>
              <a:rPr lang="en-US" sz="1400" b="0" dirty="0" smtClean="0"/>
              <a:t>Alcohol</a:t>
            </a:r>
          </a:p>
          <a:p>
            <a:pPr marL="0" indent="0">
              <a:lnSpc>
                <a:spcPct val="90000"/>
              </a:lnSpc>
              <a:buNone/>
            </a:pPr>
            <a:r>
              <a:rPr lang="en-US" sz="1400" b="0" dirty="0" smtClean="0">
                <a:solidFill>
                  <a:schemeClr val="accent1"/>
                </a:solidFill>
              </a:rPr>
              <a:t>    </a:t>
            </a:r>
            <a:r>
              <a:rPr lang="en-US" sz="1400" b="0" dirty="0" smtClean="0"/>
              <a:t>- .</a:t>
            </a:r>
            <a:r>
              <a:rPr lang="en-US" sz="1200" b="0" dirty="0" smtClean="0"/>
              <a:t>02 to .04  the employee shall not perform or continue to perform safety sensitive functions for 24 hours following test </a:t>
            </a:r>
            <a:r>
              <a:rPr lang="en-US" sz="1050" b="0" dirty="0" smtClean="0">
                <a:solidFill>
                  <a:schemeClr val="accent1"/>
                </a:solidFill>
              </a:rPr>
              <a:t>(382.505)</a:t>
            </a:r>
            <a:endParaRPr lang="en-US" sz="1400" b="0" dirty="0" smtClean="0"/>
          </a:p>
          <a:p>
            <a:pPr marL="0" indent="0">
              <a:lnSpc>
                <a:spcPct val="90000"/>
              </a:lnSpc>
              <a:buNone/>
            </a:pPr>
            <a:r>
              <a:rPr lang="en-US" sz="1400" b="0" dirty="0" smtClean="0"/>
              <a:t>     - .</a:t>
            </a:r>
            <a:r>
              <a:rPr lang="en-US" sz="1200" b="0" dirty="0" smtClean="0"/>
              <a:t>04 or greater is mandatory removal from safety</a:t>
            </a:r>
            <a:r>
              <a:rPr lang="en-US" sz="1200" b="0" baseline="0" dirty="0" smtClean="0"/>
              <a:t> </a:t>
            </a:r>
            <a:r>
              <a:rPr lang="en-US" sz="1200" b="0" dirty="0" smtClean="0"/>
              <a:t>sensitive function </a:t>
            </a:r>
            <a:r>
              <a:rPr lang="en-US" sz="1050" b="0" dirty="0" smtClean="0">
                <a:solidFill>
                  <a:schemeClr val="accent1"/>
                </a:solidFill>
              </a:rPr>
              <a:t>(382.5)</a:t>
            </a:r>
            <a:endParaRPr lang="en-US" sz="1400" b="0" dirty="0" smtClean="0"/>
          </a:p>
          <a:p>
            <a:pPr marL="0" indent="0">
              <a:lnSpc>
                <a:spcPct val="90000"/>
              </a:lnSpc>
              <a:buNone/>
            </a:pPr>
            <a:r>
              <a:rPr lang="en-US" sz="1400" b="0" dirty="0" smtClean="0"/>
              <a:t>     -  </a:t>
            </a:r>
            <a:r>
              <a:rPr lang="en-US" sz="1200" b="0" dirty="0" smtClean="0"/>
              <a:t>Less than .02 is considered a negative test</a:t>
            </a:r>
          </a:p>
          <a:p>
            <a:pPr marL="0" indent="0">
              <a:lnSpc>
                <a:spcPct val="90000"/>
              </a:lnSpc>
              <a:buNone/>
            </a:pPr>
            <a:r>
              <a:rPr lang="en-US" sz="1200" b="0" dirty="0" smtClean="0"/>
              <a:t>      -   Refusal to submit to test</a:t>
            </a:r>
          </a:p>
          <a:p>
            <a:pPr>
              <a:lnSpc>
                <a:spcPct val="90000"/>
              </a:lnSpc>
            </a:pPr>
            <a:endParaRPr lang="en-US" b="0" dirty="0"/>
          </a:p>
        </p:txBody>
      </p:sp>
      <p:sp>
        <p:nvSpPr>
          <p:cNvPr id="4" name="Slide Number Placeholder 3"/>
          <p:cNvSpPr>
            <a:spLocks noGrp="1"/>
          </p:cNvSpPr>
          <p:nvPr>
            <p:ph type="sldNum" sz="quarter" idx="10"/>
          </p:nvPr>
        </p:nvSpPr>
        <p:spPr/>
        <p:txBody>
          <a:bodyPr/>
          <a:lstStyle/>
          <a:p>
            <a:fld id="{4727ED08-E348-4870-8092-72AA72AD39D4}" type="slidenum">
              <a:rPr lang="en-US" smtClean="0"/>
              <a:t>16</a:t>
            </a:fld>
            <a:endParaRPr lang="en-US"/>
          </a:p>
        </p:txBody>
      </p:sp>
    </p:spTree>
    <p:extLst>
      <p:ext uri="{BB962C8B-B14F-4D97-AF65-F5344CB8AC3E}">
        <p14:creationId xmlns:p14="http://schemas.microsoft.com/office/powerpoint/2010/main" val="1895764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0" dirty="0" smtClean="0">
                <a:solidFill>
                  <a:schemeClr val="tx1"/>
                </a:solidFill>
              </a:rPr>
              <a:t>You must have the consequences</a:t>
            </a:r>
            <a:r>
              <a:rPr lang="en-US" b="0" baseline="0" dirty="0" smtClean="0">
                <a:solidFill>
                  <a:schemeClr val="tx1"/>
                </a:solidFill>
              </a:rPr>
              <a:t> of positive test spelled out in your policy.  These are the minimum consequences required by the FMCSA.  Nothing in the regulation requires you to keep an employee.  The regulation lets the employer decide when to terminate.</a:t>
            </a:r>
          </a:p>
          <a:p>
            <a:pPr>
              <a:lnSpc>
                <a:spcPct val="90000"/>
              </a:lnSpc>
            </a:pPr>
            <a:endParaRPr lang="en-US" sz="1400" b="0" baseline="0" dirty="0" smtClean="0">
              <a:solidFill>
                <a:schemeClr val="tx1"/>
              </a:solidFill>
            </a:endParaRPr>
          </a:p>
          <a:p>
            <a:pPr>
              <a:lnSpc>
                <a:spcPct val="90000"/>
              </a:lnSpc>
            </a:pPr>
            <a:r>
              <a:rPr lang="en-US" sz="1400" b="0" dirty="0" smtClean="0">
                <a:solidFill>
                  <a:schemeClr val="tx1"/>
                </a:solidFill>
              </a:rPr>
              <a:t>Controlled Substance Abuse</a:t>
            </a:r>
          </a:p>
          <a:p>
            <a:pPr>
              <a:lnSpc>
                <a:spcPct val="90000"/>
              </a:lnSpc>
            </a:pPr>
            <a:r>
              <a:rPr lang="en-US" sz="1400" b="0" dirty="0" smtClean="0">
                <a:solidFill>
                  <a:schemeClr val="tx1"/>
                </a:solidFill>
              </a:rPr>
              <a:t>    - Verified positive controlled substance test result</a:t>
            </a:r>
          </a:p>
          <a:p>
            <a:pPr>
              <a:lnSpc>
                <a:spcPct val="90000"/>
              </a:lnSpc>
            </a:pPr>
            <a:r>
              <a:rPr lang="en-US" sz="1400" b="0" dirty="0" smtClean="0">
                <a:solidFill>
                  <a:schemeClr val="tx1"/>
                </a:solidFill>
              </a:rPr>
              <a:t>    -  Refusal to submit to test</a:t>
            </a:r>
          </a:p>
          <a:p>
            <a:pPr>
              <a:lnSpc>
                <a:spcPct val="90000"/>
              </a:lnSpc>
            </a:pPr>
            <a:r>
              <a:rPr lang="en-US" sz="1400" b="0" dirty="0" smtClean="0">
                <a:solidFill>
                  <a:schemeClr val="tx1"/>
                </a:solidFill>
              </a:rPr>
              <a:t>NOTE:  This is minimum requirements.  The regulation does not stop you from terminating.</a:t>
            </a:r>
          </a:p>
          <a:p>
            <a:pPr>
              <a:lnSpc>
                <a:spcPct val="90000"/>
              </a:lnSpc>
            </a:pPr>
            <a:r>
              <a:rPr lang="en-US" sz="1400" b="0" dirty="0" smtClean="0">
                <a:solidFill>
                  <a:schemeClr val="tx1"/>
                </a:solidFill>
              </a:rPr>
              <a:t>These result in mandatory evaluation by a substance abuse professional – Even if your policy allows/requires for termination (382.503)</a:t>
            </a:r>
          </a:p>
          <a:p>
            <a:pPr>
              <a:lnSpc>
                <a:spcPct val="90000"/>
              </a:lnSpc>
            </a:pPr>
            <a:r>
              <a:rPr lang="en-US" sz="1400" b="0" dirty="0" smtClean="0">
                <a:solidFill>
                  <a:schemeClr val="tx1"/>
                </a:solidFill>
              </a:rPr>
              <a:t>Driver must have a Return to Work follow up Negative drug test before being reinstated</a:t>
            </a:r>
          </a:p>
          <a:p>
            <a:pPr>
              <a:lnSpc>
                <a:spcPct val="90000"/>
              </a:lnSpc>
            </a:pPr>
            <a:endParaRPr lang="en-US" sz="1400" b="0" dirty="0" smtClean="0">
              <a:solidFill>
                <a:schemeClr val="tx1"/>
              </a:solidFill>
            </a:endParaRPr>
          </a:p>
          <a:p>
            <a:pPr>
              <a:lnSpc>
                <a:spcPct val="90000"/>
              </a:lnSpc>
            </a:pPr>
            <a:endParaRPr lang="en-US" b="0" dirty="0"/>
          </a:p>
        </p:txBody>
      </p:sp>
      <p:sp>
        <p:nvSpPr>
          <p:cNvPr id="4" name="Slide Number Placeholder 3"/>
          <p:cNvSpPr>
            <a:spLocks noGrp="1"/>
          </p:cNvSpPr>
          <p:nvPr>
            <p:ph type="sldNum" sz="quarter" idx="10"/>
          </p:nvPr>
        </p:nvSpPr>
        <p:spPr/>
        <p:txBody>
          <a:bodyPr/>
          <a:lstStyle/>
          <a:p>
            <a:fld id="{4727ED08-E348-4870-8092-72AA72AD39D4}" type="slidenum">
              <a:rPr lang="en-US" smtClean="0"/>
              <a:t>17</a:t>
            </a:fld>
            <a:endParaRPr lang="en-US"/>
          </a:p>
        </p:txBody>
      </p:sp>
    </p:spTree>
    <p:extLst>
      <p:ext uri="{BB962C8B-B14F-4D97-AF65-F5344CB8AC3E}">
        <p14:creationId xmlns:p14="http://schemas.microsoft.com/office/powerpoint/2010/main" val="2473373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policy must include a</a:t>
            </a:r>
            <a:r>
              <a:rPr lang="en-US" baseline="0" dirty="0" smtClean="0"/>
              <a:t> designation of a person who can  be contacted to answer questions about your drug and alcohol program.  It must also include their telephone number and a location address.</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18</a:t>
            </a:fld>
            <a:endParaRPr lang="en-US"/>
          </a:p>
        </p:txBody>
      </p:sp>
    </p:spTree>
    <p:extLst>
      <p:ext uri="{BB962C8B-B14F-4D97-AF65-F5344CB8AC3E}">
        <p14:creationId xmlns:p14="http://schemas.microsoft.com/office/powerpoint/2010/main" val="3352447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include</a:t>
            </a:r>
            <a:r>
              <a:rPr lang="en-US" baseline="0" dirty="0" smtClean="0"/>
              <a:t> in your policy the effects of alcohol controlled substance such as vision, coordination, aggressiveness, reflexes, emotions, judgement, driving ability</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19</a:t>
            </a:fld>
            <a:endParaRPr lang="en-US"/>
          </a:p>
        </p:txBody>
      </p:sp>
    </p:spTree>
    <p:extLst>
      <p:ext uri="{BB962C8B-B14F-4D97-AF65-F5344CB8AC3E}">
        <p14:creationId xmlns:p14="http://schemas.microsoft.com/office/powerpoint/2010/main" val="1644463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read our disclaimer.</a:t>
            </a:r>
            <a:endParaRPr lang="en-US" dirty="0"/>
          </a:p>
        </p:txBody>
      </p:sp>
      <p:sp>
        <p:nvSpPr>
          <p:cNvPr id="4" name="Slide Number Placeholder 3"/>
          <p:cNvSpPr>
            <a:spLocks noGrp="1"/>
          </p:cNvSpPr>
          <p:nvPr>
            <p:ph type="sldNum" sz="quarter" idx="10"/>
          </p:nvPr>
        </p:nvSpPr>
        <p:spPr/>
        <p:txBody>
          <a:bodyPr/>
          <a:lstStyle/>
          <a:p>
            <a:fld id="{D09B4053-B71F-4E12-8380-21BA75BA8ED6}" type="slidenum">
              <a:rPr lang="en-US" smtClean="0"/>
              <a:pPr/>
              <a:t>2</a:t>
            </a:fld>
            <a:endParaRPr lang="en-US"/>
          </a:p>
        </p:txBody>
      </p:sp>
    </p:spTree>
    <p:extLst>
      <p:ext uri="{BB962C8B-B14F-4D97-AF65-F5344CB8AC3E}">
        <p14:creationId xmlns:p14="http://schemas.microsoft.com/office/powerpoint/2010/main" val="3343658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provide</a:t>
            </a:r>
            <a:r>
              <a:rPr lang="en-US" baseline="0" dirty="0" smtClean="0"/>
              <a:t> your CDL Drivers in written materials information that explains the regulation, a copy of the policy and any corresponding procedures.  You also must require all CDL drivers to sign a certification of receipt of these materials and keep that on file.</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20</a:t>
            </a:fld>
            <a:endParaRPr lang="en-US"/>
          </a:p>
        </p:txBody>
      </p:sp>
    </p:spTree>
    <p:extLst>
      <p:ext uri="{BB962C8B-B14F-4D97-AF65-F5344CB8AC3E}">
        <p14:creationId xmlns:p14="http://schemas.microsoft.com/office/powerpoint/2010/main" val="1769952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supervisors designated</a:t>
            </a:r>
            <a:r>
              <a:rPr lang="en-US" baseline="0" dirty="0" smtClean="0"/>
              <a:t> to supervise CDL drivers must complete 1 hour of controlled substance training and 1 hour of alcohol misuse training.  Recurrent training is not required but all new supervisors must receive this training in a timely manner.</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21</a:t>
            </a:fld>
            <a:endParaRPr lang="en-US"/>
          </a:p>
        </p:txBody>
      </p:sp>
    </p:spTree>
    <p:extLst>
      <p:ext uri="{BB962C8B-B14F-4D97-AF65-F5344CB8AC3E}">
        <p14:creationId xmlns:p14="http://schemas.microsoft.com/office/powerpoint/2010/main" val="4055648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provide</a:t>
            </a:r>
            <a:r>
              <a:rPr lang="en-US" baseline="0" dirty="0" smtClean="0"/>
              <a:t> your CDL Drivers in written materials information that explains the regulation, a copy of the policy and any corresponding procedures.  You also must require all CDL drivers to sign a certification of receipt of these materials and keep that on file.</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22</a:t>
            </a:fld>
            <a:endParaRPr lang="en-US"/>
          </a:p>
        </p:txBody>
      </p:sp>
    </p:spTree>
    <p:extLst>
      <p:ext uri="{BB962C8B-B14F-4D97-AF65-F5344CB8AC3E}">
        <p14:creationId xmlns:p14="http://schemas.microsoft.com/office/powerpoint/2010/main" val="2919931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23</a:t>
            </a:fld>
            <a:endParaRPr lang="en-US"/>
          </a:p>
        </p:txBody>
      </p:sp>
    </p:spTree>
    <p:extLst>
      <p:ext uri="{BB962C8B-B14F-4D97-AF65-F5344CB8AC3E}">
        <p14:creationId xmlns:p14="http://schemas.microsoft.com/office/powerpoint/2010/main" val="564966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If you have any questions regarding this content, please contact your TAC HR consultant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itchFamily="34" charset="0"/>
              </a:defRPr>
            </a:lvl1pPr>
            <a:lvl2pPr marL="702756" indent="-270291">
              <a:defRPr>
                <a:solidFill>
                  <a:schemeClr val="tx1"/>
                </a:solidFill>
                <a:latin typeface="Arial Narrow" pitchFamily="34" charset="0"/>
              </a:defRPr>
            </a:lvl2pPr>
            <a:lvl3pPr marL="1081164" indent="-216233">
              <a:defRPr>
                <a:solidFill>
                  <a:schemeClr val="tx1"/>
                </a:solidFill>
                <a:latin typeface="Arial Narrow" pitchFamily="34" charset="0"/>
              </a:defRPr>
            </a:lvl3pPr>
            <a:lvl4pPr marL="1513629" indent="-216233">
              <a:defRPr>
                <a:solidFill>
                  <a:schemeClr val="tx1"/>
                </a:solidFill>
                <a:latin typeface="Arial Narrow" pitchFamily="34" charset="0"/>
              </a:defRPr>
            </a:lvl4pPr>
            <a:lvl5pPr marL="1946095" indent="-216233">
              <a:defRPr>
                <a:solidFill>
                  <a:schemeClr val="tx1"/>
                </a:solidFill>
                <a:latin typeface="Arial Narrow" pitchFamily="34" charset="0"/>
              </a:defRPr>
            </a:lvl5pPr>
            <a:lvl6pPr marL="2378560" indent="-216233" fontAlgn="base">
              <a:spcBef>
                <a:spcPct val="0"/>
              </a:spcBef>
              <a:spcAft>
                <a:spcPct val="0"/>
              </a:spcAft>
              <a:defRPr>
                <a:solidFill>
                  <a:schemeClr val="tx1"/>
                </a:solidFill>
                <a:latin typeface="Arial Narrow" pitchFamily="34" charset="0"/>
              </a:defRPr>
            </a:lvl6pPr>
            <a:lvl7pPr marL="2811026" indent="-216233" fontAlgn="base">
              <a:spcBef>
                <a:spcPct val="0"/>
              </a:spcBef>
              <a:spcAft>
                <a:spcPct val="0"/>
              </a:spcAft>
              <a:defRPr>
                <a:solidFill>
                  <a:schemeClr val="tx1"/>
                </a:solidFill>
                <a:latin typeface="Arial Narrow" pitchFamily="34" charset="0"/>
              </a:defRPr>
            </a:lvl7pPr>
            <a:lvl8pPr marL="3243491" indent="-216233" fontAlgn="base">
              <a:spcBef>
                <a:spcPct val="0"/>
              </a:spcBef>
              <a:spcAft>
                <a:spcPct val="0"/>
              </a:spcAft>
              <a:defRPr>
                <a:solidFill>
                  <a:schemeClr val="tx1"/>
                </a:solidFill>
                <a:latin typeface="Arial Narrow" pitchFamily="34" charset="0"/>
              </a:defRPr>
            </a:lvl8pPr>
            <a:lvl9pPr marL="3675957" indent="-216233" fontAlgn="base">
              <a:spcBef>
                <a:spcPct val="0"/>
              </a:spcBef>
              <a:spcAft>
                <a:spcPct val="0"/>
              </a:spcAft>
              <a:defRPr>
                <a:solidFill>
                  <a:schemeClr val="tx1"/>
                </a:solidFill>
                <a:latin typeface="Arial Narrow" pitchFamily="34" charset="0"/>
              </a:defRPr>
            </a:lvl9pPr>
          </a:lstStyle>
          <a:p>
            <a:pPr fontAlgn="base">
              <a:spcBef>
                <a:spcPct val="0"/>
              </a:spcBef>
              <a:spcAft>
                <a:spcPct val="0"/>
              </a:spcAft>
            </a:pPr>
            <a:fld id="{6B90019F-716F-40B6-951E-B506EF9E65FE}" type="slidenum">
              <a:rPr lang="en-US" altLang="en-US">
                <a:latin typeface="Calibri" pitchFamily="34" charset="0"/>
              </a:rPr>
              <a:pPr fontAlgn="base">
                <a:spcBef>
                  <a:spcPct val="0"/>
                </a:spcBef>
                <a:spcAft>
                  <a:spcPct val="0"/>
                </a:spcAft>
              </a:pPr>
              <a:t>25</a:t>
            </a:fld>
            <a:endParaRPr lang="en-US" altLang="en-US">
              <a:latin typeface="Calibri" pitchFamily="34" charset="0"/>
            </a:endParaRPr>
          </a:p>
        </p:txBody>
      </p:sp>
    </p:spTree>
    <p:extLst>
      <p:ext uri="{BB962C8B-B14F-4D97-AF65-F5344CB8AC3E}">
        <p14:creationId xmlns:p14="http://schemas.microsoft.com/office/powerpoint/2010/main" val="83946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learning objectives for todays session.  You should be able to:</a:t>
            </a:r>
          </a:p>
          <a:p>
            <a:endParaRPr lang="en-US" dirty="0" smtClean="0"/>
          </a:p>
          <a:p>
            <a:r>
              <a:rPr lang="en-US" dirty="0" smtClean="0"/>
              <a:t>Be able to describe the differences in regular county employee drug and alcohol testing and CDL DOT Federal Regulation Drug and Alcohol testing requirements.</a:t>
            </a:r>
          </a:p>
          <a:p>
            <a:r>
              <a:rPr lang="en-US" dirty="0" smtClean="0"/>
              <a:t>Gain knowledge of the five different types of CDL DOT Federal Drug and Alcohol Tests.</a:t>
            </a:r>
          </a:p>
          <a:p>
            <a:r>
              <a:rPr lang="en-US" dirty="0" smtClean="0"/>
              <a:t>Be able to communicate back to your county the requirements of what must be included in a CDL Drug and Alcohol Policy.</a:t>
            </a:r>
          </a:p>
          <a:p>
            <a:r>
              <a:rPr lang="en-US" dirty="0" smtClean="0"/>
              <a:t>Be able to develop your county Drug and Alcohol Testing policies by applying practice and utilizing tools provided during the training session.</a:t>
            </a:r>
          </a:p>
          <a:p>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3</a:t>
            </a:fld>
            <a:endParaRPr lang="en-US"/>
          </a:p>
        </p:txBody>
      </p:sp>
    </p:spTree>
    <p:extLst>
      <p:ext uri="{BB962C8B-B14F-4D97-AF65-F5344CB8AC3E}">
        <p14:creationId xmlns:p14="http://schemas.microsoft.com/office/powerpoint/2010/main" val="212127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We will start the session with a brief discuss about drug testing for all positions other than your mandatory CDL positions.  </a:t>
            </a:r>
          </a:p>
          <a:p>
            <a:endParaRPr lang="en-US" dirty="0" smtClean="0"/>
          </a:p>
          <a:p>
            <a:r>
              <a:rPr lang="en-US" dirty="0" smtClean="0"/>
              <a:t>It is</a:t>
            </a:r>
            <a:r>
              <a:rPr lang="en-US" baseline="0" dirty="0" smtClean="0"/>
              <a:t> a recommended best practice to have a drug testing policy for all employees.  The policy should describe the employees responsibilities and requirements for your tolerance to drug and alcohol in the workplace.  </a:t>
            </a:r>
          </a:p>
          <a:p>
            <a:endParaRPr lang="en-US" baseline="0" dirty="0" smtClean="0"/>
          </a:p>
          <a:p>
            <a:r>
              <a:rPr lang="en-US" dirty="0" smtClean="0"/>
              <a:t>Private Sector employers in Texas are free to conduct any type of drug testing on employees.  Government employers are not so free, due mainly to court decisions holding that testing employees without showing some kind of compelling justification violates government employees' rights to be safe from unreasonable searches and seizures, 4</a:t>
            </a:r>
            <a:r>
              <a:rPr lang="en-US" baseline="30000" dirty="0" smtClean="0"/>
              <a:t>th</a:t>
            </a:r>
            <a:r>
              <a:rPr lang="en-US" dirty="0" smtClean="0"/>
              <a:t> Amendment violation. Drug testing is not for everyone. A County should do it only after careful consideration of many factors, including applicable statutes and regulations and combatting some perceived problem with substance abuse among the workers. Drug testing, for example, must be mandated for some types of employees, as is the case with workers subject to </a:t>
            </a:r>
            <a:r>
              <a:rPr lang="en-US" dirty="0" smtClean="0">
                <a:hlinkClick r:id="rId3"/>
              </a:rPr>
              <a:t>U.S. Department of Transportation mandatory testing guidelines</a:t>
            </a:r>
            <a:r>
              <a:rPr lang="en-US" dirty="0" smtClean="0"/>
              <a:t>. Some federal grants may require employers to adopt drug-free workplace policies and possibly even to provide for drug-testing of employees. Other employers may be under no legal obligation to do testing, but feel it is needed due to reports that some employees may be unsafe due to being under the influence of drugs or alcohol. Regardless of the reason for testing, it is essential to carefully draft the policy and consider the various legal issues.</a:t>
            </a:r>
          </a:p>
          <a:p>
            <a:endParaRPr lang="en-US" dirty="0" smtClean="0"/>
          </a:p>
          <a:p>
            <a:r>
              <a:rPr lang="en-US" dirty="0" smtClean="0"/>
              <a:t>As a county</a:t>
            </a:r>
            <a:r>
              <a:rPr lang="en-US" baseline="0" dirty="0" smtClean="0"/>
              <a:t> you may include in your policy, with signed waivers recommended, pre-employment testing, reasonable suspicion testing and post accident testing.</a:t>
            </a:r>
          </a:p>
          <a:p>
            <a:endParaRPr lang="en-US" baseline="0" dirty="0" smtClean="0"/>
          </a:p>
          <a:p>
            <a:r>
              <a:rPr lang="en-US" baseline="0" dirty="0" smtClean="0"/>
              <a:t>You may include across the board random drug testing for your employees.</a:t>
            </a:r>
          </a:p>
          <a:p>
            <a:endParaRPr lang="en-US" baseline="0" dirty="0" smtClean="0"/>
          </a:p>
          <a:p>
            <a:r>
              <a:rPr lang="en-US" baseline="0" dirty="0" smtClean="0"/>
              <a:t>We recommend that you discuss with your county attorney if any of your positions will meet the strict standards set up by numerous court cases.  The Texas Attorney General has opined with </a:t>
            </a:r>
            <a:r>
              <a:rPr lang="en-US" sz="1200" b="1" kern="1200" dirty="0" smtClean="0">
                <a:solidFill>
                  <a:schemeClr val="tx1"/>
                </a:solidFill>
                <a:latin typeface="+mn-lt"/>
                <a:ea typeface="+mn-ea"/>
                <a:cs typeface="+mn-cs"/>
              </a:rPr>
              <a:t>Opinion No. JM-1274</a:t>
            </a:r>
            <a:r>
              <a:rPr lang="en-US" sz="12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Re: Authority of a sheriff to require his employees to submit to random drug testing (RQ-1952) and stated that “The Texas constitutional guarantee of privacy would be violated by random urine testing of deputy sheriffs and jailers for the presence of drugs where no compelling governmental objective for the testing has been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Consult with your County Attorney for any Random Drug Testing plan other than your CDL</a:t>
            </a:r>
            <a:r>
              <a:rPr lang="en-US" sz="1200" kern="1200" baseline="0" dirty="0" smtClean="0">
                <a:solidFill>
                  <a:schemeClr val="tx1"/>
                </a:solidFill>
                <a:latin typeface="+mn-lt"/>
                <a:ea typeface="+mn-ea"/>
                <a:cs typeface="+mn-cs"/>
              </a:rPr>
              <a:t> Drivers.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4</a:t>
            </a:fld>
            <a:endParaRPr lang="en-US"/>
          </a:p>
        </p:txBody>
      </p:sp>
    </p:spTree>
    <p:extLst>
      <p:ext uri="{BB962C8B-B14F-4D97-AF65-F5344CB8AC3E}">
        <p14:creationId xmlns:p14="http://schemas.microsoft.com/office/powerpoint/2010/main" val="2442835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A good basic policy should include:</a:t>
            </a:r>
          </a:p>
          <a:p>
            <a:endParaRPr lang="en-US" dirty="0" smtClean="0"/>
          </a:p>
          <a:p>
            <a:r>
              <a:rPr lang="en-US" dirty="0" smtClean="0"/>
              <a:t>An</a:t>
            </a:r>
            <a:r>
              <a:rPr lang="en-US" baseline="0" dirty="0" smtClean="0"/>
              <a:t> overall statement on the objectives of the policy.  </a:t>
            </a:r>
          </a:p>
          <a:p>
            <a:endParaRPr lang="en-US" baseline="0" dirty="0" smtClean="0"/>
          </a:p>
          <a:p>
            <a:r>
              <a:rPr lang="en-US" dirty="0" smtClean="0"/>
              <a:t>Sample County intends to help provide a safe and drug-free work environment for our Employees and the Public</a:t>
            </a:r>
            <a:r>
              <a:rPr lang="en-US" baseline="0" dirty="0" smtClean="0"/>
              <a:t> we serve</a:t>
            </a:r>
            <a:r>
              <a:rPr lang="en-US" dirty="0" smtClean="0"/>
              <a:t>. With this goal in mind and because of the serious drug abuse problem in today's workplace, we are establishing the following policy for existing and future employees of Sample County.</a:t>
            </a:r>
          </a:p>
          <a:p>
            <a:endParaRPr lang="en-US" dirty="0" smtClean="0"/>
          </a:p>
          <a:p>
            <a:r>
              <a:rPr lang="en-US" dirty="0" smtClean="0"/>
              <a:t>Next</a:t>
            </a:r>
            <a:r>
              <a:rPr lang="en-US" baseline="0" dirty="0" smtClean="0"/>
              <a:t> definitions are important to tell us what we mean, example for alcohol, what is a positive.  I have reviewed some county policies and the policy will define alcohol violation as .08, well then I can come to work completely under the influence to the legal level.</a:t>
            </a:r>
          </a:p>
          <a:p>
            <a:endParaRPr lang="en-US" baseline="0" dirty="0" smtClean="0"/>
          </a:p>
          <a:p>
            <a:r>
              <a:rPr lang="en-US" baseline="0" dirty="0" smtClean="0"/>
              <a:t>Then who are we covering under this policy, if you are not covering all employees, then you need to spell out who the policy covers.</a:t>
            </a:r>
          </a:p>
          <a:p>
            <a:endParaRPr lang="en-US" baseline="0" dirty="0" smtClean="0"/>
          </a:p>
          <a:p>
            <a:r>
              <a:rPr lang="en-US" dirty="0" smtClean="0">
                <a:effectLst/>
              </a:rPr>
              <a:t>Example</a:t>
            </a:r>
            <a:r>
              <a:rPr lang="en-US" baseline="0" dirty="0" smtClean="0">
                <a:effectLst/>
              </a:rPr>
              <a:t> what is the county going to prohibit.  </a:t>
            </a:r>
            <a:endParaRPr lang="en-US" dirty="0" smtClean="0">
              <a:effectLst/>
            </a:endParaRPr>
          </a:p>
          <a:p>
            <a:r>
              <a:rPr lang="en-US" dirty="0" smtClean="0"/>
              <a:t>The County explicitly prohibits:</a:t>
            </a:r>
          </a:p>
          <a:p>
            <a:r>
              <a:rPr lang="en-US" dirty="0" smtClean="0"/>
              <a:t>The use, possession, solicitation for, or sale of narcotics or other illegal drugs, alcohol, or prescription medication without a prescription on county premises or while performing an assignment.</a:t>
            </a:r>
          </a:p>
          <a:p>
            <a:r>
              <a:rPr lang="en-US" dirty="0" smtClean="0"/>
              <a:t>Being impaired or under the influence of legal or illegal drugs or alcohol away from the county premises, if such impairment or influence adversely affects the employee's work performance, the safety of the employee or of others.</a:t>
            </a:r>
          </a:p>
          <a:p>
            <a:r>
              <a:rPr lang="en-US" dirty="0" smtClean="0"/>
              <a:t>Possession, use, solicitation for, or sale of legal or illegal drugs or alcohol away from the County premises, if such activity or involvement adversely affects the employee's work performance, the safety of the employee or of others.</a:t>
            </a:r>
          </a:p>
          <a:p>
            <a:r>
              <a:rPr lang="en-US" dirty="0" smtClean="0"/>
              <a:t>The presence of any detectable amount of prohibited substances in the employee's system while at work, while on the premises of the county, or while on county business. "Prohibited substances" include illegal drugs, alcohol, or prescription drugs not taken in accordance with a prescription given to the employee.</a:t>
            </a:r>
          </a:p>
          <a:p>
            <a:endParaRPr lang="en-US" dirty="0" smtClean="0"/>
          </a:p>
          <a:p>
            <a:r>
              <a:rPr lang="en-US" dirty="0" smtClean="0"/>
              <a:t>Next if you plan on doing any types of testing, this needs to be spelled out.</a:t>
            </a:r>
          </a:p>
          <a:p>
            <a:endParaRPr lang="en-US" dirty="0" smtClean="0"/>
          </a:p>
          <a:p>
            <a:r>
              <a:rPr lang="en-US" dirty="0" smtClean="0"/>
              <a:t>The county will conduct drug and/or alcohol testing under any of the following circumstances:</a:t>
            </a:r>
          </a:p>
          <a:p>
            <a:endParaRPr lang="en-US" dirty="0" smtClean="0"/>
          </a:p>
          <a:p>
            <a:r>
              <a:rPr lang="en-US" dirty="0" smtClean="0"/>
              <a:t>Pre-employment testing of all applicant.</a:t>
            </a:r>
          </a:p>
          <a:p>
            <a:endParaRPr lang="en-US" dirty="0" smtClean="0"/>
          </a:p>
          <a:p>
            <a:r>
              <a:rPr lang="en-US" dirty="0" smtClean="0"/>
              <a:t>Reasonable</a:t>
            </a:r>
            <a:r>
              <a:rPr lang="en-US" baseline="0" dirty="0" smtClean="0"/>
              <a:t> Suspicion Testing: </a:t>
            </a:r>
            <a:r>
              <a:rPr lang="en-US" dirty="0" smtClean="0"/>
              <a:t> The county may ask an employee to submit to a drug and/or alcohol test at any time it feels that the employee may be under the influence of drugs or alcohol, including, but not limited to, the following circumstances: evidence of drugs or alcohol on or about the employee's person or in the employee's vicinity, unusual conduct on the employee's part that suggests impairment or influence of drugs or alcohol, negative performance patterns, or excessive and unexplained absenteeism or tardiness.</a:t>
            </a:r>
          </a:p>
          <a:p>
            <a:endParaRPr lang="en-US" dirty="0" smtClean="0"/>
          </a:p>
          <a:p>
            <a:r>
              <a:rPr lang="en-US" dirty="0" smtClean="0"/>
              <a:t>Post Accident Testing:  Any employee involved in an on-the-job accident or injury under circumstances that suggest possible use or influence of drugs or alcohol in the accident or injury event may be asked to submit to a drug and/or alcohol test. "Involved in an on-the-job accident or injury" means not only the one who was or could have been injured, but also any employee who potentially contributed to the accident or injury event in any way.</a:t>
            </a:r>
          </a:p>
          <a:p>
            <a:endParaRPr lang="en-US" dirty="0" smtClean="0"/>
          </a:p>
          <a:p>
            <a:r>
              <a:rPr lang="en-US" dirty="0" smtClean="0"/>
              <a:t>Next</a:t>
            </a:r>
            <a:r>
              <a:rPr lang="en-US" baseline="0" dirty="0" smtClean="0"/>
              <a:t> what disciplinary action might occur.  </a:t>
            </a:r>
            <a:r>
              <a:rPr lang="en-US" dirty="0" smtClean="0"/>
              <a:t>If an employee is tested for drugs or alcohol and the results indicate a violation of this policy, or if an employee refuses a request to submit to testing under this policy, the employee may be subject to appropriate disciplinary action, up to and possibly including discharge from employment. </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5</a:t>
            </a:fld>
            <a:endParaRPr lang="en-US"/>
          </a:p>
        </p:txBody>
      </p:sp>
    </p:spTree>
    <p:extLst>
      <p:ext uri="{BB962C8B-B14F-4D97-AF65-F5344CB8AC3E}">
        <p14:creationId xmlns:p14="http://schemas.microsoft.com/office/powerpoint/2010/main" val="2857500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FMCSA is very specific</a:t>
            </a:r>
            <a:r>
              <a:rPr lang="en-US" baseline="0" dirty="0" smtClean="0"/>
              <a:t> in it’s requirements.  </a:t>
            </a:r>
          </a:p>
          <a:p>
            <a:endParaRPr lang="en-US" baseline="0" dirty="0" smtClean="0"/>
          </a:p>
          <a:p>
            <a:r>
              <a:rPr lang="en-US" baseline="0" dirty="0" smtClean="0"/>
              <a:t>Under 49 CFR Part 40 the regulation specifies employer responsibilities,  how tests are to be conducted and evaluated what procedures to use and confidentiality and release of information.  </a:t>
            </a:r>
          </a:p>
          <a:p>
            <a:endParaRPr lang="en-US" baseline="0" dirty="0" smtClean="0"/>
          </a:p>
          <a:p>
            <a:r>
              <a:rPr lang="en-US" baseline="0" dirty="0" smtClean="0"/>
              <a:t>The Federal Motor Carrier Safety Regulations are contained in Subchapter B, Chapter III, Subtitle B of the “Code of Federal Regulations (CFR)”, Title 49-Transportation.</a:t>
            </a:r>
          </a:p>
        </p:txBody>
      </p:sp>
      <p:sp>
        <p:nvSpPr>
          <p:cNvPr id="4" name="Slide Number Placeholder 3"/>
          <p:cNvSpPr>
            <a:spLocks noGrp="1"/>
          </p:cNvSpPr>
          <p:nvPr>
            <p:ph type="sldNum" sz="quarter" idx="10"/>
          </p:nvPr>
        </p:nvSpPr>
        <p:spPr/>
        <p:txBody>
          <a:bodyPr/>
          <a:lstStyle/>
          <a:p>
            <a:fld id="{4727ED08-E348-4870-8092-72AA72AD39D4}" type="slidenum">
              <a:rPr lang="en-US" smtClean="0"/>
              <a:t>6</a:t>
            </a:fld>
            <a:endParaRPr lang="en-US"/>
          </a:p>
        </p:txBody>
      </p:sp>
    </p:spTree>
    <p:extLst>
      <p:ext uri="{BB962C8B-B14F-4D97-AF65-F5344CB8AC3E}">
        <p14:creationId xmlns:p14="http://schemas.microsoft.com/office/powerpoint/2010/main" val="1310061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FMCSA is very specific</a:t>
            </a:r>
            <a:r>
              <a:rPr lang="en-US" baseline="0" dirty="0" smtClean="0"/>
              <a:t> in it’s requirements.  </a:t>
            </a:r>
          </a:p>
          <a:p>
            <a:endParaRPr lang="en-US" baseline="0" dirty="0" smtClean="0"/>
          </a:p>
          <a:p>
            <a:r>
              <a:rPr lang="en-US" baseline="0" dirty="0" smtClean="0"/>
              <a:t>Under 49 CFR Part 382 the regulation specifies the prohibitions and consequences of drug and alcohol use.  It also specifies which tests are required and when are they required.  It specifies alcohol misuse and controlled substances use information, training and referral.</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Federal Motor Carrier Safety Regulations are contained in Subchapter B, Chapter III, Subtitle B of the “Code of Federal Regulations (CFR)”, Title 49-Transportation.</a:t>
            </a:r>
          </a:p>
          <a:p>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7</a:t>
            </a:fld>
            <a:endParaRPr lang="en-US"/>
          </a:p>
        </p:txBody>
      </p:sp>
    </p:spTree>
    <p:extLst>
      <p:ext uri="{BB962C8B-B14F-4D97-AF65-F5344CB8AC3E}">
        <p14:creationId xmlns:p14="http://schemas.microsoft.com/office/powerpoint/2010/main" val="50676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test anyone that we are allowing to drive for the county that holds a CDL and is driving a commercial motor</a:t>
            </a:r>
            <a:r>
              <a:rPr lang="en-US" baseline="0" dirty="0" smtClean="0"/>
              <a:t> vehicle with Gross Vehicle Weight or Gross Combination Weight rating of 26,001 pounds.  That will include full time employees, part time employees, temporary employees and volunteers.  They will need to be tested if they frequently or occasionally drive for the county.</a:t>
            </a:r>
          </a:p>
          <a:p>
            <a:endParaRPr lang="en-US" baseline="0" dirty="0" smtClean="0"/>
          </a:p>
          <a:p>
            <a:r>
              <a:rPr lang="en-US" baseline="0" dirty="0" smtClean="0"/>
              <a:t>CMV</a:t>
            </a:r>
          </a:p>
          <a:p>
            <a:endParaRPr lang="en-US" baseline="0" dirty="0" smtClean="0"/>
          </a:p>
          <a:p>
            <a:pPr marL="228600" indent="-228600">
              <a:buAutoNum type="arabicPeriod"/>
            </a:pPr>
            <a:r>
              <a:rPr lang="en-US" baseline="0" dirty="0" smtClean="0"/>
              <a:t>Gross combination weight rating or gross combination weight of 26,001 pounds or more, whichever is greater, inclusive of a towed unit (s) with a gross vehicle weight rating or gross vehicle rate of more than 10,000 pounds.</a:t>
            </a:r>
          </a:p>
          <a:p>
            <a:pPr marL="228600" indent="-228600">
              <a:buAutoNum type="arabicPeriod"/>
            </a:pPr>
            <a:endParaRPr lang="en-US" baseline="0" dirty="0" smtClean="0"/>
          </a:p>
          <a:p>
            <a:pPr marL="228600" indent="-228600">
              <a:buAutoNum type="arabicPeriod"/>
            </a:pPr>
            <a:r>
              <a:rPr lang="en-US" baseline="0" dirty="0" smtClean="0"/>
              <a:t>Has a gross vehicle weight rating or gross vehicle weight of 26,001 or more pounds.</a:t>
            </a:r>
          </a:p>
          <a:p>
            <a:pPr marL="228600" indent="-228600">
              <a:buAutoNum type="arabicPeriod"/>
            </a:pPr>
            <a:endParaRPr lang="en-US" baseline="0" dirty="0" smtClean="0"/>
          </a:p>
          <a:p>
            <a:pPr marL="228600" indent="-228600">
              <a:buAutoNum type="arabicPeriod"/>
            </a:pPr>
            <a:r>
              <a:rPr lang="en-US" baseline="0" dirty="0" smtClean="0"/>
              <a:t>Is designed to transport 16 or more passengers, including the driver.</a:t>
            </a:r>
          </a:p>
          <a:p>
            <a:pPr marL="228600" indent="-228600">
              <a:buAutoNum type="arabicPeriod"/>
            </a:pPr>
            <a:endParaRPr lang="en-US" baseline="0" dirty="0" smtClean="0"/>
          </a:p>
          <a:p>
            <a:pPr marL="228600" indent="-228600">
              <a:buAutoNum type="arabicPeriod"/>
            </a:pPr>
            <a:r>
              <a:rPr lang="en-US" baseline="0" dirty="0" smtClean="0"/>
              <a:t>Is of any size and is used in the transportation of materials found to be hazardous for the purposes of the Hazardous Materials Transportation Act and which the motor vehicle to be placarded under the Hazardous Materials Regulations (49 CFR part 172, subpart F)</a:t>
            </a:r>
          </a:p>
          <a:p>
            <a:pPr marL="228600" indent="-228600">
              <a:buAutoNum type="arabicPeriod"/>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8</a:t>
            </a:fld>
            <a:endParaRPr lang="en-US"/>
          </a:p>
        </p:txBody>
      </p:sp>
    </p:spTree>
    <p:extLst>
      <p:ext uri="{BB962C8B-B14F-4D97-AF65-F5344CB8AC3E}">
        <p14:creationId xmlns:p14="http://schemas.microsoft.com/office/powerpoint/2010/main" val="323806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a:t>
            </a:r>
            <a:r>
              <a:rPr lang="en-US" baseline="0" dirty="0" smtClean="0"/>
              <a:t>r FMCSA 382.601 each county with CDL drivers operating CMVs must develop a written policy.  Alcohol misuse and controlled substance abuse, information, training and referral.</a:t>
            </a:r>
            <a:endParaRPr lang="en-US" dirty="0"/>
          </a:p>
        </p:txBody>
      </p:sp>
      <p:sp>
        <p:nvSpPr>
          <p:cNvPr id="4" name="Slide Number Placeholder 3"/>
          <p:cNvSpPr>
            <a:spLocks noGrp="1"/>
          </p:cNvSpPr>
          <p:nvPr>
            <p:ph type="sldNum" sz="quarter" idx="10"/>
          </p:nvPr>
        </p:nvSpPr>
        <p:spPr/>
        <p:txBody>
          <a:bodyPr/>
          <a:lstStyle/>
          <a:p>
            <a:fld id="{4727ED08-E348-4870-8092-72AA72AD39D4}" type="slidenum">
              <a:rPr lang="en-US" smtClean="0"/>
              <a:t>9</a:t>
            </a:fld>
            <a:endParaRPr lang="en-US"/>
          </a:p>
        </p:txBody>
      </p:sp>
    </p:spTree>
    <p:extLst>
      <p:ext uri="{BB962C8B-B14F-4D97-AF65-F5344CB8AC3E}">
        <p14:creationId xmlns:p14="http://schemas.microsoft.com/office/powerpoint/2010/main" val="83921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TACLettering_MASTER"/>
          <p:cNvPicPr>
            <a:picLocks noChangeAspect="1" noChangeArrowheads="1"/>
          </p:cNvPicPr>
          <p:nvPr userDrawn="1"/>
        </p:nvPicPr>
        <p:blipFill>
          <a:blip r:embed="rId2" cstate="print"/>
          <a:srcRect/>
          <a:stretch>
            <a:fillRect/>
          </a:stretch>
        </p:blipFill>
        <p:spPr bwMode="auto">
          <a:xfrm>
            <a:off x="457200" y="1447800"/>
            <a:ext cx="6172200" cy="511175"/>
          </a:xfrm>
          <a:prstGeom prst="rect">
            <a:avLst/>
          </a:prstGeom>
          <a:noFill/>
          <a:ln w="9525">
            <a:noFill/>
            <a:miter lim="800000"/>
            <a:headEnd/>
            <a:tailEnd/>
          </a:ln>
        </p:spPr>
      </p:pic>
      <p:sp>
        <p:nvSpPr>
          <p:cNvPr id="5" name="Rectangle 14"/>
          <p:cNvSpPr>
            <a:spLocks noChangeArrowheads="1"/>
          </p:cNvSpPr>
          <p:nvPr userDrawn="1"/>
        </p:nvSpPr>
        <p:spPr bwMode="auto">
          <a:xfrm>
            <a:off x="0" y="6324600"/>
            <a:ext cx="9144000" cy="533400"/>
          </a:xfrm>
          <a:prstGeom prst="rect">
            <a:avLst/>
          </a:prstGeom>
          <a:solidFill>
            <a:srgbClr val="0053A5"/>
          </a:solidFill>
          <a:ln w="9525">
            <a:noFill/>
            <a:miter lim="800000"/>
            <a:headEnd/>
            <a:tailEnd/>
          </a:ln>
          <a:effectLst/>
        </p:spPr>
        <p:txBody>
          <a:bodyPr wrap="none" anchor="ctr"/>
          <a:lstStyle/>
          <a:p>
            <a:pPr>
              <a:defRPr/>
            </a:pPr>
            <a:endParaRPr lang="en-US"/>
          </a:p>
        </p:txBody>
      </p:sp>
      <p:sp>
        <p:nvSpPr>
          <p:cNvPr id="5122" name="Rectangle 2"/>
          <p:cNvSpPr>
            <a:spLocks noGrp="1" noChangeArrowheads="1"/>
          </p:cNvSpPr>
          <p:nvPr>
            <p:ph type="ctrTitle"/>
          </p:nvPr>
        </p:nvSpPr>
        <p:spPr>
          <a:xfrm>
            <a:off x="990600" y="2057400"/>
            <a:ext cx="7772400" cy="1470025"/>
          </a:xfrm>
          <a:noFill/>
          <a:ln w="9525"/>
        </p:spPr>
        <p:txBody>
          <a:bodyPr/>
          <a:lstStyle>
            <a:lvl1pPr algn="r">
              <a:defRPr>
                <a:solidFill>
                  <a:schemeClr val="tx1"/>
                </a:solidFill>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2362200" y="3733800"/>
            <a:ext cx="6400800" cy="1752600"/>
          </a:xfrm>
        </p:spPr>
        <p:txBody>
          <a:bodyPr/>
          <a:lstStyle>
            <a:lvl1pPr marL="0" indent="0" algn="r">
              <a:buFontTx/>
              <a:buNone/>
              <a:defRPr/>
            </a:lvl1pPr>
          </a:lstStyle>
          <a:p>
            <a:r>
              <a:rPr lang="en-US" smtClean="0"/>
              <a:t>Click to edit Master subtitle style</a:t>
            </a:r>
            <a:endParaRPr lang="en-US"/>
          </a:p>
        </p:txBody>
      </p:sp>
      <p:pic>
        <p:nvPicPr>
          <p:cNvPr id="7" name="Picture 6" descr="logo.jpg"/>
          <p:cNvPicPr>
            <a:picLocks noChangeAspect="1"/>
          </p:cNvPicPr>
          <p:nvPr userDrawn="1"/>
        </p:nvPicPr>
        <p:blipFill>
          <a:blip r:embed="rId3"/>
          <a:stretch>
            <a:fillRect/>
          </a:stretch>
        </p:blipFill>
        <p:spPr>
          <a:xfrm>
            <a:off x="381000" y="4343400"/>
            <a:ext cx="1456944" cy="145694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2013 TACRMP powerpoint titlepage.jpg"/>
          <p:cNvPicPr>
            <a:picLocks noChangeAspect="1"/>
          </p:cNvPicPr>
          <p:nvPr/>
        </p:nvPicPr>
        <p:blipFill>
          <a:blip r:embed="rId2" cstate="print"/>
          <a:stretch>
            <a:fillRect/>
          </a:stretch>
        </p:blipFill>
        <p:spPr>
          <a:xfrm>
            <a:off x="0" y="0"/>
            <a:ext cx="9144000" cy="6858000"/>
          </a:xfrm>
          <a:prstGeom prst="rect">
            <a:avLst/>
          </a:prstGeom>
        </p:spPr>
      </p:pic>
      <p:sp>
        <p:nvSpPr>
          <p:cNvPr id="8194" name="Rectangle 2"/>
          <p:cNvSpPr>
            <a:spLocks noGrp="1" noChangeArrowheads="1"/>
          </p:cNvSpPr>
          <p:nvPr>
            <p:ph type="ctrTitle"/>
          </p:nvPr>
        </p:nvSpPr>
        <p:spPr>
          <a:xfrm>
            <a:off x="990600" y="2057400"/>
            <a:ext cx="7772400" cy="1470025"/>
          </a:xfrm>
          <a:noFill/>
          <a:ln w="9525"/>
        </p:spPr>
        <p:txBody>
          <a:bodyPr/>
          <a:lstStyle>
            <a:lvl1pPr algn="r">
              <a:defRPr>
                <a:solidFill>
                  <a:schemeClr val="tx1"/>
                </a:solidFill>
                <a:latin typeface="Palatino Linotype" panose="02040502050505030304" pitchFamily="18" charset="0"/>
                <a:cs typeface="Arial" pitchFamily="34" charset="0"/>
              </a:defRPr>
            </a:lvl1pPr>
          </a:lstStyle>
          <a:p>
            <a:r>
              <a:rPr lang="en-US" smtClean="0"/>
              <a:t>Click to edit Master title style</a:t>
            </a:r>
            <a:endParaRPr lang="en-US" dirty="0"/>
          </a:p>
        </p:txBody>
      </p:sp>
      <p:sp>
        <p:nvSpPr>
          <p:cNvPr id="8195" name="Rectangle 3"/>
          <p:cNvSpPr>
            <a:spLocks noGrp="1" noChangeArrowheads="1"/>
          </p:cNvSpPr>
          <p:nvPr>
            <p:ph type="subTitle" idx="1"/>
          </p:nvPr>
        </p:nvSpPr>
        <p:spPr>
          <a:xfrm>
            <a:off x="2362200" y="3733800"/>
            <a:ext cx="6400800" cy="1752600"/>
          </a:xfrm>
        </p:spPr>
        <p:txBody>
          <a:bodyPr/>
          <a:lstStyle>
            <a:lvl1pPr marL="0" indent="0" algn="r">
              <a:buFontTx/>
              <a:buNone/>
              <a:defRPr>
                <a:latin typeface="Arial" panose="020B0604020202020204" pitchFamily="34" charset="0"/>
                <a:cs typeface="Arial" panose="020B0604020202020204" pitchFamily="34" charset="0"/>
              </a:defRPr>
            </a:lvl1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5" name="Picture 5" descr="New_TAC_blk_logo"/>
          <p:cNvPicPr>
            <a:picLocks noChangeAspect="1" noChangeArrowheads="1"/>
          </p:cNvPicPr>
          <p:nvPr/>
        </p:nvPicPr>
        <p:blipFill>
          <a:blip r:embed="rId2" cstate="print">
            <a:lum bright="90000" contrast="-66000"/>
          </a:blip>
          <a:srcRect/>
          <a:stretch>
            <a:fillRect/>
          </a:stretch>
        </p:blipFill>
        <p:spPr bwMode="auto">
          <a:xfrm>
            <a:off x="2209800" y="1524000"/>
            <a:ext cx="4267200" cy="4267200"/>
          </a:xfrm>
          <a:prstGeom prst="rect">
            <a:avLst/>
          </a:prstGeom>
          <a:noFill/>
          <a:ln w="9525">
            <a:noFill/>
            <a:miter lim="800000"/>
            <a:headEnd/>
            <a:tailEnd/>
          </a:ln>
        </p:spPr>
      </p:pic>
      <p:sp>
        <p:nvSpPr>
          <p:cNvPr id="2" name="Title 1"/>
          <p:cNvSpPr>
            <a:spLocks noGrp="1"/>
          </p:cNvSpPr>
          <p:nvPr>
            <p:ph type="title"/>
          </p:nvPr>
        </p:nvSpPr>
        <p:spPr/>
        <p:txBody>
          <a:bodyPr/>
          <a:lstStyle>
            <a:lvl1pPr>
              <a:defRPr>
                <a:latin typeface="Palatino Linotype" panose="02040502050505030304" pitchFamily="18"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itchFamily="34" charset="0"/>
              </a:defRPr>
            </a:lvl1pPr>
            <a:lvl2pPr>
              <a:defRPr>
                <a:latin typeface="Arial" panose="020B0604020202020204" pitchFamily="34" charset="0"/>
                <a:cs typeface="Arial" pitchFamily="34" charset="0"/>
              </a:defRPr>
            </a:lvl2pPr>
            <a:lvl3pPr>
              <a:defRPr>
                <a:latin typeface="Arial" panose="020B0604020202020204" pitchFamily="34" charset="0"/>
                <a:cs typeface="Arial" pitchFamily="34" charset="0"/>
              </a:defRPr>
            </a:lvl3pPr>
            <a:lvl4pPr>
              <a:defRPr>
                <a:latin typeface="Arial" panose="020B0604020202020204" pitchFamily="34" charset="0"/>
                <a:cs typeface="Arial" pitchFamily="34" charset="0"/>
              </a:defRPr>
            </a:lvl4pPr>
            <a:lvl5pPr>
              <a:defRPr>
                <a:latin typeface="Arial" panose="020B0604020202020204"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Palatino Linotype" panose="02040502050505030304" pitchFamily="18"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1295400"/>
            <a:ext cx="4267200" cy="53340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295400"/>
            <a:ext cx="4267200" cy="53340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Palatino Linotype" panose="02040502050505030304" pitchFamily="18"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Palatino Linotype" panose="02040502050505030304" pitchFamily="18" charset="0"/>
                <a:cs typeface="Arial" pitchFamily="34" charset="0"/>
              </a:defRPr>
            </a:lvl1p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2012 TACRMP powerpointinside.jpg"/>
          <p:cNvPicPr>
            <a:picLocks noChangeAspect="1"/>
          </p:cNvPicPr>
          <p:nvPr/>
        </p:nvPicPr>
        <p:blipFill>
          <a:blip r:embed="rId2" cstate="print"/>
          <a:stretch>
            <a:fillRect/>
          </a:stretch>
        </p:blipFill>
        <p:spPr>
          <a:xfrm>
            <a:off x="0" y="152400"/>
            <a:ext cx="9144000" cy="6705600"/>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192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grayed out logo.jpg"/>
          <p:cNvPicPr>
            <a:picLocks noChangeAspect="1"/>
          </p:cNvPicPr>
          <p:nvPr/>
        </p:nvPicPr>
        <p:blipFill>
          <a:blip r:embed="rId13"/>
          <a:stretch>
            <a:fillRect/>
          </a:stretch>
        </p:blipFill>
        <p:spPr>
          <a:xfrm>
            <a:off x="2431311" y="1288311"/>
            <a:ext cx="4281377" cy="4281377"/>
          </a:xfrm>
          <a:prstGeom prst="rect">
            <a:avLst/>
          </a:prstGeom>
        </p:spPr>
      </p:pic>
      <p:sp>
        <p:nvSpPr>
          <p:cNvPr id="1027" name="Rectangle 2"/>
          <p:cNvSpPr>
            <a:spLocks noGrp="1" noChangeArrowheads="1"/>
          </p:cNvSpPr>
          <p:nvPr>
            <p:ph type="title"/>
          </p:nvPr>
        </p:nvSpPr>
        <p:spPr bwMode="auto">
          <a:xfrm>
            <a:off x="228600" y="152400"/>
            <a:ext cx="8686800" cy="838200"/>
          </a:xfrm>
          <a:prstGeom prst="rect">
            <a:avLst/>
          </a:prstGeom>
          <a:solidFill>
            <a:schemeClr val="accent1"/>
          </a:solidFill>
          <a:ln>
            <a:headEnd/>
            <a:tailEnd/>
          </a:ln>
        </p:spPr>
        <p:style>
          <a:lnRef idx="0">
            <a:schemeClr val="accent2"/>
          </a:lnRef>
          <a:fillRef idx="3">
            <a:schemeClr val="accent2"/>
          </a:fillRef>
          <a:effectRef idx="3">
            <a:schemeClr val="accent2"/>
          </a:effectRef>
          <a:fontRef idx="none"/>
        </p:style>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228600" y="1447800"/>
            <a:ext cx="86868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4400" b="1">
          <a:solidFill>
            <a:schemeClr val="bg1"/>
          </a:solidFill>
          <a:latin typeface="Calibri" pitchFamily="34" charset="0"/>
          <a:ea typeface="+mj-ea"/>
          <a:cs typeface="+mj-cs"/>
        </a:defRPr>
      </a:lvl1pPr>
      <a:lvl2pPr algn="ctr" rtl="0" eaLnBrk="1" fontAlgn="base" hangingPunct="1">
        <a:spcBef>
          <a:spcPct val="0"/>
        </a:spcBef>
        <a:spcAft>
          <a:spcPct val="0"/>
        </a:spcAft>
        <a:defRPr sz="4400" b="1">
          <a:solidFill>
            <a:schemeClr val="bg1"/>
          </a:solidFill>
          <a:latin typeface="Palatino Linotype" pitchFamily="18" charset="0"/>
        </a:defRPr>
      </a:lvl2pPr>
      <a:lvl3pPr algn="ctr" rtl="0" eaLnBrk="1" fontAlgn="base" hangingPunct="1">
        <a:spcBef>
          <a:spcPct val="0"/>
        </a:spcBef>
        <a:spcAft>
          <a:spcPct val="0"/>
        </a:spcAft>
        <a:defRPr sz="4400" b="1">
          <a:solidFill>
            <a:schemeClr val="bg1"/>
          </a:solidFill>
          <a:latin typeface="Palatino Linotype" pitchFamily="18" charset="0"/>
        </a:defRPr>
      </a:lvl3pPr>
      <a:lvl4pPr algn="ctr" rtl="0" eaLnBrk="1" fontAlgn="base" hangingPunct="1">
        <a:spcBef>
          <a:spcPct val="0"/>
        </a:spcBef>
        <a:spcAft>
          <a:spcPct val="0"/>
        </a:spcAft>
        <a:defRPr sz="4400" b="1">
          <a:solidFill>
            <a:schemeClr val="bg1"/>
          </a:solidFill>
          <a:latin typeface="Palatino Linotype" pitchFamily="18" charset="0"/>
        </a:defRPr>
      </a:lvl4pPr>
      <a:lvl5pPr algn="ctr" rtl="0" eaLnBrk="1" fontAlgn="base" hangingPunct="1">
        <a:spcBef>
          <a:spcPct val="0"/>
        </a:spcBef>
        <a:spcAft>
          <a:spcPct val="0"/>
        </a:spcAft>
        <a:defRPr sz="4400" b="1">
          <a:solidFill>
            <a:schemeClr val="bg1"/>
          </a:solidFill>
          <a:latin typeface="Palatino Linotype" pitchFamily="18" charset="0"/>
        </a:defRPr>
      </a:lvl5pPr>
      <a:lvl6pPr marL="457200" algn="ctr" rtl="0" eaLnBrk="1" fontAlgn="base" hangingPunct="1">
        <a:spcBef>
          <a:spcPct val="0"/>
        </a:spcBef>
        <a:spcAft>
          <a:spcPct val="0"/>
        </a:spcAft>
        <a:defRPr sz="4400" b="1">
          <a:solidFill>
            <a:schemeClr val="bg1"/>
          </a:solidFill>
          <a:latin typeface="Palatino Linotype" pitchFamily="18" charset="0"/>
        </a:defRPr>
      </a:lvl6pPr>
      <a:lvl7pPr marL="914400" algn="ctr" rtl="0" eaLnBrk="1" fontAlgn="base" hangingPunct="1">
        <a:spcBef>
          <a:spcPct val="0"/>
        </a:spcBef>
        <a:spcAft>
          <a:spcPct val="0"/>
        </a:spcAft>
        <a:defRPr sz="4400" b="1">
          <a:solidFill>
            <a:schemeClr val="bg1"/>
          </a:solidFill>
          <a:latin typeface="Palatino Linotype" pitchFamily="18" charset="0"/>
        </a:defRPr>
      </a:lvl7pPr>
      <a:lvl8pPr marL="1371600" algn="ctr" rtl="0" eaLnBrk="1" fontAlgn="base" hangingPunct="1">
        <a:spcBef>
          <a:spcPct val="0"/>
        </a:spcBef>
        <a:spcAft>
          <a:spcPct val="0"/>
        </a:spcAft>
        <a:defRPr sz="4400" b="1">
          <a:solidFill>
            <a:schemeClr val="bg1"/>
          </a:solidFill>
          <a:latin typeface="Palatino Linotype" pitchFamily="18" charset="0"/>
        </a:defRPr>
      </a:lvl8pPr>
      <a:lvl9pPr marL="1828800" algn="ctr" rtl="0" eaLnBrk="1" fontAlgn="base" hangingPunct="1">
        <a:spcBef>
          <a:spcPct val="0"/>
        </a:spcBef>
        <a:spcAft>
          <a:spcPct val="0"/>
        </a:spcAft>
        <a:defRPr sz="4400" b="1">
          <a:solidFill>
            <a:schemeClr val="bg1"/>
          </a:solidFill>
          <a:latin typeface="Palatino Linotype" pitchFamily="18" charset="0"/>
        </a:defRPr>
      </a:lvl9pPr>
    </p:titleStyle>
    <p:bodyStyle>
      <a:lvl1pPr marL="342900" indent="-342900" algn="l" rtl="0" eaLnBrk="1" fontAlgn="base" hangingPunct="1">
        <a:lnSpc>
          <a:spcPct val="110000"/>
        </a:lnSpc>
        <a:spcBef>
          <a:spcPct val="40000"/>
        </a:spcBef>
        <a:spcAft>
          <a:spcPct val="0"/>
        </a:spcAft>
        <a:buChar char="•"/>
        <a:defRPr sz="4000">
          <a:solidFill>
            <a:schemeClr val="tx1"/>
          </a:solidFill>
          <a:latin typeface="Calibri" pitchFamily="34" charset="0"/>
          <a:ea typeface="+mn-ea"/>
          <a:cs typeface="+mn-cs"/>
        </a:defRPr>
      </a:lvl1pPr>
      <a:lvl2pPr marL="742950" indent="-285750" algn="l" rtl="0" eaLnBrk="1" fontAlgn="base" hangingPunct="1">
        <a:lnSpc>
          <a:spcPct val="110000"/>
        </a:lnSpc>
        <a:spcBef>
          <a:spcPct val="40000"/>
        </a:spcBef>
        <a:spcAft>
          <a:spcPct val="0"/>
        </a:spcAft>
        <a:buFont typeface="Arial" charset="0"/>
        <a:buChar char="−"/>
        <a:defRPr sz="3600">
          <a:solidFill>
            <a:schemeClr val="tx1"/>
          </a:solidFill>
          <a:latin typeface="Calibri" pitchFamily="34" charset="0"/>
        </a:defRPr>
      </a:lvl2pPr>
      <a:lvl3pPr marL="1143000" indent="-228600" algn="l" rtl="0" eaLnBrk="1" fontAlgn="base" hangingPunct="1">
        <a:lnSpc>
          <a:spcPct val="110000"/>
        </a:lnSpc>
        <a:spcBef>
          <a:spcPct val="40000"/>
        </a:spcBef>
        <a:spcAft>
          <a:spcPct val="0"/>
        </a:spcAft>
        <a:buChar char="•"/>
        <a:defRPr sz="3200">
          <a:solidFill>
            <a:schemeClr val="tx1"/>
          </a:solidFill>
          <a:latin typeface="Calibri" pitchFamily="34" charset="0"/>
        </a:defRPr>
      </a:lvl3pPr>
      <a:lvl4pPr marL="1600200" indent="-228600" algn="l" rtl="0" eaLnBrk="1" fontAlgn="base" hangingPunct="1">
        <a:lnSpc>
          <a:spcPct val="110000"/>
        </a:lnSpc>
        <a:spcBef>
          <a:spcPct val="40000"/>
        </a:spcBef>
        <a:spcAft>
          <a:spcPct val="0"/>
        </a:spcAft>
        <a:buChar char="–"/>
        <a:defRPr sz="2800">
          <a:solidFill>
            <a:schemeClr val="tx1"/>
          </a:solidFill>
          <a:latin typeface="Calibri" pitchFamily="34" charset="0"/>
        </a:defRPr>
      </a:lvl4pPr>
      <a:lvl5pPr marL="2057400" indent="-228600" algn="l" rtl="0" eaLnBrk="1" fontAlgn="base" hangingPunct="1">
        <a:lnSpc>
          <a:spcPct val="110000"/>
        </a:lnSpc>
        <a:spcBef>
          <a:spcPct val="40000"/>
        </a:spcBef>
        <a:spcAft>
          <a:spcPct val="0"/>
        </a:spcAft>
        <a:buChar char="»"/>
        <a:defRPr sz="2400">
          <a:solidFill>
            <a:schemeClr val="tx1"/>
          </a:solidFill>
          <a:latin typeface="Calibri" pitchFamily="34" charset="0"/>
        </a:defRPr>
      </a:lvl5pPr>
      <a:lvl6pPr marL="2514600" indent="-228600" algn="l" rtl="0" eaLnBrk="1" fontAlgn="base" hangingPunct="1">
        <a:lnSpc>
          <a:spcPct val="110000"/>
        </a:lnSpc>
        <a:spcBef>
          <a:spcPct val="40000"/>
        </a:spcBef>
        <a:spcAft>
          <a:spcPct val="0"/>
        </a:spcAft>
        <a:buChar char="»"/>
        <a:defRPr sz="2400">
          <a:solidFill>
            <a:schemeClr val="tx1"/>
          </a:solidFill>
          <a:latin typeface="+mn-lt"/>
        </a:defRPr>
      </a:lvl6pPr>
      <a:lvl7pPr marL="2971800" indent="-228600" algn="l" rtl="0" eaLnBrk="1" fontAlgn="base" hangingPunct="1">
        <a:lnSpc>
          <a:spcPct val="110000"/>
        </a:lnSpc>
        <a:spcBef>
          <a:spcPct val="40000"/>
        </a:spcBef>
        <a:spcAft>
          <a:spcPct val="0"/>
        </a:spcAft>
        <a:buChar char="»"/>
        <a:defRPr sz="2400">
          <a:solidFill>
            <a:schemeClr val="tx1"/>
          </a:solidFill>
          <a:latin typeface="+mn-lt"/>
        </a:defRPr>
      </a:lvl7pPr>
      <a:lvl8pPr marL="3429000" indent="-228600" algn="l" rtl="0" eaLnBrk="1" fontAlgn="base" hangingPunct="1">
        <a:lnSpc>
          <a:spcPct val="110000"/>
        </a:lnSpc>
        <a:spcBef>
          <a:spcPct val="40000"/>
        </a:spcBef>
        <a:spcAft>
          <a:spcPct val="0"/>
        </a:spcAft>
        <a:buChar char="»"/>
        <a:defRPr sz="2400">
          <a:solidFill>
            <a:schemeClr val="tx1"/>
          </a:solidFill>
          <a:latin typeface="+mn-lt"/>
        </a:defRPr>
      </a:lvl8pPr>
      <a:lvl9pPr marL="3886200" indent="-228600" algn="l" rtl="0" eaLnBrk="1" fontAlgn="base" hangingPunct="1">
        <a:lnSpc>
          <a:spcPct val="110000"/>
        </a:lnSpc>
        <a:spcBef>
          <a:spcPct val="4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2012 TACRMP powerpointinside.jpg"/>
          <p:cNvPicPr>
            <a:picLocks noChangeAspect="1"/>
          </p:cNvPicPr>
          <p:nvPr/>
        </p:nvPicPr>
        <p:blipFill>
          <a:blip r:embed="rId13" cstate="print"/>
          <a:stretch>
            <a:fillRect/>
          </a:stretch>
        </p:blipFill>
        <p:spPr>
          <a:xfrm>
            <a:off x="0" y="152400"/>
            <a:ext cx="9144000" cy="6705600"/>
          </a:xfrm>
          <a:prstGeom prst="rect">
            <a:avLst/>
          </a:prstGeom>
          <a:noFill/>
          <a:ln>
            <a:noFill/>
          </a:ln>
        </p:spPr>
      </p:pic>
      <p:pic>
        <p:nvPicPr>
          <p:cNvPr id="1026" name="Picture 5" descr="New_TAC_blk_logo"/>
          <p:cNvPicPr>
            <a:picLocks noChangeAspect="1" noChangeArrowheads="1"/>
          </p:cNvPicPr>
          <p:nvPr/>
        </p:nvPicPr>
        <p:blipFill>
          <a:blip r:embed="rId14" cstate="print">
            <a:lum bright="90000" contrast="-66000"/>
          </a:blip>
          <a:srcRect/>
          <a:stretch>
            <a:fillRect/>
          </a:stretch>
        </p:blipFill>
        <p:spPr bwMode="auto">
          <a:xfrm>
            <a:off x="2209800" y="1524000"/>
            <a:ext cx="4267200" cy="42672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228600" y="152400"/>
            <a:ext cx="8686800" cy="838200"/>
          </a:xfrm>
          <a:prstGeom prst="rect">
            <a:avLst/>
          </a:prstGeom>
          <a:solidFill>
            <a:srgbClr val="0053A5"/>
          </a:solidFill>
          <a:ln w="3810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143000"/>
            <a:ext cx="86868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b="1">
          <a:solidFill>
            <a:schemeClr val="bg1"/>
          </a:solidFill>
          <a:latin typeface="Palatino Linotype" panose="02040502050505030304" pitchFamily="18" charset="0"/>
          <a:ea typeface="+mj-ea"/>
          <a:cs typeface="+mj-cs"/>
        </a:defRPr>
      </a:lvl1pPr>
      <a:lvl2pPr algn="ctr" rtl="0" eaLnBrk="1" fontAlgn="base" hangingPunct="1">
        <a:spcBef>
          <a:spcPct val="0"/>
        </a:spcBef>
        <a:spcAft>
          <a:spcPct val="0"/>
        </a:spcAft>
        <a:defRPr sz="4400" b="1">
          <a:solidFill>
            <a:schemeClr val="bg1"/>
          </a:solidFill>
          <a:latin typeface="Palatino Linotype" pitchFamily="18" charset="0"/>
        </a:defRPr>
      </a:lvl2pPr>
      <a:lvl3pPr algn="ctr" rtl="0" eaLnBrk="1" fontAlgn="base" hangingPunct="1">
        <a:spcBef>
          <a:spcPct val="0"/>
        </a:spcBef>
        <a:spcAft>
          <a:spcPct val="0"/>
        </a:spcAft>
        <a:defRPr sz="4400" b="1">
          <a:solidFill>
            <a:schemeClr val="bg1"/>
          </a:solidFill>
          <a:latin typeface="Palatino Linotype" pitchFamily="18" charset="0"/>
        </a:defRPr>
      </a:lvl3pPr>
      <a:lvl4pPr algn="ctr" rtl="0" eaLnBrk="1" fontAlgn="base" hangingPunct="1">
        <a:spcBef>
          <a:spcPct val="0"/>
        </a:spcBef>
        <a:spcAft>
          <a:spcPct val="0"/>
        </a:spcAft>
        <a:defRPr sz="4400" b="1">
          <a:solidFill>
            <a:schemeClr val="bg1"/>
          </a:solidFill>
          <a:latin typeface="Palatino Linotype" pitchFamily="18" charset="0"/>
        </a:defRPr>
      </a:lvl4pPr>
      <a:lvl5pPr algn="ctr" rtl="0" eaLnBrk="1" fontAlgn="base" hangingPunct="1">
        <a:spcBef>
          <a:spcPct val="0"/>
        </a:spcBef>
        <a:spcAft>
          <a:spcPct val="0"/>
        </a:spcAft>
        <a:defRPr sz="4400" b="1">
          <a:solidFill>
            <a:schemeClr val="bg1"/>
          </a:solidFill>
          <a:latin typeface="Palatino Linotype" pitchFamily="18" charset="0"/>
        </a:defRPr>
      </a:lvl5pPr>
      <a:lvl6pPr marL="457200" algn="ctr" rtl="0" eaLnBrk="1" fontAlgn="base" hangingPunct="1">
        <a:spcBef>
          <a:spcPct val="0"/>
        </a:spcBef>
        <a:spcAft>
          <a:spcPct val="0"/>
        </a:spcAft>
        <a:defRPr sz="4400" b="1">
          <a:solidFill>
            <a:schemeClr val="bg1"/>
          </a:solidFill>
          <a:latin typeface="Palatino Linotype" pitchFamily="18" charset="0"/>
        </a:defRPr>
      </a:lvl6pPr>
      <a:lvl7pPr marL="914400" algn="ctr" rtl="0" eaLnBrk="1" fontAlgn="base" hangingPunct="1">
        <a:spcBef>
          <a:spcPct val="0"/>
        </a:spcBef>
        <a:spcAft>
          <a:spcPct val="0"/>
        </a:spcAft>
        <a:defRPr sz="4400" b="1">
          <a:solidFill>
            <a:schemeClr val="bg1"/>
          </a:solidFill>
          <a:latin typeface="Palatino Linotype" pitchFamily="18" charset="0"/>
        </a:defRPr>
      </a:lvl7pPr>
      <a:lvl8pPr marL="1371600" algn="ctr" rtl="0" eaLnBrk="1" fontAlgn="base" hangingPunct="1">
        <a:spcBef>
          <a:spcPct val="0"/>
        </a:spcBef>
        <a:spcAft>
          <a:spcPct val="0"/>
        </a:spcAft>
        <a:defRPr sz="4400" b="1">
          <a:solidFill>
            <a:schemeClr val="bg1"/>
          </a:solidFill>
          <a:latin typeface="Palatino Linotype" pitchFamily="18" charset="0"/>
        </a:defRPr>
      </a:lvl8pPr>
      <a:lvl9pPr marL="1828800" algn="ctr" rtl="0" eaLnBrk="1" fontAlgn="base" hangingPunct="1">
        <a:spcBef>
          <a:spcPct val="0"/>
        </a:spcBef>
        <a:spcAft>
          <a:spcPct val="0"/>
        </a:spcAft>
        <a:defRPr sz="4400" b="1">
          <a:solidFill>
            <a:schemeClr val="bg1"/>
          </a:solidFill>
          <a:latin typeface="Palatino Linotype" pitchFamily="18" charset="0"/>
        </a:defRPr>
      </a:lvl9pPr>
    </p:titleStyle>
    <p:bodyStyle>
      <a:lvl1pPr marL="342900" indent="-342900" algn="l" rtl="0" eaLnBrk="1" fontAlgn="base" hangingPunct="1">
        <a:lnSpc>
          <a:spcPct val="110000"/>
        </a:lnSpc>
        <a:spcBef>
          <a:spcPct val="40000"/>
        </a:spcBef>
        <a:spcAft>
          <a:spcPct val="0"/>
        </a:spcAft>
        <a:buChar char="•"/>
        <a:defRPr sz="40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lnSpc>
          <a:spcPct val="110000"/>
        </a:lnSpc>
        <a:spcBef>
          <a:spcPct val="40000"/>
        </a:spcBef>
        <a:spcAft>
          <a:spcPct val="0"/>
        </a:spcAft>
        <a:buFont typeface="Arial" charset="0"/>
        <a:buChar char="−"/>
        <a:defRPr sz="3600">
          <a:solidFill>
            <a:schemeClr val="tx1"/>
          </a:solidFill>
          <a:latin typeface="Arial" panose="020B0604020202020204" pitchFamily="34" charset="0"/>
          <a:cs typeface="Arial" panose="020B0604020202020204" pitchFamily="34" charset="0"/>
        </a:defRPr>
      </a:lvl2pPr>
      <a:lvl3pPr marL="1143000" indent="-228600" algn="l" rtl="0" eaLnBrk="1" fontAlgn="base" hangingPunct="1">
        <a:lnSpc>
          <a:spcPct val="110000"/>
        </a:lnSpc>
        <a:spcBef>
          <a:spcPct val="40000"/>
        </a:spcBef>
        <a:spcAft>
          <a:spcPct val="0"/>
        </a:spcAft>
        <a:buChar char="•"/>
        <a:defRPr sz="3200">
          <a:solidFill>
            <a:schemeClr val="tx1"/>
          </a:solidFill>
          <a:latin typeface="Arial" panose="020B0604020202020204" pitchFamily="34" charset="0"/>
          <a:cs typeface="Arial" panose="020B0604020202020204" pitchFamily="34" charset="0"/>
        </a:defRPr>
      </a:lvl3pPr>
      <a:lvl4pPr marL="1600200" indent="-228600" algn="l" rtl="0" eaLnBrk="1" fontAlgn="base" hangingPunct="1">
        <a:lnSpc>
          <a:spcPct val="110000"/>
        </a:lnSpc>
        <a:spcBef>
          <a:spcPct val="40000"/>
        </a:spcBef>
        <a:spcAft>
          <a:spcPct val="0"/>
        </a:spcAft>
        <a:buChar char="–"/>
        <a:defRPr sz="2800">
          <a:solidFill>
            <a:schemeClr val="tx1"/>
          </a:solidFill>
          <a:latin typeface="Arial" panose="020B0604020202020204" pitchFamily="34" charset="0"/>
          <a:cs typeface="Arial" panose="020B0604020202020204" pitchFamily="34" charset="0"/>
        </a:defRPr>
      </a:lvl4pPr>
      <a:lvl5pPr marL="2057400" indent="-228600" algn="l" rtl="0" eaLnBrk="1" fontAlgn="base" hangingPunct="1">
        <a:lnSpc>
          <a:spcPct val="110000"/>
        </a:lnSpc>
        <a:spcBef>
          <a:spcPct val="40000"/>
        </a:spcBef>
        <a:spcAft>
          <a:spcPct val="0"/>
        </a:spcAft>
        <a:buChar char="»"/>
        <a:defRPr sz="24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40000"/>
        </a:spcBef>
        <a:spcAft>
          <a:spcPct val="0"/>
        </a:spcAft>
        <a:buChar char="»"/>
        <a:defRPr sz="2400">
          <a:solidFill>
            <a:schemeClr val="tx1"/>
          </a:solidFill>
          <a:latin typeface="+mn-lt"/>
        </a:defRPr>
      </a:lvl6pPr>
      <a:lvl7pPr marL="2971800" indent="-228600" algn="l" rtl="0" eaLnBrk="1" fontAlgn="base" hangingPunct="1">
        <a:lnSpc>
          <a:spcPct val="110000"/>
        </a:lnSpc>
        <a:spcBef>
          <a:spcPct val="40000"/>
        </a:spcBef>
        <a:spcAft>
          <a:spcPct val="0"/>
        </a:spcAft>
        <a:buChar char="»"/>
        <a:defRPr sz="2400">
          <a:solidFill>
            <a:schemeClr val="tx1"/>
          </a:solidFill>
          <a:latin typeface="+mn-lt"/>
        </a:defRPr>
      </a:lvl7pPr>
      <a:lvl8pPr marL="3429000" indent="-228600" algn="l" rtl="0" eaLnBrk="1" fontAlgn="base" hangingPunct="1">
        <a:lnSpc>
          <a:spcPct val="110000"/>
        </a:lnSpc>
        <a:spcBef>
          <a:spcPct val="40000"/>
        </a:spcBef>
        <a:spcAft>
          <a:spcPct val="0"/>
        </a:spcAft>
        <a:buChar char="»"/>
        <a:defRPr sz="2400">
          <a:solidFill>
            <a:schemeClr val="tx1"/>
          </a:solidFill>
          <a:latin typeface="+mn-lt"/>
        </a:defRPr>
      </a:lvl8pPr>
      <a:lvl9pPr marL="3886200" indent="-228600" algn="l" rtl="0" eaLnBrk="1" fontAlgn="base" hangingPunct="1">
        <a:lnSpc>
          <a:spcPct val="110000"/>
        </a:lnSpc>
        <a:spcBef>
          <a:spcPct val="4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fmcsa.dot.gov/regulations/drug-alcohol-testing/overview-drug-and-alcohol-rules-employers"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hyperlink" Target="https://www.fmcsa.dot.gov/regulations/drug-alcohol-testing/drug-and-alcohol-testing-brochure-drivers" TargetMode="External"/><Relationship Id="rId4" Type="http://schemas.openxmlformats.org/officeDocument/2006/relationships/hyperlink" Target="https://www.fmcsa.dot.gov/regulations/drug-alcohol-testing/implementation-guidelines-alcohol-and-drug-regulations-chapter-3"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9"/>
          <p:cNvSpPr>
            <a:spLocks noGrp="1" noChangeArrowheads="1"/>
          </p:cNvSpPr>
          <p:nvPr>
            <p:ph type="ctrTitle"/>
          </p:nvPr>
        </p:nvSpPr>
        <p:spPr>
          <a:xfrm>
            <a:off x="914400" y="2198687"/>
            <a:ext cx="7772400" cy="2460625"/>
          </a:xfrm>
          <a:noFill/>
          <a:ln w="38100"/>
        </p:spPr>
        <p:txBody>
          <a:bodyPr/>
          <a:lstStyle/>
          <a:p>
            <a:pPr algn="ctr"/>
            <a:r>
              <a:rPr lang="en-US" sz="4800" dirty="0"/>
              <a:t>Create Drug and Alcohol Testing Policies for County Employees</a:t>
            </a:r>
            <a:r>
              <a:rPr lang="en-US" sz="4000" dirty="0"/>
              <a:t/>
            </a:r>
            <a:br>
              <a:rPr lang="en-US" sz="4000" dirty="0"/>
            </a:br>
            <a:r>
              <a:rPr lang="en-US" sz="4000" dirty="0" smtClean="0"/>
              <a:t/>
            </a:r>
            <a:br>
              <a:rPr lang="en-US" sz="4000" dirty="0" smtClean="0"/>
            </a:br>
            <a:endParaRPr lang="en-US" sz="4000" dirty="0" smtClean="0"/>
          </a:p>
        </p:txBody>
      </p:sp>
      <p:sp>
        <p:nvSpPr>
          <p:cNvPr id="3075" name="Rectangle 10"/>
          <p:cNvSpPr>
            <a:spLocks noGrp="1" noChangeArrowheads="1"/>
          </p:cNvSpPr>
          <p:nvPr>
            <p:ph type="subTitle" idx="1"/>
          </p:nvPr>
        </p:nvSpPr>
        <p:spPr>
          <a:xfrm>
            <a:off x="457200" y="4038600"/>
            <a:ext cx="8458200" cy="1828800"/>
          </a:xfrm>
        </p:spPr>
        <p:txBody>
          <a:bodyPr/>
          <a:lstStyle/>
          <a:p>
            <a:pPr eaLnBrk="1" hangingPunct="1">
              <a:lnSpc>
                <a:spcPct val="100000"/>
              </a:lnSpc>
            </a:pPr>
            <a:r>
              <a:rPr lang="en-US" sz="3200" dirty="0" smtClean="0"/>
              <a:t>Larry Boccaccio, Risk Control Consultant</a:t>
            </a:r>
          </a:p>
          <a:p>
            <a:pPr eaLnBrk="1" hangingPunct="1">
              <a:lnSpc>
                <a:spcPct val="100000"/>
              </a:lnSpc>
            </a:pPr>
            <a:r>
              <a:rPr lang="en-US" sz="3200" dirty="0" smtClean="0"/>
              <a:t>Diana Cecil, Human Resource Consultant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251459" y="1079740"/>
            <a:ext cx="8686800" cy="5092460"/>
          </a:xfrm>
        </p:spPr>
        <p:txBody>
          <a:bodyPr/>
          <a:lstStyle/>
          <a:p>
            <a:pPr>
              <a:lnSpc>
                <a:spcPct val="90000"/>
              </a:lnSpc>
            </a:pPr>
            <a:r>
              <a:rPr lang="en-US" sz="3200" dirty="0" smtClean="0"/>
              <a:t>Required Policy Statement</a:t>
            </a:r>
          </a:p>
          <a:p>
            <a:pPr marL="0" indent="0">
              <a:lnSpc>
                <a:spcPct val="90000"/>
              </a:lnSpc>
              <a:buNone/>
            </a:pPr>
            <a:r>
              <a:rPr lang="en-US" sz="2800" dirty="0">
                <a:solidFill>
                  <a:schemeClr val="accent1"/>
                </a:solidFill>
              </a:rPr>
              <a:t> </a:t>
            </a:r>
            <a:r>
              <a:rPr lang="en-US" sz="2800" dirty="0" smtClean="0">
                <a:solidFill>
                  <a:schemeClr val="accent1"/>
                </a:solidFill>
              </a:rPr>
              <a:t>   </a:t>
            </a:r>
            <a:r>
              <a:rPr lang="en-US" sz="2400" dirty="0" smtClean="0"/>
              <a:t>Short statement describing policy objectives </a:t>
            </a:r>
            <a:r>
              <a:rPr lang="en-US" sz="1800" b="1" dirty="0" smtClean="0">
                <a:solidFill>
                  <a:schemeClr val="accent1"/>
                </a:solidFill>
              </a:rPr>
              <a:t>(382.601)</a:t>
            </a:r>
          </a:p>
          <a:p>
            <a:pPr>
              <a:lnSpc>
                <a:spcPct val="90000"/>
              </a:lnSpc>
            </a:pPr>
            <a:r>
              <a:rPr lang="en-US" sz="3200" dirty="0" smtClean="0"/>
              <a:t>Definitions </a:t>
            </a:r>
            <a:r>
              <a:rPr lang="en-US" sz="2800" dirty="0" smtClean="0"/>
              <a:t>  </a:t>
            </a:r>
            <a:r>
              <a:rPr lang="en-US" sz="1800" b="1" dirty="0">
                <a:solidFill>
                  <a:schemeClr val="accent1"/>
                </a:solidFill>
              </a:rPr>
              <a:t>(</a:t>
            </a:r>
            <a:r>
              <a:rPr lang="en-US" sz="1800" b="1" dirty="0" smtClean="0">
                <a:solidFill>
                  <a:schemeClr val="accent1"/>
                </a:solidFill>
              </a:rPr>
              <a:t>382.107)</a:t>
            </a:r>
          </a:p>
          <a:p>
            <a:pPr>
              <a:lnSpc>
                <a:spcPct val="90000"/>
              </a:lnSpc>
            </a:pPr>
            <a:r>
              <a:rPr lang="en-US" sz="3200" dirty="0" smtClean="0"/>
              <a:t>Categories of drivers subject to testing </a:t>
            </a:r>
            <a:r>
              <a:rPr lang="en-US" sz="1800" b="1" dirty="0">
                <a:solidFill>
                  <a:schemeClr val="accent1"/>
                </a:solidFill>
              </a:rPr>
              <a:t>(</a:t>
            </a:r>
            <a:r>
              <a:rPr lang="en-US" sz="1800" b="1" dirty="0" smtClean="0">
                <a:solidFill>
                  <a:schemeClr val="accent1"/>
                </a:solidFill>
              </a:rPr>
              <a:t>382.103)</a:t>
            </a:r>
            <a:endParaRPr lang="en-US" sz="1800" dirty="0" smtClean="0"/>
          </a:p>
          <a:p>
            <a:pPr marL="0" indent="0">
              <a:lnSpc>
                <a:spcPct val="90000"/>
              </a:lnSpc>
              <a:buNone/>
            </a:pPr>
            <a:r>
              <a:rPr lang="en-US" sz="2400" b="1" dirty="0">
                <a:solidFill>
                  <a:schemeClr val="accent1"/>
                </a:solidFill>
              </a:rPr>
              <a:t> </a:t>
            </a:r>
            <a:r>
              <a:rPr lang="en-US" sz="2400" b="1" dirty="0" smtClean="0">
                <a:solidFill>
                  <a:schemeClr val="accent1"/>
                </a:solidFill>
              </a:rPr>
              <a:t>   </a:t>
            </a:r>
            <a:r>
              <a:rPr lang="en-US" sz="2400" b="1" dirty="0" smtClean="0"/>
              <a:t>  </a:t>
            </a:r>
            <a:r>
              <a:rPr lang="en-US" sz="2400" dirty="0" smtClean="0"/>
              <a:t>All CDL drivers operating CMV must be tested</a:t>
            </a:r>
          </a:p>
          <a:p>
            <a:pPr>
              <a:lnSpc>
                <a:spcPct val="90000"/>
              </a:lnSpc>
            </a:pPr>
            <a:r>
              <a:rPr lang="en-US" sz="3200" dirty="0" smtClean="0"/>
              <a:t>Participation is a requirement of employment</a:t>
            </a:r>
          </a:p>
          <a:p>
            <a:pPr marL="0" indent="0">
              <a:lnSpc>
                <a:spcPct val="90000"/>
              </a:lnSpc>
              <a:buNone/>
            </a:pPr>
            <a:r>
              <a:rPr lang="en-US" sz="2800" dirty="0"/>
              <a:t> </a:t>
            </a:r>
            <a:r>
              <a:rPr lang="en-US" sz="2800" dirty="0" smtClean="0"/>
              <a:t>   </a:t>
            </a:r>
            <a:r>
              <a:rPr lang="en-US" sz="2400" dirty="0" smtClean="0"/>
              <a:t>Your policy must state that all CDL drivers operating a CMV      	must participate in the program</a:t>
            </a:r>
          </a:p>
          <a:p>
            <a:pPr>
              <a:lnSpc>
                <a:spcPct val="90000"/>
              </a:lnSpc>
            </a:pPr>
            <a:endParaRPr lang="en-US" sz="2800" dirty="0"/>
          </a:p>
          <a:p>
            <a:pPr>
              <a:lnSpc>
                <a:spcPct val="90000"/>
              </a:lnSpc>
            </a:pPr>
            <a:endParaRPr lang="en-US" sz="2800" dirty="0" smtClean="0"/>
          </a:p>
          <a:p>
            <a:pPr>
              <a:lnSpc>
                <a:spcPct val="90000"/>
              </a:lnSpc>
            </a:pPr>
            <a:endParaRPr lang="en-US" sz="1800" b="1" dirty="0">
              <a:solidFill>
                <a:schemeClr val="accent1"/>
              </a:solidFill>
            </a:endParaRPr>
          </a:p>
          <a:p>
            <a:pPr>
              <a:lnSpc>
                <a:spcPct val="90000"/>
              </a:lnSpc>
            </a:pPr>
            <a:endParaRPr lang="en-US" sz="2800" dirty="0" smtClean="0">
              <a:solidFill>
                <a:schemeClr val="accent1"/>
              </a:solidFill>
            </a:endParaRPr>
          </a:p>
          <a:p>
            <a:pPr>
              <a:lnSpc>
                <a:spcPct val="90000"/>
              </a:lnSpc>
              <a:buNone/>
            </a:pPr>
            <a:r>
              <a:rPr lang="en-US" sz="3200" dirty="0" smtClean="0"/>
              <a:t> </a:t>
            </a:r>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smtClean="0"/>
              <a:t>CDL Policy Requirements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5181600"/>
            <a:ext cx="2039034" cy="136207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4294967295"/>
          </p:nvPr>
        </p:nvSpPr>
        <p:spPr>
          <a:xfrm>
            <a:off x="304800" y="1575375"/>
            <a:ext cx="8686800" cy="5358825"/>
          </a:xfrm>
        </p:spPr>
        <p:txBody>
          <a:bodyPr/>
          <a:lstStyle/>
          <a:p>
            <a:pPr eaLnBrk="1" hangingPunct="1">
              <a:lnSpc>
                <a:spcPct val="90000"/>
              </a:lnSpc>
              <a:buFontTx/>
              <a:buChar char="•"/>
            </a:pPr>
            <a:r>
              <a:rPr lang="en-US" sz="3200" dirty="0" smtClean="0"/>
              <a:t>Alcohol Rule </a:t>
            </a:r>
            <a:r>
              <a:rPr lang="en-US" sz="1800" dirty="0" smtClean="0">
                <a:solidFill>
                  <a:schemeClr val="accent1"/>
                </a:solidFill>
              </a:rPr>
              <a:t>(382.205, 07, 09)</a:t>
            </a:r>
            <a:endParaRPr lang="en-US" sz="3200" dirty="0" smtClean="0"/>
          </a:p>
          <a:p>
            <a:pPr marL="0" indent="0" eaLnBrk="1" hangingPunct="1">
              <a:lnSpc>
                <a:spcPct val="90000"/>
              </a:lnSpc>
              <a:buNone/>
            </a:pPr>
            <a:r>
              <a:rPr lang="en-US" sz="3200" dirty="0"/>
              <a:t> </a:t>
            </a:r>
            <a:r>
              <a:rPr lang="en-US" sz="3200" dirty="0" smtClean="0"/>
              <a:t>   </a:t>
            </a:r>
            <a:r>
              <a:rPr lang="en-US" sz="2400" dirty="0" smtClean="0"/>
              <a:t>-  On Duty</a:t>
            </a:r>
          </a:p>
          <a:p>
            <a:pPr marL="0" indent="0" eaLnBrk="1" hangingPunct="1">
              <a:lnSpc>
                <a:spcPct val="90000"/>
              </a:lnSpc>
              <a:buNone/>
            </a:pPr>
            <a:r>
              <a:rPr lang="en-US" sz="2400" dirty="0"/>
              <a:t> </a:t>
            </a:r>
            <a:r>
              <a:rPr lang="en-US" sz="2400" dirty="0" smtClean="0"/>
              <a:t>    -  4 hours prior to duty</a:t>
            </a:r>
          </a:p>
          <a:p>
            <a:pPr marL="0" indent="0" eaLnBrk="1" hangingPunct="1">
              <a:lnSpc>
                <a:spcPct val="90000"/>
              </a:lnSpc>
              <a:buNone/>
            </a:pPr>
            <a:r>
              <a:rPr lang="en-US" sz="2400" dirty="0"/>
              <a:t> </a:t>
            </a:r>
            <a:r>
              <a:rPr lang="en-US" sz="2400" dirty="0" smtClean="0"/>
              <a:t>    -  8 hours post accident or until employee undergoes post 	accident testing</a:t>
            </a:r>
          </a:p>
          <a:p>
            <a:pPr>
              <a:lnSpc>
                <a:spcPct val="90000"/>
              </a:lnSpc>
            </a:pPr>
            <a:r>
              <a:rPr lang="en-US" sz="3200" dirty="0" smtClean="0"/>
              <a:t>Controlled Substance Rule </a:t>
            </a:r>
            <a:r>
              <a:rPr lang="en-US" sz="1800" dirty="0" smtClean="0">
                <a:solidFill>
                  <a:schemeClr val="accent1"/>
                </a:solidFill>
              </a:rPr>
              <a:t>(382.213)</a:t>
            </a:r>
            <a:endParaRPr lang="en-US" sz="2400" dirty="0" smtClean="0"/>
          </a:p>
          <a:p>
            <a:pPr marL="0" indent="0">
              <a:lnSpc>
                <a:spcPct val="90000"/>
              </a:lnSpc>
              <a:buNone/>
            </a:pPr>
            <a:r>
              <a:rPr lang="en-US" sz="2400" dirty="0"/>
              <a:t> </a:t>
            </a:r>
            <a:r>
              <a:rPr lang="en-US" sz="2400" dirty="0" smtClean="0"/>
              <a:t>    -  May not report or remain on duty </a:t>
            </a:r>
          </a:p>
          <a:p>
            <a:pPr marL="0" indent="0">
              <a:lnSpc>
                <a:spcPct val="90000"/>
              </a:lnSpc>
              <a:buNone/>
            </a:pPr>
            <a:r>
              <a:rPr lang="en-US" sz="2400" dirty="0"/>
              <a:t> </a:t>
            </a:r>
            <a:r>
              <a:rPr lang="en-US" sz="2400" dirty="0" smtClean="0"/>
              <a:t>        * Exception – Use is at instruction of physician who 	advised will not adversely affect employee  </a:t>
            </a:r>
            <a:endParaRPr lang="en-US" sz="3200" dirty="0"/>
          </a:p>
          <a:p>
            <a:pPr marL="0" indent="0">
              <a:lnSpc>
                <a:spcPct val="90000"/>
              </a:lnSpc>
              <a:buNone/>
            </a:pPr>
            <a:r>
              <a:rPr lang="en-US" sz="3200" dirty="0" smtClean="0"/>
              <a:t>    </a:t>
            </a:r>
            <a:endParaRPr lang="en-US" sz="2400" dirty="0" smtClean="0"/>
          </a:p>
        </p:txBody>
      </p:sp>
      <p:sp>
        <p:nvSpPr>
          <p:cNvPr id="2" name="Title 1"/>
          <p:cNvSpPr>
            <a:spLocks noGrp="1"/>
          </p:cNvSpPr>
          <p:nvPr>
            <p:ph type="title"/>
          </p:nvPr>
        </p:nvSpPr>
        <p:spPr/>
        <p:txBody>
          <a:bodyPr/>
          <a:lstStyle/>
          <a:p>
            <a:r>
              <a:rPr lang="en-US" dirty="0"/>
              <a:t>CDL Policy Requirements</a:t>
            </a:r>
          </a:p>
        </p:txBody>
      </p:sp>
      <p:sp>
        <p:nvSpPr>
          <p:cNvPr id="3" name="TextBox 2"/>
          <p:cNvSpPr txBox="1"/>
          <p:nvPr/>
        </p:nvSpPr>
        <p:spPr>
          <a:xfrm>
            <a:off x="609600" y="938842"/>
            <a:ext cx="7162800"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dirty="0"/>
              <a:t>Required Hours of Compliance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4294967295"/>
          </p:nvPr>
        </p:nvSpPr>
        <p:spPr>
          <a:xfrm>
            <a:off x="457200" y="1600200"/>
            <a:ext cx="8686800" cy="5334000"/>
          </a:xfrm>
        </p:spPr>
        <p:txBody>
          <a:bodyPr/>
          <a:lstStyle/>
          <a:p>
            <a:pPr algn="l" eaLnBrk="1" hangingPunct="1">
              <a:lnSpc>
                <a:spcPct val="90000"/>
              </a:lnSpc>
              <a:buFontTx/>
              <a:buChar char="•"/>
            </a:pPr>
            <a:r>
              <a:rPr lang="en-US" sz="3200" dirty="0" smtClean="0"/>
              <a:t>Improper use of alcohol</a:t>
            </a:r>
          </a:p>
          <a:p>
            <a:pPr algn="l" eaLnBrk="1" hangingPunct="1">
              <a:lnSpc>
                <a:spcPct val="90000"/>
              </a:lnSpc>
              <a:buFontTx/>
              <a:buChar char="•"/>
            </a:pPr>
            <a:r>
              <a:rPr lang="en-US" sz="3200" dirty="0" smtClean="0"/>
              <a:t>Improper use of drugs</a:t>
            </a:r>
          </a:p>
          <a:p>
            <a:pPr algn="l" eaLnBrk="1" hangingPunct="1">
              <a:lnSpc>
                <a:spcPct val="90000"/>
              </a:lnSpc>
              <a:buFontTx/>
              <a:buChar char="•"/>
            </a:pPr>
            <a:r>
              <a:rPr lang="en-US" sz="3200" dirty="0" smtClean="0"/>
              <a:t>Possession of alcohol or drugs</a:t>
            </a:r>
          </a:p>
          <a:p>
            <a:pPr algn="l" eaLnBrk="1" hangingPunct="1">
              <a:lnSpc>
                <a:spcPct val="90000"/>
              </a:lnSpc>
              <a:buFontTx/>
              <a:buChar char="•"/>
            </a:pPr>
            <a:r>
              <a:rPr lang="en-US" sz="3200" dirty="0" smtClean="0"/>
              <a:t>Possession of drug paraphernalia</a:t>
            </a:r>
          </a:p>
          <a:p>
            <a:pPr algn="l" eaLnBrk="1" hangingPunct="1">
              <a:lnSpc>
                <a:spcPct val="90000"/>
              </a:lnSpc>
              <a:buFontTx/>
              <a:buChar char="•"/>
            </a:pPr>
            <a:r>
              <a:rPr lang="en-US" sz="3200" dirty="0" smtClean="0"/>
              <a:t>Prescriptions/Over the Counter Drugs</a:t>
            </a:r>
          </a:p>
          <a:p>
            <a:pPr algn="l" eaLnBrk="1" hangingPunct="1">
              <a:lnSpc>
                <a:spcPct val="90000"/>
              </a:lnSpc>
              <a:buFontTx/>
              <a:buChar char="•"/>
            </a:pPr>
            <a:r>
              <a:rPr lang="en-US" sz="3200" dirty="0" smtClean="0"/>
              <a:t>Adulterants</a:t>
            </a:r>
          </a:p>
          <a:p>
            <a:pPr algn="l" eaLnBrk="1" hangingPunct="1">
              <a:lnSpc>
                <a:spcPct val="90000"/>
              </a:lnSpc>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457200" y="1066800"/>
            <a:ext cx="84582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Employee Prohibited Behavior Rules</a:t>
            </a:r>
            <a:endParaRPr lang="en-US"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876800"/>
            <a:ext cx="1981200" cy="1413294"/>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228600" y="1676400"/>
            <a:ext cx="8915400" cy="5334000"/>
          </a:xfrm>
        </p:spPr>
        <p:txBody>
          <a:bodyPr/>
          <a:lstStyle/>
          <a:p>
            <a:pPr>
              <a:lnSpc>
                <a:spcPct val="90000"/>
              </a:lnSpc>
            </a:pPr>
            <a:r>
              <a:rPr lang="en-US" sz="2800" b="1" dirty="0" smtClean="0"/>
              <a:t>Pre-employment</a:t>
            </a:r>
          </a:p>
          <a:p>
            <a:pPr>
              <a:lnSpc>
                <a:spcPct val="90000"/>
              </a:lnSpc>
            </a:pPr>
            <a:r>
              <a:rPr lang="en-US" sz="2800" b="1" dirty="0" smtClean="0"/>
              <a:t>Random</a:t>
            </a:r>
          </a:p>
          <a:p>
            <a:pPr>
              <a:lnSpc>
                <a:spcPct val="90000"/>
              </a:lnSpc>
            </a:pPr>
            <a:r>
              <a:rPr lang="en-US" sz="2800" b="1" dirty="0" smtClean="0"/>
              <a:t>Reasonable Suspicion</a:t>
            </a:r>
          </a:p>
          <a:p>
            <a:pPr>
              <a:lnSpc>
                <a:spcPct val="90000"/>
              </a:lnSpc>
            </a:pPr>
            <a:r>
              <a:rPr lang="en-US" sz="2800" b="1" dirty="0" smtClean="0"/>
              <a:t>Post Accident</a:t>
            </a:r>
          </a:p>
          <a:p>
            <a:pPr>
              <a:lnSpc>
                <a:spcPct val="90000"/>
              </a:lnSpc>
            </a:pPr>
            <a:r>
              <a:rPr lang="en-US" sz="2800" b="1" dirty="0" smtClean="0"/>
              <a:t>Return to Duty</a:t>
            </a:r>
          </a:p>
          <a:p>
            <a:pPr>
              <a:lnSpc>
                <a:spcPct val="90000"/>
              </a:lnSpc>
            </a:pPr>
            <a:r>
              <a:rPr lang="en-US" sz="2800" b="1" dirty="0" smtClean="0"/>
              <a:t>Follow Up</a:t>
            </a:r>
          </a:p>
          <a:p>
            <a:pPr marL="0" indent="0">
              <a:lnSpc>
                <a:spcPct val="90000"/>
              </a:lnSpc>
              <a:buNone/>
            </a:pPr>
            <a:r>
              <a:rPr lang="en-US" sz="2800" b="1" dirty="0" smtClean="0"/>
              <a:t>NOTE:  Your policy must be detailed to inform drivers what circumstances will trigger a test</a:t>
            </a:r>
            <a:endParaRPr lang="en-US" sz="2800"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228600" y="1071890"/>
            <a:ext cx="83820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Circumstances for Testing  </a:t>
            </a:r>
            <a:r>
              <a:rPr lang="en-US" b="1" dirty="0" smtClean="0">
                <a:solidFill>
                  <a:schemeClr val="accent1"/>
                </a:solidFill>
              </a:rPr>
              <a:t>(382, Subpart C)</a:t>
            </a:r>
            <a:r>
              <a:rPr lang="en-US" sz="3200" b="1" dirty="0" smtClean="0"/>
              <a:t> </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2438400"/>
            <a:ext cx="1905000" cy="190500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228600" y="1676400"/>
            <a:ext cx="8915400" cy="5334000"/>
          </a:xfrm>
        </p:spPr>
        <p:txBody>
          <a:bodyPr/>
          <a:lstStyle/>
          <a:p>
            <a:pPr>
              <a:lnSpc>
                <a:spcPct val="90000"/>
              </a:lnSpc>
            </a:pPr>
            <a:r>
              <a:rPr lang="en-US" sz="2800" b="1" dirty="0" smtClean="0"/>
              <a:t>Inability to provide sufficient quantity of breath, saliva or urine (without a medical explanation)</a:t>
            </a:r>
          </a:p>
          <a:p>
            <a:pPr>
              <a:lnSpc>
                <a:spcPct val="90000"/>
              </a:lnSpc>
            </a:pPr>
            <a:r>
              <a:rPr lang="en-US" sz="2800" b="1" dirty="0" smtClean="0"/>
              <a:t>Tampering or adulterating or MRO reports such</a:t>
            </a:r>
          </a:p>
          <a:p>
            <a:pPr>
              <a:lnSpc>
                <a:spcPct val="90000"/>
              </a:lnSpc>
            </a:pPr>
            <a:r>
              <a:rPr lang="en-US" sz="2800" b="1" dirty="0" smtClean="0"/>
              <a:t>Interfering with testing procedure</a:t>
            </a:r>
          </a:p>
          <a:p>
            <a:pPr>
              <a:lnSpc>
                <a:spcPct val="90000"/>
              </a:lnSpc>
            </a:pPr>
            <a:r>
              <a:rPr lang="en-US" sz="2800" b="1" dirty="0" smtClean="0"/>
              <a:t>Not immediately report to collection site</a:t>
            </a:r>
          </a:p>
          <a:p>
            <a:pPr>
              <a:lnSpc>
                <a:spcPct val="90000"/>
              </a:lnSpc>
            </a:pPr>
            <a:r>
              <a:rPr lang="en-US" sz="2800" b="1" dirty="0" smtClean="0"/>
              <a:t>Failing to remain at collection site until released</a:t>
            </a:r>
          </a:p>
          <a:p>
            <a:pPr>
              <a:lnSpc>
                <a:spcPct val="90000"/>
              </a:lnSpc>
            </a:pPr>
            <a:r>
              <a:rPr lang="en-US" sz="2800" b="1" dirty="0" smtClean="0"/>
              <a:t>Leaving an accident without a valid reason before test can be conducted</a:t>
            </a:r>
            <a:endParaRPr lang="en-US" sz="2800"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0" y="1071890"/>
            <a:ext cx="89154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Behavior that Constitutes Refusal </a:t>
            </a:r>
            <a:r>
              <a:rPr lang="en-US" b="1" dirty="0" smtClean="0">
                <a:solidFill>
                  <a:schemeClr val="accent1"/>
                </a:solidFill>
              </a:rPr>
              <a:t>(382.107, 382.211)</a:t>
            </a:r>
            <a:r>
              <a:rPr lang="en-US" sz="3200" b="1" dirty="0" smtClean="0"/>
              <a:t> </a:t>
            </a:r>
            <a:endParaRPr lang="en-US" sz="3200" b="1" dirty="0"/>
          </a:p>
        </p:txBody>
      </p:sp>
    </p:spTree>
    <p:extLst>
      <p:ext uri="{BB962C8B-B14F-4D97-AF65-F5344CB8AC3E}">
        <p14:creationId xmlns:p14="http://schemas.microsoft.com/office/powerpoint/2010/main" val="2815029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0" y="1656665"/>
            <a:ext cx="9144000" cy="5353735"/>
          </a:xfrm>
        </p:spPr>
        <p:txBody>
          <a:bodyPr/>
          <a:lstStyle/>
          <a:p>
            <a:pPr>
              <a:lnSpc>
                <a:spcPct val="90000"/>
              </a:lnSpc>
            </a:pPr>
            <a:r>
              <a:rPr lang="en-US" sz="2400" b="1" dirty="0" smtClean="0"/>
              <a:t>Controlled substance test will be performed with a split sample and analysis reviewed by MRO</a:t>
            </a:r>
          </a:p>
          <a:p>
            <a:pPr>
              <a:lnSpc>
                <a:spcPct val="90000"/>
              </a:lnSpc>
            </a:pPr>
            <a:r>
              <a:rPr lang="en-US" sz="2400" b="1" dirty="0" smtClean="0"/>
              <a:t>Alcohol tests – breath or saliva </a:t>
            </a:r>
          </a:p>
          <a:p>
            <a:pPr>
              <a:lnSpc>
                <a:spcPct val="90000"/>
              </a:lnSpc>
            </a:pPr>
            <a:r>
              <a:rPr lang="en-US" sz="2400" b="1" dirty="0" smtClean="0"/>
              <a:t>Privacy of employee is protected</a:t>
            </a:r>
          </a:p>
          <a:p>
            <a:pPr>
              <a:lnSpc>
                <a:spcPct val="90000"/>
              </a:lnSpc>
            </a:pPr>
            <a:r>
              <a:rPr lang="en-US" sz="2400" b="1" dirty="0" smtClean="0"/>
              <a:t>Integrity of test is maintained</a:t>
            </a:r>
          </a:p>
          <a:p>
            <a:pPr>
              <a:lnSpc>
                <a:spcPct val="90000"/>
              </a:lnSpc>
            </a:pPr>
            <a:r>
              <a:rPr lang="en-US" sz="2400" b="1" dirty="0" smtClean="0"/>
              <a:t>Test results attributed to correct driver</a:t>
            </a:r>
          </a:p>
          <a:p>
            <a:pPr>
              <a:lnSpc>
                <a:spcPct val="90000"/>
              </a:lnSpc>
            </a:pPr>
            <a:r>
              <a:rPr lang="en-US" sz="2400" b="1" dirty="0" smtClean="0"/>
              <a:t>Post accident conducted with specific instructions to driver</a:t>
            </a:r>
          </a:p>
          <a:p>
            <a:pPr>
              <a:lnSpc>
                <a:spcPct val="90000"/>
              </a:lnSpc>
            </a:pPr>
            <a:r>
              <a:rPr lang="en-US" sz="2400" b="1" dirty="0" smtClean="0"/>
              <a:t>Records and results only released to those authorized </a:t>
            </a:r>
            <a:r>
              <a:rPr lang="en-US" sz="1800" b="1" dirty="0" smtClean="0">
                <a:solidFill>
                  <a:schemeClr val="accent1"/>
                </a:solidFill>
              </a:rPr>
              <a:t>(382.405)</a:t>
            </a:r>
            <a:endParaRPr lang="en-US" sz="2800" b="1" dirty="0" smtClean="0">
              <a:solidFill>
                <a:schemeClr val="accent1"/>
              </a:solidFill>
            </a:endParaRPr>
          </a:p>
          <a:p>
            <a:pPr>
              <a:lnSpc>
                <a:spcPct val="90000"/>
              </a:lnSpc>
            </a:pPr>
            <a:endParaRPr lang="en-US" sz="2800"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0" y="1071890"/>
            <a:ext cx="89154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Testing Procedures – How to Do It </a:t>
            </a:r>
            <a:r>
              <a:rPr lang="en-US" b="1" dirty="0" smtClean="0">
                <a:solidFill>
                  <a:schemeClr val="accent1"/>
                </a:solidFill>
              </a:rPr>
              <a:t>(49 CFR Part 40)</a:t>
            </a:r>
            <a:r>
              <a:rPr lang="en-US" sz="3200" b="1" dirty="0" smtClean="0"/>
              <a:t> </a:t>
            </a:r>
            <a:endParaRPr lang="en-US" sz="32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514600"/>
            <a:ext cx="1036828" cy="1485900"/>
          </a:xfrm>
          <a:prstGeom prst="rect">
            <a:avLst/>
          </a:prstGeom>
        </p:spPr>
      </p:pic>
    </p:spTree>
    <p:extLst>
      <p:ext uri="{BB962C8B-B14F-4D97-AF65-F5344CB8AC3E}">
        <p14:creationId xmlns:p14="http://schemas.microsoft.com/office/powerpoint/2010/main" val="12711739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0" y="1656665"/>
            <a:ext cx="9144000" cy="5353735"/>
          </a:xfrm>
        </p:spPr>
        <p:txBody>
          <a:bodyPr/>
          <a:lstStyle/>
          <a:p>
            <a:pPr>
              <a:lnSpc>
                <a:spcPct val="90000"/>
              </a:lnSpc>
            </a:pPr>
            <a:r>
              <a:rPr lang="en-US" sz="2800" b="1" dirty="0" smtClean="0"/>
              <a:t>Alcohol</a:t>
            </a:r>
          </a:p>
          <a:p>
            <a:pPr marL="0" indent="0">
              <a:lnSpc>
                <a:spcPct val="90000"/>
              </a:lnSpc>
              <a:buNone/>
            </a:pPr>
            <a:r>
              <a:rPr lang="en-US" sz="2800" b="1" dirty="0">
                <a:solidFill>
                  <a:schemeClr val="accent1"/>
                </a:solidFill>
              </a:rPr>
              <a:t> </a:t>
            </a:r>
            <a:r>
              <a:rPr lang="en-US" sz="2800" b="1" dirty="0" smtClean="0">
                <a:solidFill>
                  <a:schemeClr val="accent1"/>
                </a:solidFill>
              </a:rPr>
              <a:t>   </a:t>
            </a:r>
            <a:r>
              <a:rPr lang="en-US" sz="2800" b="1" dirty="0" smtClean="0"/>
              <a:t>- .</a:t>
            </a:r>
            <a:r>
              <a:rPr lang="en-US" sz="2400" b="1" dirty="0" smtClean="0"/>
              <a:t>02 to .04  the employee shall not perform </a:t>
            </a:r>
            <a:r>
              <a:rPr lang="en-US" sz="2400" b="1" smtClean="0"/>
              <a:t>or continue to 	perform </a:t>
            </a:r>
            <a:r>
              <a:rPr lang="en-US" sz="2400" b="1" dirty="0" smtClean="0"/>
              <a:t>safety sensitive </a:t>
            </a:r>
            <a:r>
              <a:rPr lang="en-US" sz="2400" b="1" smtClean="0"/>
              <a:t>functions for </a:t>
            </a:r>
            <a:r>
              <a:rPr lang="en-US" sz="2400" b="1" dirty="0" smtClean="0"/>
              <a:t>24 </a:t>
            </a:r>
            <a:r>
              <a:rPr lang="en-US" sz="2400" b="1" smtClean="0"/>
              <a:t>hours 	following </a:t>
            </a:r>
            <a:r>
              <a:rPr lang="en-US" sz="2400" b="1" dirty="0" smtClean="0"/>
              <a:t>test </a:t>
            </a:r>
            <a:r>
              <a:rPr lang="en-US" sz="1800" b="1" dirty="0" smtClean="0">
                <a:solidFill>
                  <a:schemeClr val="accent1"/>
                </a:solidFill>
              </a:rPr>
              <a:t>(382.505)</a:t>
            </a:r>
            <a:endParaRPr lang="en-US" sz="2800" b="1" dirty="0" smtClean="0"/>
          </a:p>
          <a:p>
            <a:pPr marL="0" indent="0">
              <a:lnSpc>
                <a:spcPct val="90000"/>
              </a:lnSpc>
              <a:buNone/>
            </a:pPr>
            <a:r>
              <a:rPr lang="en-US" sz="2800" b="1" dirty="0"/>
              <a:t> </a:t>
            </a:r>
            <a:r>
              <a:rPr lang="en-US" sz="2800" b="1" dirty="0" smtClean="0"/>
              <a:t>    - .</a:t>
            </a:r>
            <a:r>
              <a:rPr lang="en-US" sz="2400" b="1" dirty="0" smtClean="0"/>
              <a:t>04 or greater is mandatory removal from safety 	sensitive function </a:t>
            </a:r>
            <a:r>
              <a:rPr lang="en-US" sz="1800" b="1" dirty="0" smtClean="0">
                <a:solidFill>
                  <a:schemeClr val="accent1"/>
                </a:solidFill>
              </a:rPr>
              <a:t>(382.5)</a:t>
            </a:r>
            <a:endParaRPr lang="en-US" sz="2800" b="1" dirty="0" smtClean="0"/>
          </a:p>
          <a:p>
            <a:pPr marL="0" indent="0">
              <a:lnSpc>
                <a:spcPct val="90000"/>
              </a:lnSpc>
              <a:buNone/>
            </a:pPr>
            <a:r>
              <a:rPr lang="en-US" sz="2800" b="1" dirty="0"/>
              <a:t> </a:t>
            </a:r>
            <a:r>
              <a:rPr lang="en-US" sz="2800" b="1" dirty="0" smtClean="0"/>
              <a:t>    -  </a:t>
            </a:r>
            <a:r>
              <a:rPr lang="en-US" sz="2400" b="1" dirty="0" smtClean="0"/>
              <a:t>Less than .02 is considered a negative test</a:t>
            </a:r>
          </a:p>
          <a:p>
            <a:pPr marL="0" indent="0">
              <a:lnSpc>
                <a:spcPct val="90000"/>
              </a:lnSpc>
              <a:buNone/>
            </a:pPr>
            <a:r>
              <a:rPr lang="en-US" sz="2400" b="1" dirty="0"/>
              <a:t> </a:t>
            </a:r>
            <a:r>
              <a:rPr lang="en-US" sz="2400" b="1" dirty="0" smtClean="0"/>
              <a:t>     -   Refusal to submit to test</a:t>
            </a:r>
          </a:p>
          <a:p>
            <a:pPr marL="0" indent="0">
              <a:lnSpc>
                <a:spcPct val="90000"/>
              </a:lnSpc>
              <a:buNone/>
            </a:pPr>
            <a:r>
              <a:rPr lang="en-US" sz="2000" b="1" dirty="0" smtClean="0"/>
              <a:t>NOTE:  This is minimum requirements.  The regulation does not stop you from terminating.</a:t>
            </a:r>
          </a:p>
          <a:p>
            <a:pPr>
              <a:lnSpc>
                <a:spcPct val="90000"/>
              </a:lnSpc>
            </a:pPr>
            <a:endParaRPr lang="en-US" sz="2800"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0" y="1071890"/>
            <a:ext cx="89154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Consequences of Positive Tests</a:t>
            </a:r>
            <a:endParaRPr lang="en-US" sz="3200" b="1" dirty="0"/>
          </a:p>
        </p:txBody>
      </p:sp>
    </p:spTree>
    <p:extLst>
      <p:ext uri="{BB962C8B-B14F-4D97-AF65-F5344CB8AC3E}">
        <p14:creationId xmlns:p14="http://schemas.microsoft.com/office/powerpoint/2010/main" val="231098206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0" y="1656665"/>
            <a:ext cx="9144000" cy="5353735"/>
          </a:xfrm>
        </p:spPr>
        <p:txBody>
          <a:bodyPr/>
          <a:lstStyle/>
          <a:p>
            <a:pPr>
              <a:lnSpc>
                <a:spcPct val="90000"/>
              </a:lnSpc>
            </a:pPr>
            <a:r>
              <a:rPr lang="en-US" sz="2400" b="1" dirty="0" smtClean="0"/>
              <a:t>Controlled Substance Abuse</a:t>
            </a:r>
          </a:p>
          <a:p>
            <a:pPr marL="0" indent="0">
              <a:lnSpc>
                <a:spcPct val="90000"/>
              </a:lnSpc>
              <a:buNone/>
            </a:pPr>
            <a:r>
              <a:rPr lang="en-US" sz="2400" b="1" dirty="0">
                <a:solidFill>
                  <a:schemeClr val="accent1"/>
                </a:solidFill>
              </a:rPr>
              <a:t> </a:t>
            </a:r>
            <a:r>
              <a:rPr lang="en-US" sz="2400" b="1" dirty="0" smtClean="0">
                <a:solidFill>
                  <a:schemeClr val="accent1"/>
                </a:solidFill>
              </a:rPr>
              <a:t>   </a:t>
            </a:r>
            <a:r>
              <a:rPr lang="en-US" sz="2400" b="1" dirty="0" smtClean="0"/>
              <a:t>- Verified positive controlled substance test result</a:t>
            </a:r>
          </a:p>
          <a:p>
            <a:pPr marL="0" indent="0">
              <a:lnSpc>
                <a:spcPct val="90000"/>
              </a:lnSpc>
              <a:buNone/>
            </a:pPr>
            <a:r>
              <a:rPr lang="en-US" sz="2400" b="1" dirty="0"/>
              <a:t> </a:t>
            </a:r>
            <a:r>
              <a:rPr lang="en-US" sz="2400" b="1" dirty="0" smtClean="0"/>
              <a:t>   -  Refusal to submit to test</a:t>
            </a:r>
          </a:p>
          <a:p>
            <a:pPr marL="0" indent="0">
              <a:lnSpc>
                <a:spcPct val="90000"/>
              </a:lnSpc>
              <a:buNone/>
            </a:pPr>
            <a:r>
              <a:rPr lang="en-US" sz="2000" b="1" dirty="0" smtClean="0"/>
              <a:t>NOTE:  This is minimum requirements.  The regulation does not stop you from terminating.</a:t>
            </a:r>
          </a:p>
          <a:p>
            <a:pPr>
              <a:lnSpc>
                <a:spcPct val="90000"/>
              </a:lnSpc>
            </a:pPr>
            <a:r>
              <a:rPr lang="en-US" sz="2800" b="1" dirty="0" smtClean="0"/>
              <a:t>These result in mandatory evaluation by a substance abuse professional – Even if your policy allows/requires for termination </a:t>
            </a:r>
            <a:r>
              <a:rPr lang="en-US" sz="1800" b="1" dirty="0" smtClean="0">
                <a:solidFill>
                  <a:schemeClr val="accent1"/>
                </a:solidFill>
              </a:rPr>
              <a:t>(382.503)</a:t>
            </a:r>
          </a:p>
          <a:p>
            <a:pPr>
              <a:lnSpc>
                <a:spcPct val="90000"/>
              </a:lnSpc>
            </a:pPr>
            <a:r>
              <a:rPr lang="en-US" sz="2400" b="1" dirty="0" smtClean="0"/>
              <a:t>Driver must have a Return to Work follow up Negative drug test before being reinstated</a:t>
            </a:r>
            <a:endParaRPr lang="en-US" sz="2400" b="1" dirty="0"/>
          </a:p>
          <a:p>
            <a:pPr marL="0" indent="0">
              <a:lnSpc>
                <a:spcPct val="90000"/>
              </a:lnSpc>
              <a:buNone/>
            </a:pPr>
            <a:endParaRPr lang="en-US" sz="2800" b="1"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0" y="1071890"/>
            <a:ext cx="89154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Consequences of Positive Tests</a:t>
            </a:r>
            <a:endParaRPr lang="en-US" sz="3200" b="1" dirty="0"/>
          </a:p>
        </p:txBody>
      </p:sp>
    </p:spTree>
    <p:extLst>
      <p:ext uri="{BB962C8B-B14F-4D97-AF65-F5344CB8AC3E}">
        <p14:creationId xmlns:p14="http://schemas.microsoft.com/office/powerpoint/2010/main" val="29605657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228600" y="1676400"/>
            <a:ext cx="8915400" cy="5334000"/>
          </a:xfrm>
        </p:spPr>
        <p:txBody>
          <a:bodyPr/>
          <a:lstStyle/>
          <a:p>
            <a:pPr>
              <a:lnSpc>
                <a:spcPct val="90000"/>
              </a:lnSpc>
            </a:pPr>
            <a:r>
              <a:rPr lang="en-US" sz="2800" b="1" dirty="0" smtClean="0"/>
              <a:t>Must designate a person to answer questions about your alcohol misuse and controlled substance use program</a:t>
            </a:r>
          </a:p>
          <a:p>
            <a:pPr>
              <a:lnSpc>
                <a:spcPct val="90000"/>
              </a:lnSpc>
            </a:pPr>
            <a:r>
              <a:rPr lang="en-US" sz="2800" b="1" dirty="0" smtClean="0"/>
              <a:t>You must include the telephone number and location address.</a:t>
            </a:r>
            <a:endParaRPr lang="en-US" sz="2800"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228600" y="1071890"/>
            <a:ext cx="83820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Identify a Contact Person</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572" y="4038600"/>
            <a:ext cx="2639028" cy="2171700"/>
          </a:xfrm>
          <a:prstGeom prst="rect">
            <a:avLst/>
          </a:prstGeom>
        </p:spPr>
      </p:pic>
    </p:spTree>
    <p:extLst>
      <p:ext uri="{BB962C8B-B14F-4D97-AF65-F5344CB8AC3E}">
        <p14:creationId xmlns:p14="http://schemas.microsoft.com/office/powerpoint/2010/main" val="24946030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4294967295"/>
          </p:nvPr>
        </p:nvSpPr>
        <p:spPr>
          <a:xfrm>
            <a:off x="228600" y="1676400"/>
            <a:ext cx="8915400" cy="5334000"/>
          </a:xfrm>
        </p:spPr>
        <p:txBody>
          <a:bodyPr/>
          <a:lstStyle/>
          <a:p>
            <a:pPr marL="0" indent="0">
              <a:lnSpc>
                <a:spcPct val="90000"/>
              </a:lnSpc>
              <a:buNone/>
            </a:pPr>
            <a:r>
              <a:rPr lang="en-US" sz="2800" b="1" dirty="0" smtClean="0"/>
              <a:t>Alcohol and substance use can negatively affect:</a:t>
            </a:r>
          </a:p>
          <a:p>
            <a:pPr>
              <a:lnSpc>
                <a:spcPct val="90000"/>
              </a:lnSpc>
            </a:pPr>
            <a:r>
              <a:rPr lang="en-US" sz="2800" b="1" dirty="0" smtClean="0"/>
              <a:t>Vision</a:t>
            </a:r>
          </a:p>
          <a:p>
            <a:pPr>
              <a:lnSpc>
                <a:spcPct val="90000"/>
              </a:lnSpc>
            </a:pPr>
            <a:r>
              <a:rPr lang="en-US" sz="2800" b="1" dirty="0" smtClean="0"/>
              <a:t>Coordination</a:t>
            </a:r>
          </a:p>
          <a:p>
            <a:pPr>
              <a:lnSpc>
                <a:spcPct val="90000"/>
              </a:lnSpc>
            </a:pPr>
            <a:r>
              <a:rPr lang="en-US" sz="2800" b="1" dirty="0" smtClean="0"/>
              <a:t>Aggressiveness</a:t>
            </a:r>
          </a:p>
          <a:p>
            <a:pPr>
              <a:lnSpc>
                <a:spcPct val="90000"/>
              </a:lnSpc>
            </a:pPr>
            <a:r>
              <a:rPr lang="en-US" sz="2800" b="1" dirty="0" smtClean="0"/>
              <a:t>Reflexes</a:t>
            </a:r>
          </a:p>
          <a:p>
            <a:pPr>
              <a:lnSpc>
                <a:spcPct val="90000"/>
              </a:lnSpc>
            </a:pPr>
            <a:r>
              <a:rPr lang="en-US" sz="2800" b="1" dirty="0" smtClean="0"/>
              <a:t>Emotions</a:t>
            </a:r>
          </a:p>
          <a:p>
            <a:pPr>
              <a:lnSpc>
                <a:spcPct val="90000"/>
              </a:lnSpc>
            </a:pPr>
            <a:r>
              <a:rPr lang="en-US" sz="2800" b="1" dirty="0" smtClean="0"/>
              <a:t>Judgement</a:t>
            </a:r>
          </a:p>
          <a:p>
            <a:pPr>
              <a:lnSpc>
                <a:spcPct val="90000"/>
              </a:lnSpc>
            </a:pPr>
            <a:r>
              <a:rPr lang="en-US" sz="2800" b="1" dirty="0" smtClean="0"/>
              <a:t>Driving Ability</a:t>
            </a:r>
          </a:p>
          <a:p>
            <a:pPr>
              <a:lnSpc>
                <a:spcPct val="90000"/>
              </a:lnSpc>
            </a:pPr>
            <a:endParaRPr lang="en-US" sz="2800" dirty="0" smtClean="0"/>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a:t>CDL Policy Requirements</a:t>
            </a:r>
          </a:p>
        </p:txBody>
      </p:sp>
      <p:sp>
        <p:nvSpPr>
          <p:cNvPr id="5" name="TextBox 4"/>
          <p:cNvSpPr txBox="1"/>
          <p:nvPr/>
        </p:nvSpPr>
        <p:spPr>
          <a:xfrm>
            <a:off x="0" y="1071890"/>
            <a:ext cx="9144000" cy="584775"/>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t>Effects of Alcohol and Controlled Substances</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657600"/>
            <a:ext cx="2857500" cy="2143125"/>
          </a:xfrm>
          <a:prstGeom prst="rect">
            <a:avLst/>
          </a:prstGeom>
        </p:spPr>
      </p:pic>
    </p:spTree>
    <p:extLst>
      <p:ext uri="{BB962C8B-B14F-4D97-AF65-F5344CB8AC3E}">
        <p14:creationId xmlns:p14="http://schemas.microsoft.com/office/powerpoint/2010/main" val="38577484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610600" cy="403187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b="1" i="1" dirty="0" smtClean="0">
                <a:latin typeface="Arial" pitchFamily="34" charset="0"/>
                <a:cs typeface="Arial" pitchFamily="34" charset="0"/>
              </a:rPr>
              <a:t>This training is designed to provide general information about the subject matter covered. Neither TAC nor the trainers are engaged in rendering legal advice.  If you need legal advice, TAC recommends that you seek the services of a competent attorney who is familiar with your specific situation.</a:t>
            </a:r>
          </a:p>
        </p:txBody>
      </p:sp>
      <p:sp>
        <p:nvSpPr>
          <p:cNvPr id="3" name="Rectangle 2"/>
          <p:cNvSpPr/>
          <p:nvPr/>
        </p:nvSpPr>
        <p:spPr>
          <a:xfrm>
            <a:off x="2438400" y="0"/>
            <a:ext cx="434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Disclaimer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4679291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251459" y="1079740"/>
            <a:ext cx="8686800" cy="5092460"/>
          </a:xfrm>
        </p:spPr>
        <p:txBody>
          <a:bodyPr/>
          <a:lstStyle/>
          <a:p>
            <a:pPr>
              <a:lnSpc>
                <a:spcPct val="90000"/>
              </a:lnSpc>
            </a:pPr>
            <a:r>
              <a:rPr lang="en-US" sz="3200" dirty="0" smtClean="0"/>
              <a:t>Must make sure drivers are aware of policy and the affect it has on them</a:t>
            </a:r>
          </a:p>
          <a:p>
            <a:pPr>
              <a:lnSpc>
                <a:spcPct val="90000"/>
              </a:lnSpc>
            </a:pPr>
            <a:r>
              <a:rPr lang="en-US" sz="3200" dirty="0" smtClean="0"/>
              <a:t>Must provide written materials to explain regulations, policy and corresponding procedures to all CDL drivers </a:t>
            </a:r>
            <a:r>
              <a:rPr lang="en-US" sz="1800" dirty="0" smtClean="0">
                <a:solidFill>
                  <a:schemeClr val="accent1"/>
                </a:solidFill>
              </a:rPr>
              <a:t>(382.601)</a:t>
            </a:r>
            <a:endParaRPr lang="en-US" sz="2800" dirty="0" smtClean="0"/>
          </a:p>
          <a:p>
            <a:pPr>
              <a:lnSpc>
                <a:spcPct val="90000"/>
              </a:lnSpc>
            </a:pPr>
            <a:r>
              <a:rPr lang="en-US" sz="2800" dirty="0" smtClean="0"/>
              <a:t>Must require a CDL driver to sign a certificate of receipt of materials and keep on file </a:t>
            </a:r>
            <a:r>
              <a:rPr lang="en-US" sz="1800" dirty="0" smtClean="0">
                <a:solidFill>
                  <a:schemeClr val="accent1"/>
                </a:solidFill>
              </a:rPr>
              <a:t>(382.601(d))</a:t>
            </a:r>
            <a:endParaRPr lang="en-US" sz="2400" dirty="0" smtClean="0"/>
          </a:p>
          <a:p>
            <a:pPr>
              <a:lnSpc>
                <a:spcPct val="90000"/>
              </a:lnSpc>
            </a:pPr>
            <a:endParaRPr lang="en-US" sz="2800" dirty="0"/>
          </a:p>
          <a:p>
            <a:pPr>
              <a:lnSpc>
                <a:spcPct val="90000"/>
              </a:lnSpc>
            </a:pPr>
            <a:endParaRPr lang="en-US" sz="2800" dirty="0" smtClean="0"/>
          </a:p>
          <a:p>
            <a:pPr>
              <a:lnSpc>
                <a:spcPct val="90000"/>
              </a:lnSpc>
            </a:pPr>
            <a:endParaRPr lang="en-US" sz="1800" b="1" dirty="0">
              <a:solidFill>
                <a:schemeClr val="accent1"/>
              </a:solidFill>
            </a:endParaRPr>
          </a:p>
          <a:p>
            <a:pPr>
              <a:lnSpc>
                <a:spcPct val="90000"/>
              </a:lnSpc>
            </a:pPr>
            <a:endParaRPr lang="en-US" sz="2800" dirty="0" smtClean="0">
              <a:solidFill>
                <a:schemeClr val="accent1"/>
              </a:solidFill>
            </a:endParaRPr>
          </a:p>
          <a:p>
            <a:pPr>
              <a:lnSpc>
                <a:spcPct val="90000"/>
              </a:lnSpc>
              <a:buNone/>
            </a:pPr>
            <a:r>
              <a:rPr lang="en-US" sz="3200" dirty="0" smtClean="0"/>
              <a:t> </a:t>
            </a:r>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smtClean="0"/>
              <a:t>CDL Policy Communication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889740"/>
            <a:ext cx="1823545" cy="1371600"/>
          </a:xfrm>
          <a:prstGeom prst="rect">
            <a:avLst/>
          </a:prstGeom>
        </p:spPr>
      </p:pic>
    </p:spTree>
    <p:extLst>
      <p:ext uri="{BB962C8B-B14F-4D97-AF65-F5344CB8AC3E}">
        <p14:creationId xmlns:p14="http://schemas.microsoft.com/office/powerpoint/2010/main" val="5491352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251459" y="1079740"/>
            <a:ext cx="8686800" cy="5092460"/>
          </a:xfrm>
        </p:spPr>
        <p:txBody>
          <a:bodyPr/>
          <a:lstStyle/>
          <a:p>
            <a:pPr marL="0" indent="0">
              <a:lnSpc>
                <a:spcPct val="90000"/>
              </a:lnSpc>
              <a:buNone/>
            </a:pPr>
            <a:r>
              <a:rPr lang="en-US" sz="3200" dirty="0" smtClean="0"/>
              <a:t>All supervisors designated to supervise CDL drivers must take Reasonable Suspicion Training  </a:t>
            </a:r>
            <a:r>
              <a:rPr lang="en-US" sz="1800" dirty="0" smtClean="0">
                <a:solidFill>
                  <a:schemeClr val="accent1"/>
                </a:solidFill>
              </a:rPr>
              <a:t>(382.603)</a:t>
            </a:r>
          </a:p>
          <a:p>
            <a:pPr marL="0" indent="0">
              <a:lnSpc>
                <a:spcPct val="90000"/>
              </a:lnSpc>
              <a:buNone/>
            </a:pPr>
            <a:endParaRPr lang="en-US" sz="1800" dirty="0">
              <a:solidFill>
                <a:schemeClr val="accent1"/>
              </a:solidFill>
            </a:endParaRPr>
          </a:p>
          <a:p>
            <a:pPr>
              <a:lnSpc>
                <a:spcPct val="90000"/>
              </a:lnSpc>
            </a:pPr>
            <a:r>
              <a:rPr lang="en-US" sz="2800" dirty="0" smtClean="0"/>
              <a:t>1 Hour Controlled Substance Training</a:t>
            </a:r>
          </a:p>
          <a:p>
            <a:pPr>
              <a:lnSpc>
                <a:spcPct val="90000"/>
              </a:lnSpc>
            </a:pPr>
            <a:r>
              <a:rPr lang="en-US" sz="2800" dirty="0" smtClean="0"/>
              <a:t>1 Hour Alcohol Misuse Training</a:t>
            </a:r>
          </a:p>
          <a:p>
            <a:pPr marL="0" indent="0">
              <a:lnSpc>
                <a:spcPct val="90000"/>
              </a:lnSpc>
              <a:buNone/>
            </a:pPr>
            <a:endParaRPr lang="en-US" sz="2800" dirty="0"/>
          </a:p>
          <a:p>
            <a:pPr marL="0" indent="0">
              <a:lnSpc>
                <a:spcPct val="90000"/>
              </a:lnSpc>
              <a:buNone/>
            </a:pPr>
            <a:r>
              <a:rPr lang="en-US" sz="2400" dirty="0" smtClean="0"/>
              <a:t>NOTE:  Recurrent training is not required, but all new supervisors must complete.</a:t>
            </a:r>
          </a:p>
          <a:p>
            <a:pPr>
              <a:lnSpc>
                <a:spcPct val="90000"/>
              </a:lnSpc>
            </a:pPr>
            <a:endParaRPr lang="en-US" sz="2800" dirty="0" smtClean="0"/>
          </a:p>
          <a:p>
            <a:pPr>
              <a:lnSpc>
                <a:spcPct val="90000"/>
              </a:lnSpc>
            </a:pPr>
            <a:endParaRPr lang="en-US" sz="2800" dirty="0"/>
          </a:p>
          <a:p>
            <a:pPr>
              <a:lnSpc>
                <a:spcPct val="90000"/>
              </a:lnSpc>
            </a:pPr>
            <a:endParaRPr lang="en-US" sz="2800" dirty="0" smtClean="0"/>
          </a:p>
          <a:p>
            <a:pPr>
              <a:lnSpc>
                <a:spcPct val="90000"/>
              </a:lnSpc>
            </a:pPr>
            <a:endParaRPr lang="en-US" sz="1800" b="1" dirty="0">
              <a:solidFill>
                <a:schemeClr val="accent1"/>
              </a:solidFill>
            </a:endParaRPr>
          </a:p>
          <a:p>
            <a:pPr>
              <a:lnSpc>
                <a:spcPct val="90000"/>
              </a:lnSpc>
            </a:pPr>
            <a:endParaRPr lang="en-US" sz="2800" dirty="0" smtClean="0">
              <a:solidFill>
                <a:schemeClr val="accent1"/>
              </a:solidFill>
            </a:endParaRPr>
          </a:p>
          <a:p>
            <a:pPr>
              <a:lnSpc>
                <a:spcPct val="90000"/>
              </a:lnSpc>
              <a:buNone/>
            </a:pPr>
            <a:r>
              <a:rPr lang="en-US" sz="3200" dirty="0" smtClean="0"/>
              <a:t> </a:t>
            </a:r>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smtClean="0"/>
              <a:t>CDL Supervisor Requirements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8513" y="2667000"/>
            <a:ext cx="2186887" cy="1461413"/>
          </a:xfrm>
          <a:prstGeom prst="rect">
            <a:avLst/>
          </a:prstGeom>
        </p:spPr>
      </p:pic>
    </p:spTree>
    <p:extLst>
      <p:ext uri="{BB962C8B-B14F-4D97-AF65-F5344CB8AC3E}">
        <p14:creationId xmlns:p14="http://schemas.microsoft.com/office/powerpoint/2010/main" val="3584989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251459" y="1079740"/>
            <a:ext cx="8686800" cy="5092460"/>
          </a:xfrm>
        </p:spPr>
        <p:txBody>
          <a:bodyPr/>
          <a:lstStyle/>
          <a:p>
            <a:pPr>
              <a:lnSpc>
                <a:spcPct val="90000"/>
              </a:lnSpc>
            </a:pPr>
            <a:r>
              <a:rPr lang="en-US" sz="2400" dirty="0" smtClean="0"/>
              <a:t>You may have a drug testing policy for non-CDL drivers to include pre-employment, reasonable suspicion or post accident</a:t>
            </a:r>
          </a:p>
          <a:p>
            <a:pPr>
              <a:lnSpc>
                <a:spcPct val="90000"/>
              </a:lnSpc>
            </a:pPr>
            <a:r>
              <a:rPr lang="en-US" sz="2400" dirty="0" smtClean="0"/>
              <a:t>Counties who have CDL drivers operating CMV with GVW or GCW of 26,001 pounds must have a CDL written policy and testing program to include pre-employment, random, reasonable suspicion, post accident, return to work and follow up testing.</a:t>
            </a:r>
          </a:p>
          <a:p>
            <a:pPr>
              <a:lnSpc>
                <a:spcPct val="90000"/>
              </a:lnSpc>
            </a:pPr>
            <a:r>
              <a:rPr lang="en-US" sz="2400" dirty="0" smtClean="0"/>
              <a:t>Policy must be communicated in writing and a certificate of receipt must be on file for all CDL drivers.</a:t>
            </a:r>
          </a:p>
          <a:p>
            <a:pPr>
              <a:lnSpc>
                <a:spcPct val="90000"/>
              </a:lnSpc>
            </a:pPr>
            <a:r>
              <a:rPr lang="en-US" sz="2400" dirty="0" smtClean="0"/>
              <a:t>Supervisors must have reasonable suspicion training of 1 hour each for controlled substance and alcohol misuse,</a:t>
            </a:r>
          </a:p>
          <a:p>
            <a:pPr>
              <a:lnSpc>
                <a:spcPct val="90000"/>
              </a:lnSpc>
            </a:pPr>
            <a:endParaRPr lang="en-US" sz="2400" dirty="0" smtClean="0"/>
          </a:p>
          <a:p>
            <a:pPr>
              <a:lnSpc>
                <a:spcPct val="90000"/>
              </a:lnSpc>
            </a:pPr>
            <a:endParaRPr lang="en-US" sz="2800" dirty="0"/>
          </a:p>
          <a:p>
            <a:pPr>
              <a:lnSpc>
                <a:spcPct val="90000"/>
              </a:lnSpc>
            </a:pPr>
            <a:endParaRPr lang="en-US" sz="2800" dirty="0" smtClean="0"/>
          </a:p>
          <a:p>
            <a:pPr>
              <a:lnSpc>
                <a:spcPct val="90000"/>
              </a:lnSpc>
            </a:pPr>
            <a:endParaRPr lang="en-US" sz="1800" b="1" dirty="0">
              <a:solidFill>
                <a:schemeClr val="accent1"/>
              </a:solidFill>
            </a:endParaRPr>
          </a:p>
          <a:p>
            <a:pPr>
              <a:lnSpc>
                <a:spcPct val="90000"/>
              </a:lnSpc>
            </a:pPr>
            <a:endParaRPr lang="en-US" sz="2800" dirty="0" smtClean="0">
              <a:solidFill>
                <a:schemeClr val="accent1"/>
              </a:solidFill>
            </a:endParaRPr>
          </a:p>
          <a:p>
            <a:pPr>
              <a:lnSpc>
                <a:spcPct val="90000"/>
              </a:lnSpc>
              <a:buNone/>
            </a:pPr>
            <a:r>
              <a:rPr lang="en-US" sz="3200" dirty="0" smtClean="0"/>
              <a:t> </a:t>
            </a:r>
          </a:p>
          <a:p>
            <a:pPr algn="l" eaLnBrk="1" hangingPunct="1">
              <a:lnSpc>
                <a:spcPct val="90000"/>
              </a:lnSpc>
              <a:buNone/>
            </a:pPr>
            <a:endParaRPr lang="en-US" sz="3200" dirty="0" smtClean="0"/>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5843914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Links</a:t>
            </a:r>
            <a:endParaRPr lang="en-US" dirty="0"/>
          </a:p>
        </p:txBody>
      </p:sp>
      <p:sp>
        <p:nvSpPr>
          <p:cNvPr id="3" name="TextBox 2"/>
          <p:cNvSpPr txBox="1"/>
          <p:nvPr/>
        </p:nvSpPr>
        <p:spPr>
          <a:xfrm>
            <a:off x="228600" y="990600"/>
            <a:ext cx="8915400" cy="4708981"/>
          </a:xfrm>
          <a:prstGeom prst="rect">
            <a:avLst/>
          </a:prstGeom>
          <a:noFill/>
        </p:spPr>
        <p:txBody>
          <a:bodyPr wrap="square" rtlCol="0">
            <a:spAutoFit/>
          </a:bodyPr>
          <a:lstStyle/>
          <a:p>
            <a:r>
              <a:rPr lang="en-US" sz="2000" u="sng" dirty="0" smtClean="0"/>
              <a:t>Regulations</a:t>
            </a:r>
            <a:endParaRPr lang="en-US" sz="2000" u="sng" dirty="0"/>
          </a:p>
          <a:p>
            <a:pPr marL="457200" indent="-457200">
              <a:buFont typeface="Arial" panose="020B0604020202020204" pitchFamily="34" charset="0"/>
              <a:buChar char="•"/>
            </a:pPr>
            <a:endParaRPr lang="en-US" sz="2000" dirty="0"/>
          </a:p>
          <a:p>
            <a:r>
              <a:rPr lang="en-US" sz="2000" dirty="0">
                <a:hlinkClick r:id="rId3"/>
              </a:rPr>
              <a:t>https://www.fmcsa.dot.gov/regulations/drug-alcohol-testing/overview-drug-and-alcohol-rules-employers</a:t>
            </a:r>
            <a:endParaRPr lang="en-US" sz="2000" dirty="0"/>
          </a:p>
          <a:p>
            <a:endParaRPr lang="en-US" sz="2000" dirty="0"/>
          </a:p>
          <a:p>
            <a:r>
              <a:rPr lang="en-US" sz="2000" u="sng" dirty="0" smtClean="0"/>
              <a:t>Policy Development</a:t>
            </a:r>
          </a:p>
          <a:p>
            <a:endParaRPr lang="en-US" sz="2000" dirty="0"/>
          </a:p>
          <a:p>
            <a:r>
              <a:rPr lang="en-US" sz="2000" dirty="0">
                <a:hlinkClick r:id="rId4"/>
              </a:rPr>
              <a:t>https://www.fmcsa.dot.gov/regulations/drug-alcohol-testing/implementation-guidelines-alcohol-and-drug-regulations-chapter-3</a:t>
            </a:r>
            <a:endParaRPr lang="en-US" sz="2000" dirty="0"/>
          </a:p>
          <a:p>
            <a:endParaRPr lang="en-US" sz="2000" dirty="0" smtClean="0"/>
          </a:p>
          <a:p>
            <a:r>
              <a:rPr lang="en-US" sz="2000" u="sng" dirty="0" smtClean="0"/>
              <a:t>Be a Driver in the Know – FMCSA Employee Brochure</a:t>
            </a:r>
          </a:p>
          <a:p>
            <a:endParaRPr lang="en-US" sz="2000" dirty="0"/>
          </a:p>
          <a:p>
            <a:r>
              <a:rPr lang="en-US" sz="2000" dirty="0">
                <a:hlinkClick r:id="rId5"/>
              </a:rPr>
              <a:t>https://</a:t>
            </a:r>
            <a:r>
              <a:rPr lang="en-US" sz="2000" dirty="0" smtClean="0">
                <a:hlinkClick r:id="rId5"/>
              </a:rPr>
              <a:t>www.fmcsa.dot.gov/regulations/drug-alcohol-testing/drug-and-alcohol-testing-brochure-drivers</a:t>
            </a:r>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bmp"/>
          <p:cNvPicPr>
            <a:picLocks noChangeAspect="1"/>
          </p:cNvPicPr>
          <p:nvPr/>
        </p:nvPicPr>
        <p:blipFill>
          <a:blip r:embed="rId2"/>
          <a:stretch>
            <a:fillRect/>
          </a:stretch>
        </p:blipFill>
        <p:spPr>
          <a:xfrm>
            <a:off x="2819400" y="2209800"/>
            <a:ext cx="2905125" cy="2905125"/>
          </a:xfrm>
          <a:prstGeom prst="rect">
            <a:avLst/>
          </a:prstGeom>
        </p:spPr>
      </p:pic>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nvPr>
        </p:nvGraphicFramePr>
        <p:xfrm>
          <a:off x="5943600" y="152400"/>
          <a:ext cx="2743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4"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827809" y="304800"/>
            <a:ext cx="4592781"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66558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dirty="0" smtClean="0">
                <a:latin typeface="+mj-lt"/>
              </a:rPr>
              <a:t>Learning Objectives</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3484129820"/>
              </p:ext>
            </p:extLst>
          </p:nvPr>
        </p:nvGraphicFramePr>
        <p:xfrm>
          <a:off x="-10236" y="990600"/>
          <a:ext cx="8915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sz="3600" dirty="0" smtClean="0"/>
              <a:t>  Non-CDL Employees – Best Practices</a:t>
            </a:r>
          </a:p>
        </p:txBody>
      </p:sp>
      <p:sp>
        <p:nvSpPr>
          <p:cNvPr id="5123" name="Rectangle 3"/>
          <p:cNvSpPr>
            <a:spLocks noGrp="1" noChangeArrowheads="1"/>
          </p:cNvSpPr>
          <p:nvPr>
            <p:ph idx="4294967295"/>
          </p:nvPr>
        </p:nvSpPr>
        <p:spPr>
          <a:xfrm>
            <a:off x="271103" y="997424"/>
            <a:ext cx="8686800" cy="4890126"/>
          </a:xfrm>
        </p:spPr>
        <p:txBody>
          <a:bodyPr/>
          <a:lstStyle/>
          <a:p>
            <a:pPr eaLnBrk="1" hangingPunct="1">
              <a:lnSpc>
                <a:spcPct val="90000"/>
              </a:lnSpc>
            </a:pPr>
            <a:r>
              <a:rPr lang="en-US" sz="3600" dirty="0" smtClean="0"/>
              <a:t>Have a Drug and Alcohol Policy for all employees</a:t>
            </a:r>
          </a:p>
          <a:p>
            <a:pPr eaLnBrk="1" hangingPunct="1">
              <a:lnSpc>
                <a:spcPct val="90000"/>
              </a:lnSpc>
            </a:pPr>
            <a:r>
              <a:rPr lang="en-US" sz="3600" dirty="0" smtClean="0"/>
              <a:t>Include in your policy:</a:t>
            </a:r>
          </a:p>
          <a:p>
            <a:pPr marL="0" indent="0" eaLnBrk="1" hangingPunct="1">
              <a:lnSpc>
                <a:spcPct val="90000"/>
              </a:lnSpc>
              <a:buNone/>
            </a:pPr>
            <a:r>
              <a:rPr lang="en-US" sz="3600" dirty="0" smtClean="0"/>
              <a:t>	Pre-employment Testing</a:t>
            </a:r>
          </a:p>
          <a:p>
            <a:pPr marL="0" indent="0" eaLnBrk="1" hangingPunct="1">
              <a:lnSpc>
                <a:spcPct val="90000"/>
              </a:lnSpc>
              <a:buNone/>
            </a:pPr>
            <a:r>
              <a:rPr lang="en-US" sz="3600" dirty="0"/>
              <a:t>	</a:t>
            </a:r>
            <a:r>
              <a:rPr lang="en-US" sz="3600" dirty="0" smtClean="0"/>
              <a:t>Reasonable Suspicion Testing</a:t>
            </a:r>
          </a:p>
          <a:p>
            <a:pPr marL="0" indent="0" eaLnBrk="1" hangingPunct="1">
              <a:lnSpc>
                <a:spcPct val="90000"/>
              </a:lnSpc>
              <a:buNone/>
            </a:pPr>
            <a:r>
              <a:rPr lang="en-US" sz="3600" dirty="0"/>
              <a:t> </a:t>
            </a:r>
            <a:r>
              <a:rPr lang="en-US" sz="3600" dirty="0" smtClean="0"/>
              <a:t>      Post Accident Testing</a:t>
            </a:r>
          </a:p>
          <a:p>
            <a:pPr marL="0" indent="0" eaLnBrk="1" hangingPunct="1">
              <a:lnSpc>
                <a:spcPct val="90000"/>
              </a:lnSpc>
              <a:buNone/>
            </a:pPr>
            <a:r>
              <a:rPr lang="en-US" sz="3600" dirty="0" smtClean="0"/>
              <a:t>NOTE: Do Not Include Random Testing</a:t>
            </a:r>
          </a:p>
        </p:txBody>
      </p:sp>
      <p:sp>
        <p:nvSpPr>
          <p:cNvPr id="2" name="AutoShape 2" descr="Image result for clipart of no drug testing"/>
          <p:cNvSpPr>
            <a:spLocks noChangeAspect="1" noChangeArrowheads="1"/>
          </p:cNvSpPr>
          <p:nvPr/>
        </p:nvSpPr>
        <p:spPr bwMode="auto">
          <a:xfrm>
            <a:off x="271103" y="215274"/>
            <a:ext cx="640122" cy="743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clipart of no drug testing"/>
          <p:cNvSpPr>
            <a:spLocks noChangeAspect="1" noChangeArrowheads="1"/>
          </p:cNvSpPr>
          <p:nvPr/>
        </p:nvSpPr>
        <p:spPr bwMode="auto">
          <a:xfrm>
            <a:off x="-31750" y="-136525"/>
            <a:ext cx="942975" cy="109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clipart of no drug testi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828800"/>
            <a:ext cx="1570480" cy="1810934"/>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sz="4000" dirty="0" smtClean="0"/>
              <a:t>Non-CDL Policy Recommendations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34637148"/>
              </p:ext>
            </p:extLst>
          </p:nvPr>
        </p:nvGraphicFramePr>
        <p:xfrm>
          <a:off x="228600" y="20574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81000" y="1295400"/>
            <a:ext cx="7176132" cy="535531"/>
          </a:xfrm>
          <a:prstGeom prst="rect">
            <a:avLst/>
          </a:prstGeom>
        </p:spPr>
        <p:txBody>
          <a:bodyPr wrap="none">
            <a:spAutoFit/>
          </a:bodyPr>
          <a:lstStyle/>
          <a:p>
            <a:pPr>
              <a:lnSpc>
                <a:spcPct val="90000"/>
              </a:lnSpc>
            </a:pPr>
            <a:r>
              <a:rPr lang="en-US" sz="3200" b="1" dirty="0" smtClean="0"/>
              <a:t>A good basic policy should include: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sz="3200" dirty="0" smtClean="0">
                <a:latin typeface="+mj-lt"/>
              </a:rPr>
              <a:t>Federal Motor Carrier Safety Administration Regulations</a:t>
            </a:r>
          </a:p>
        </p:txBody>
      </p:sp>
      <p:sp>
        <p:nvSpPr>
          <p:cNvPr id="7171" name="Rectangle 3"/>
          <p:cNvSpPr>
            <a:spLocks noGrp="1" noChangeArrowheads="1"/>
          </p:cNvSpPr>
          <p:nvPr>
            <p:ph idx="4294967295"/>
          </p:nvPr>
        </p:nvSpPr>
        <p:spPr>
          <a:xfrm>
            <a:off x="0" y="2038733"/>
            <a:ext cx="9144000" cy="3855711"/>
          </a:xfrm>
        </p:spPr>
        <p:txBody>
          <a:bodyPr/>
          <a:lstStyle/>
          <a:p>
            <a:pPr algn="l" eaLnBrk="1" hangingPunct="1">
              <a:lnSpc>
                <a:spcPct val="90000"/>
              </a:lnSpc>
              <a:buFontTx/>
              <a:buChar char="•"/>
            </a:pPr>
            <a:r>
              <a:rPr lang="en-US" sz="2800" b="1" dirty="0" smtClean="0"/>
              <a:t>49 CFR Part 40</a:t>
            </a:r>
          </a:p>
          <a:p>
            <a:pPr marL="0" indent="0" algn="l" eaLnBrk="1" hangingPunct="1">
              <a:lnSpc>
                <a:spcPct val="90000"/>
              </a:lnSpc>
              <a:buNone/>
            </a:pPr>
            <a:r>
              <a:rPr lang="en-US" sz="2800" dirty="0"/>
              <a:t> </a:t>
            </a:r>
            <a:r>
              <a:rPr lang="en-US" sz="2800" dirty="0" smtClean="0"/>
              <a:t>    - Specifies employer responsibilities</a:t>
            </a:r>
          </a:p>
          <a:p>
            <a:pPr marL="0" indent="0" algn="l" eaLnBrk="1" hangingPunct="1">
              <a:lnSpc>
                <a:spcPct val="90000"/>
              </a:lnSpc>
              <a:buNone/>
            </a:pPr>
            <a:r>
              <a:rPr lang="en-US" sz="2800" dirty="0"/>
              <a:t> </a:t>
            </a:r>
            <a:r>
              <a:rPr lang="en-US" sz="2800" dirty="0" smtClean="0"/>
              <a:t>    - Specifies how to conduct these tests </a:t>
            </a:r>
          </a:p>
          <a:p>
            <a:pPr marL="0" indent="0" algn="l" eaLnBrk="1" hangingPunct="1">
              <a:lnSpc>
                <a:spcPct val="90000"/>
              </a:lnSpc>
              <a:buNone/>
            </a:pPr>
            <a:r>
              <a:rPr lang="en-US" sz="2800" dirty="0"/>
              <a:t> </a:t>
            </a:r>
            <a:r>
              <a:rPr lang="en-US" sz="2800" dirty="0" smtClean="0"/>
              <a:t>    - Specifies what procedures to use</a:t>
            </a:r>
          </a:p>
          <a:p>
            <a:pPr marL="0" indent="0" algn="l" eaLnBrk="1" hangingPunct="1">
              <a:lnSpc>
                <a:spcPct val="90000"/>
              </a:lnSpc>
              <a:buNone/>
            </a:pPr>
            <a:r>
              <a:rPr lang="en-US" sz="2800" dirty="0"/>
              <a:t> </a:t>
            </a:r>
            <a:r>
              <a:rPr lang="en-US" sz="2800" dirty="0" smtClean="0"/>
              <a:t>    - Specifies confidentiality and release of information</a:t>
            </a:r>
          </a:p>
        </p:txBody>
      </p:sp>
      <p:sp>
        <p:nvSpPr>
          <p:cNvPr id="4" name="Rectangle 3"/>
          <p:cNvSpPr/>
          <p:nvPr/>
        </p:nvSpPr>
        <p:spPr>
          <a:xfrm>
            <a:off x="381000" y="1219201"/>
            <a:ext cx="8229600" cy="590931"/>
          </a:xfrm>
          <a:prstGeom prst="rect">
            <a:avLst/>
          </a:prstGeom>
        </p:spPr>
        <p:txBody>
          <a:bodyPr wrap="square">
            <a:spAutoFit/>
          </a:bodyPr>
          <a:lstStyle/>
          <a:p>
            <a:pPr>
              <a:lnSpc>
                <a:spcPct val="90000"/>
              </a:lnSpc>
            </a:pPr>
            <a:r>
              <a:rPr lang="en-US" sz="3600" b="1" dirty="0" smtClean="0">
                <a:latin typeface="Arial" panose="020B0604020202020204" pitchFamily="34" charset="0"/>
                <a:cs typeface="Arial" panose="020B0604020202020204" pitchFamily="34" charset="0"/>
              </a:rPr>
              <a:t>FMCSA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837" y="5284845"/>
            <a:ext cx="2857500" cy="838200"/>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sz="3200" dirty="0" smtClean="0">
                <a:latin typeface="+mj-lt"/>
              </a:rPr>
              <a:t>Federal Motor Carrier Safety Administration Regulations</a:t>
            </a:r>
          </a:p>
        </p:txBody>
      </p:sp>
      <p:sp>
        <p:nvSpPr>
          <p:cNvPr id="7171" name="Rectangle 3"/>
          <p:cNvSpPr>
            <a:spLocks noGrp="1" noChangeArrowheads="1"/>
          </p:cNvSpPr>
          <p:nvPr>
            <p:ph idx="4294967295"/>
          </p:nvPr>
        </p:nvSpPr>
        <p:spPr>
          <a:xfrm>
            <a:off x="0" y="2038733"/>
            <a:ext cx="9144000" cy="3855711"/>
          </a:xfrm>
        </p:spPr>
        <p:txBody>
          <a:bodyPr/>
          <a:lstStyle/>
          <a:p>
            <a:pPr>
              <a:lnSpc>
                <a:spcPct val="90000"/>
              </a:lnSpc>
            </a:pPr>
            <a:r>
              <a:rPr lang="en-US" sz="2800" b="1" dirty="0" smtClean="0"/>
              <a:t>49 CFR Part 382</a:t>
            </a:r>
          </a:p>
          <a:p>
            <a:pPr marL="0" indent="0">
              <a:lnSpc>
                <a:spcPct val="90000"/>
              </a:lnSpc>
              <a:buNone/>
            </a:pPr>
            <a:r>
              <a:rPr lang="en-US" sz="2800" dirty="0" smtClean="0"/>
              <a:t>      - Specifies prohibitions and consequences of drug    	and alcohol use  </a:t>
            </a:r>
          </a:p>
          <a:p>
            <a:pPr marL="0" indent="0">
              <a:lnSpc>
                <a:spcPct val="90000"/>
              </a:lnSpc>
              <a:buNone/>
            </a:pPr>
            <a:r>
              <a:rPr lang="en-US" sz="2800" dirty="0"/>
              <a:t> </a:t>
            </a:r>
            <a:r>
              <a:rPr lang="en-US" sz="2800" dirty="0" smtClean="0"/>
              <a:t>      - Specifies which test are required and when</a:t>
            </a:r>
          </a:p>
          <a:p>
            <a:pPr marL="0" indent="0">
              <a:lnSpc>
                <a:spcPct val="90000"/>
              </a:lnSpc>
              <a:buNone/>
            </a:pPr>
            <a:r>
              <a:rPr lang="en-US" sz="2800" dirty="0"/>
              <a:t> </a:t>
            </a:r>
            <a:r>
              <a:rPr lang="en-US" sz="2800" dirty="0" smtClean="0"/>
              <a:t>      - Specifies alcohol misuse and controlled 	substances use information, training, and referral.        </a:t>
            </a:r>
          </a:p>
        </p:txBody>
      </p:sp>
      <p:sp>
        <p:nvSpPr>
          <p:cNvPr id="4" name="Rectangle 3"/>
          <p:cNvSpPr/>
          <p:nvPr/>
        </p:nvSpPr>
        <p:spPr>
          <a:xfrm>
            <a:off x="381000" y="1219201"/>
            <a:ext cx="8229600" cy="590931"/>
          </a:xfrm>
          <a:prstGeom prst="rect">
            <a:avLst/>
          </a:prstGeom>
        </p:spPr>
        <p:txBody>
          <a:bodyPr wrap="square">
            <a:spAutoFit/>
          </a:bodyPr>
          <a:lstStyle/>
          <a:p>
            <a:pPr>
              <a:lnSpc>
                <a:spcPct val="90000"/>
              </a:lnSpc>
            </a:pPr>
            <a:r>
              <a:rPr lang="en-US" sz="3600" b="1" dirty="0" smtClean="0">
                <a:latin typeface="Arial" panose="020B0604020202020204" pitchFamily="34" charset="0"/>
                <a:cs typeface="Arial" panose="020B0604020202020204" pitchFamily="34" charset="0"/>
              </a:rPr>
              <a:t>FMCSA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5475344"/>
            <a:ext cx="2857500" cy="838200"/>
          </a:xfrm>
          <a:prstGeom prst="rect">
            <a:avLst/>
          </a:prstGeom>
        </p:spPr>
      </p:pic>
    </p:spTree>
    <p:extLst>
      <p:ext uri="{BB962C8B-B14F-4D97-AF65-F5344CB8AC3E}">
        <p14:creationId xmlns:p14="http://schemas.microsoft.com/office/powerpoint/2010/main" val="20694686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dirty="0" smtClean="0">
                <a:latin typeface="+mj-lt"/>
              </a:rPr>
              <a:t>   Who Do We Test?</a:t>
            </a:r>
          </a:p>
        </p:txBody>
      </p:sp>
      <p:sp>
        <p:nvSpPr>
          <p:cNvPr id="8195" name="Rectangle 3"/>
          <p:cNvSpPr>
            <a:spLocks noGrp="1" noChangeArrowheads="1"/>
          </p:cNvSpPr>
          <p:nvPr>
            <p:ph idx="4294967295"/>
          </p:nvPr>
        </p:nvSpPr>
        <p:spPr>
          <a:xfrm>
            <a:off x="0" y="990600"/>
            <a:ext cx="9144000" cy="5029200"/>
          </a:xfrm>
        </p:spPr>
        <p:txBody>
          <a:bodyPr/>
          <a:lstStyle/>
          <a:p>
            <a:pPr indent="0" algn="l" eaLnBrk="1" hangingPunct="1">
              <a:lnSpc>
                <a:spcPct val="90000"/>
              </a:lnSpc>
              <a:buNone/>
            </a:pPr>
            <a:r>
              <a:rPr lang="en-US" sz="3600" b="1" dirty="0" smtClean="0"/>
              <a:t>Commercial Drivers License(CDL) holder operating Commercial Motor Vehicle with Gross Vehicle Weight or Gross Combination Weight rating of 26,001 pounds</a:t>
            </a:r>
          </a:p>
          <a:p>
            <a:pPr marL="800100" indent="-457200">
              <a:lnSpc>
                <a:spcPct val="90000"/>
              </a:lnSpc>
            </a:pPr>
            <a:r>
              <a:rPr lang="en-US" sz="3200" b="1" dirty="0" smtClean="0"/>
              <a:t>Full Time Employees</a:t>
            </a:r>
          </a:p>
          <a:p>
            <a:pPr marL="800100" indent="-457200">
              <a:lnSpc>
                <a:spcPct val="90000"/>
              </a:lnSpc>
            </a:pPr>
            <a:r>
              <a:rPr lang="en-US" sz="3200" b="1" dirty="0" smtClean="0"/>
              <a:t>Part Time Employees </a:t>
            </a:r>
          </a:p>
          <a:p>
            <a:pPr marL="800100" indent="-457200">
              <a:lnSpc>
                <a:spcPct val="90000"/>
              </a:lnSpc>
            </a:pPr>
            <a:r>
              <a:rPr lang="en-US" sz="3200" b="1" dirty="0" smtClean="0"/>
              <a:t>Temporary Employees</a:t>
            </a:r>
          </a:p>
          <a:p>
            <a:pPr marL="800100" indent="-457200">
              <a:lnSpc>
                <a:spcPct val="90000"/>
              </a:lnSpc>
            </a:pPr>
            <a:r>
              <a:rPr lang="en-US" sz="3200" b="1" dirty="0" smtClean="0"/>
              <a:t>Volunteers</a:t>
            </a:r>
            <a:endParaRPr lang="en-US" sz="32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8630" y="4953000"/>
            <a:ext cx="2438400" cy="15367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p:spPr>
        <p:style>
          <a:lnRef idx="0">
            <a:schemeClr val="accent1"/>
          </a:lnRef>
          <a:fillRef idx="3">
            <a:schemeClr val="accent1"/>
          </a:fillRef>
          <a:effectRef idx="3">
            <a:schemeClr val="accent1"/>
          </a:effectRef>
          <a:fontRef idx="minor">
            <a:schemeClr val="lt1"/>
          </a:fontRef>
        </p:style>
        <p:txBody>
          <a:bodyPr/>
          <a:lstStyle/>
          <a:p>
            <a:pPr eaLnBrk="1" hangingPunct="1"/>
            <a:r>
              <a:rPr lang="en-US" dirty="0" smtClean="0">
                <a:latin typeface="+mj-lt"/>
              </a:rPr>
              <a:t>CDL Policy Development</a:t>
            </a:r>
          </a:p>
        </p:txBody>
      </p:sp>
      <p:sp>
        <p:nvSpPr>
          <p:cNvPr id="9219" name="Rectangle 3"/>
          <p:cNvSpPr>
            <a:spLocks noGrp="1" noChangeArrowheads="1"/>
          </p:cNvSpPr>
          <p:nvPr>
            <p:ph idx="4294967295"/>
          </p:nvPr>
        </p:nvSpPr>
        <p:spPr>
          <a:xfrm>
            <a:off x="152400" y="1371600"/>
            <a:ext cx="8991600" cy="4648200"/>
          </a:xfrm>
        </p:spPr>
        <p:txBody>
          <a:bodyPr/>
          <a:lstStyle/>
          <a:p>
            <a:pPr algn="l" eaLnBrk="1" hangingPunct="1">
              <a:lnSpc>
                <a:spcPct val="90000"/>
              </a:lnSpc>
              <a:buNone/>
            </a:pPr>
            <a:r>
              <a:rPr lang="en-US" sz="5400" b="1" dirty="0" smtClean="0"/>
              <a:t>FMCSA requires each county with CDL drivers to develop a written policy  </a:t>
            </a:r>
            <a:r>
              <a:rPr lang="en-US" sz="1800" b="1" dirty="0" smtClean="0">
                <a:solidFill>
                  <a:schemeClr val="accent1"/>
                </a:solidFill>
              </a:rPr>
              <a:t>(382.601)</a:t>
            </a:r>
            <a:endParaRPr lang="en-US" sz="1800" dirty="0" smtClean="0">
              <a:solidFill>
                <a:schemeClr val="accent1"/>
              </a:solidFill>
            </a:endParaRPr>
          </a:p>
          <a:p>
            <a:pPr marL="457200" lvl="1" indent="0" algn="ctr" eaLnBrk="1" hangingPunct="1">
              <a:lnSpc>
                <a:spcPct val="90000"/>
              </a:lnSpc>
              <a:buNone/>
            </a:pPr>
            <a:endParaRPr lang="en-US" sz="2000" i="1" dirty="0" smtClean="0">
              <a:solidFill>
                <a:srgbClr val="DC241F"/>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669089"/>
            <a:ext cx="3472132" cy="1369402"/>
          </a:xfrm>
          <a:prstGeom prst="rect">
            <a:avLst/>
          </a:prstGeom>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2&quot; unique_id=&quot;16163&quot;&gt;&lt;object type=&quot;3&quot; unique_id=&quot;17610&quot;&gt;&lt;property id=&quot;20148&quot; value=&quot;5&quot;/&gt;&lt;property id=&quot;20300&quot; value=&quot;Slide 1 - &amp;quot;The Fair Labor Standards Act&amp;#x0D;&amp;#x0A;(FLSA)&amp;#x0D;&amp;#x0A;For Supervisors&amp;#x0D;&amp;#x0A;&amp;quot;&quot;/&gt;&lt;property id=&quot;20307&quot; value=&quot;322&quot;/&gt;&lt;/object&gt;&lt;object type=&quot;3&quot; unique_id=&quot;17611&quot;&gt;&lt;property id=&quot;20148&quot; value=&quot;5&quot;/&gt;&lt;property id=&quot;20300&quot; value=&quot;Slide 3 - &amp;quot;Learning Objectives&amp;quot;&quot;/&gt;&lt;property id=&quot;20307&quot; value=&quot;262&quot;/&gt;&lt;/object&gt;&lt;object type=&quot;3&quot; unique_id=&quot;17612&quot;&gt;&lt;property id=&quot;20148&quot; value=&quot;5&quot;/&gt;&lt;property id=&quot;20300&quot; value=&quot;Slide 4 - &amp;quot;  Fair Labor Standards Act (FLSA)&amp;quot;&quot;/&gt;&lt;property id=&quot;20307&quot; value=&quot;289&quot;/&gt;&lt;/object&gt;&lt;object type=&quot;3&quot; unique_id=&quot;17613&quot;&gt;&lt;property id=&quot;20148&quot; value=&quot;5&quot;/&gt;&lt;property id=&quot;20300&quot; value=&quot;Slide 5 - &amp;quot;Fair Labor Standards Act&amp;quot;&quot;/&gt;&lt;property id=&quot;20307&quot; value=&quot;290&quot;/&gt;&lt;/object&gt;&lt;object type=&quot;3&quot; unique_id=&quot;17614&quot;&gt;&lt;property id=&quot;20148&quot; value=&quot;5&quot;/&gt;&lt;property id=&quot;20300&quot; value=&quot;Slide 6 - &amp;quot;Fair Labor Standards Act&amp;quot;&quot;/&gt;&lt;property id=&quot;20307&quot; value=&quot;291&quot;/&gt;&lt;/object&gt;&lt;object type=&quot;3&quot; unique_id=&quot;17615&quot;&gt;&lt;property id=&quot;20148&quot; value=&quot;5&quot;/&gt;&lt;property id=&quot;20300&quot; value=&quot;Slide 7 - &amp;quot;   Employment Relationship&amp;quot;&quot;/&gt;&lt;property id=&quot;20307&quot; value=&quot;292&quot;/&gt;&lt;/object&gt;&lt;object type=&quot;3&quot; unique_id=&quot;17616&quot;&gt;&lt;property id=&quot;20148&quot; value=&quot;5&quot;/&gt;&lt;property id=&quot;20300&quot; value=&quot;Slide 8 - &amp;quot;Hours Worked&amp;quot;&quot;/&gt;&lt;property id=&quot;20307&quot; value=&quot;293&quot;/&gt;&lt;/object&gt;&lt;object type=&quot;3&quot; unique_id=&quot;17617&quot;&gt;&lt;property id=&quot;20148&quot; value=&quot;5&quot;/&gt;&lt;property id=&quot;20300&quot; value=&quot;Slide 9 - &amp;quot;Hours Worked&amp;quot;&quot;/&gt;&lt;property id=&quot;20307&quot; value=&quot;294&quot;/&gt;&lt;/object&gt;&lt;object type=&quot;3&quot; unique_id=&quot;17618&quot;&gt;&lt;property id=&quot;20148&quot; value=&quot;5&quot;/&gt;&lt;property id=&quot;20300&quot; value=&quot;Slide 10 - &amp;quot;Defined Workweek&amp;quot;&quot;/&gt;&lt;property id=&quot;20307&quot; value=&quot;295&quot;/&gt;&lt;/object&gt;&lt;object type=&quot;3&quot; unique_id=&quot;17619&quot;&gt;&lt;property id=&quot;20148&quot; value=&quot;5&quot;/&gt;&lt;property id=&quot;20300&quot; value=&quot;Slide 11 - &amp;quot;Defined Work Period&amp;quot;&quot;/&gt;&lt;property id=&quot;20307&quot; value=&quot;296&quot;/&gt;&lt;/object&gt;&lt;object type=&quot;3&quot; unique_id=&quot;17620&quot;&gt;&lt;property id=&quot;20148&quot; value=&quot;5&quot;/&gt;&lt;property id=&quot;20300&quot; value=&quot;Slide 12 - &amp;quot;Overtime&amp;quot;&quot;/&gt;&lt;property id=&quot;20307&quot; value=&quot;297&quot;/&gt;&lt;/object&gt;&lt;object type=&quot;3&quot; unique_id=&quot;17621&quot;&gt;&lt;property id=&quot;20148&quot; value=&quot;5&quot;/&gt;&lt;property id=&quot;20300&quot; value=&quot;Slide 13 - &amp;quot;Overtime&amp;quot;&quot;/&gt;&lt;property id=&quot;20307&quot; value=&quot;298&quot;/&gt;&lt;/object&gt;&lt;object type=&quot;3&quot; unique_id=&quot;17622&quot;&gt;&lt;property id=&quot;20148&quot; value=&quot;5&quot;/&gt;&lt;property id=&quot;20300&quot; value=&quot;Slide 14 - &amp;quot;Overtime&amp;quot;&quot;/&gt;&lt;property id=&quot;20307&quot; value=&quot;299&quot;/&gt;&lt;/object&gt;&lt;object type=&quot;3&quot; unique_id=&quot;17623&quot;&gt;&lt;property id=&quot;20148&quot; value=&quot;5&quot;/&gt;&lt;property id=&quot;20300&quot; value=&quot;Slide 15 - &amp;quot; Overtime Compensation&amp;#x0D;&amp;#x0A;for Law Enforcement Example&amp;quot;&quot;/&gt;&lt;property id=&quot;20307&quot; value=&quot;300&quot;/&gt;&lt;/object&gt;&lt;object type=&quot;3&quot; unique_id=&quot;17624&quot;&gt;&lt;property id=&quot;20148&quot; value=&quot;5&quot;/&gt;&lt;property id=&quot;20300&quot; value=&quot;Slide 16 - &amp;quot;Comp Time&amp;quot;&quot;/&gt;&lt;property id=&quot;20307&quot; value=&quot;301&quot;/&gt;&lt;/object&gt;&lt;object type=&quot;3&quot; unique_id=&quot;17625&quot;&gt;&lt;property id=&quot;20148&quot; value=&quot;5&quot;/&gt;&lt;property id=&quot;20300&quot; value=&quot;Slide 17 - &amp;quot;Comp Time&amp;quot;&quot;/&gt;&lt;property id=&quot;20307&quot; value=&quot;303&quot;/&gt;&lt;/object&gt;&lt;object type=&quot;3&quot; unique_id=&quot;17626&quot;&gt;&lt;property id=&quot;20148&quot; value=&quot;5&quot;/&gt;&lt;property id=&quot;20300&quot; value=&quot;Slide 18 - &amp;quot;Exclusions &amp;amp; Exemptions&amp;quot;&quot;/&gt;&lt;property id=&quot;20307&quot; value=&quot;304&quot;/&gt;&lt;/object&gt;&lt;object type=&quot;3&quot; unique_id=&quot;17627&quot;&gt;&lt;property id=&quot;20148&quot; value=&quot;5&quot;/&gt;&lt;property id=&quot;20300&quot; value=&quot;Slide 19 - &amp;quot;Best Advice for Recordkeeping&amp;quot;&quot;/&gt;&lt;property id=&quot;20307&quot; value=&quot;305&quot;/&gt;&lt;/object&gt;&lt;object type=&quot;3&quot; unique_id=&quot;17628&quot;&gt;&lt;property id=&quot;20148&quot; value=&quot;5&quot;/&gt;&lt;property id=&quot;20300&quot; value=&quot;Slide 20 - &amp;quot;Record Keeping&amp;quot;&quot;/&gt;&lt;property id=&quot;20307&quot; value=&quot;306&quot;/&gt;&lt;/object&gt;&lt;object type=&quot;3&quot; unique_id=&quot;17629&quot;&gt;&lt;property id=&quot;20148&quot; value=&quot;5&quot;/&gt;&lt;property id=&quot;20300&quot; value=&quot;Slide 21 - &amp;quot;Record Keeping&amp;quot;&quot;/&gt;&lt;property id=&quot;20307&quot; value=&quot;307&quot;/&gt;&lt;/object&gt;&lt;object type=&quot;3&quot; unique_id=&quot;17630&quot;&gt;&lt;property id=&quot;20148&quot; value=&quot;5&quot;/&gt;&lt;property id=&quot;20300&quot; value=&quot;Slide 22 - &amp;quot;Record Keeping&amp;quot;&quot;/&gt;&lt;property id=&quot;20307&quot; value=&quot;308&quot;/&gt;&lt;/object&gt;&lt;object type=&quot;3&quot; unique_id=&quot;17631&quot;&gt;&lt;property id=&quot;20148&quot; value=&quot;5&quot;/&gt;&lt;property id=&quot;20300&quot; value=&quot;Slide 23 - &amp;quot;Record Keeping&amp;quot;&quot;/&gt;&lt;property id=&quot;20307&quot; value=&quot;309&quot;/&gt;&lt;/object&gt;&lt;object type=&quot;3&quot; unique_id=&quot;17632&quot;&gt;&lt;property id=&quot;20148&quot; value=&quot;5&quot;/&gt;&lt;property id=&quot;20300&quot; value=&quot;Slide 24 - &amp;quot;Time Sheets&amp;quot;&quot;/&gt;&lt;property id=&quot;20307&quot; value=&quot;310&quot;/&gt;&lt;/object&gt;&lt;object type=&quot;3&quot; unique_id=&quot;17633&quot;&gt;&lt;property id=&quot;20148&quot; value=&quot;5&quot;/&gt;&lt;property id=&quot;20300&quot; value=&quot;Slide 25 - &amp;quot;Pay Example: 40 hour employee&amp;quot;&quot;/&gt;&lt;property id=&quot;20307&quot; value=&quot;311&quot;/&gt;&lt;/object&gt;&lt;object type=&quot;3&quot; unique_id=&quot;17634&quot;&gt;&lt;property id=&quot;20148&quot; value=&quot;5&quot;/&gt;&lt;property id=&quot;20300&quot; value=&quot;Slide 26 - &amp;quot;Pay Example: 40 hour employee&amp;quot;&quot;/&gt;&lt;property id=&quot;20307&quot; value=&quot;312&quot;/&gt;&lt;/object&gt;&lt;object type=&quot;3&quot; unique_id=&quot;17635&quot;&gt;&lt;property id=&quot;20148&quot; value=&quot;5&quot;/&gt;&lt;property id=&quot;20300&quot; value=&quot;Slide 27 - &amp;quot;Questions&amp;quot;&quot;/&gt;&lt;property id=&quot;20307&quot; value=&quot;313&quot;/&gt;&lt;/object&gt;&lt;object type=&quot;3&quot; unique_id=&quot;17987&quot;&gt;&lt;property id=&quot;20148&quot; value=&quot;5&quot;/&gt;&lt;property id=&quot;20300&quot; value=&quot;Slide 2&quot;/&gt;&lt;property id=&quot;20307&quot; value=&quot;324&quot;/&gt;&lt;/object&gt;&lt;object type=&quot;3&quot; unique_id=&quot;17988&quot;&gt;&lt;property id=&quot;20148&quot; value=&quot;5&quot;/&gt;&lt;property id=&quot;20300&quot; value=&quot;Slide 28 - &amp;quot;     Unemployment&amp;quot;&quot;/&gt;&lt;property id=&quot;20307&quot; value=&quot;323&quot;/&gt;&lt;/object&gt;&lt;/object&gt;&lt;object type=&quot;8&quot; unique_id=&quot;16175&quot;&gt;&lt;/object&gt;&lt;/object&gt;&lt;/database&gt;"/>
  <p:tag name="SECTOMILLISECCONVERTED" val="1"/>
</p:tagLst>
</file>

<file path=ppt/theme/theme1.xml><?xml version="1.0" encoding="utf-8"?>
<a:theme xmlns:a="http://schemas.openxmlformats.org/drawingml/2006/main" name="TAC PowerPoint Template 3">
  <a:themeElements>
    <a:clrScheme name="TAC Branded Colors">
      <a:dk1>
        <a:sysClr val="windowText" lastClr="000000"/>
      </a:dk1>
      <a:lt1>
        <a:sysClr val="window" lastClr="FFFFFF"/>
      </a:lt1>
      <a:dk2>
        <a:srgbClr val="7F7F7F"/>
      </a:dk2>
      <a:lt2>
        <a:srgbClr val="F7EEDD"/>
      </a:lt2>
      <a:accent1>
        <a:srgbClr val="0053A5"/>
      </a:accent1>
      <a:accent2>
        <a:srgbClr val="9C1E3D"/>
      </a:accent2>
      <a:accent3>
        <a:srgbClr val="668E3C"/>
      </a:accent3>
      <a:accent4>
        <a:srgbClr val="EFC868"/>
      </a:accent4>
      <a:accent5>
        <a:srgbClr val="6C1B72"/>
      </a:accent5>
      <a:accent6>
        <a:srgbClr val="FF7300"/>
      </a:accent6>
      <a:hlink>
        <a:srgbClr val="BDB8B1"/>
      </a:hlink>
      <a:folHlink>
        <a:srgbClr val="D6A73B"/>
      </a:folHlink>
    </a:clrScheme>
    <a:fontScheme name="1_Default Design">
      <a:majorFont>
        <a:latin typeface="Palatino Linotype"/>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AC RMP template v2">
  <a:themeElements>
    <a:clrScheme name="Custom 6">
      <a:dk1>
        <a:sysClr val="windowText" lastClr="000000"/>
      </a:dk1>
      <a:lt1>
        <a:sysClr val="window" lastClr="FFFFFF"/>
      </a:lt1>
      <a:dk2>
        <a:srgbClr val="7F7F7F"/>
      </a:dk2>
      <a:lt2>
        <a:srgbClr val="F7EEDD"/>
      </a:lt2>
      <a:accent1>
        <a:srgbClr val="0053A5"/>
      </a:accent1>
      <a:accent2>
        <a:srgbClr val="9C1E3D"/>
      </a:accent2>
      <a:accent3>
        <a:srgbClr val="668E3C"/>
      </a:accent3>
      <a:accent4>
        <a:srgbClr val="EFC868"/>
      </a:accent4>
      <a:accent5>
        <a:srgbClr val="6C1B72"/>
      </a:accent5>
      <a:accent6>
        <a:srgbClr val="FF7300"/>
      </a:accent6>
      <a:hlink>
        <a:srgbClr val="BDB8B1"/>
      </a:hlink>
      <a:folHlink>
        <a:srgbClr val="D6A73B"/>
      </a:folHlink>
    </a:clrScheme>
    <a:fontScheme name="1_Default Design">
      <a:majorFont>
        <a:latin typeface="Palatino Linotype"/>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C2E8DF8913874EB424C92EE9BF81DE" ma:contentTypeVersion="" ma:contentTypeDescription="Create a new document." ma:contentTypeScope="" ma:versionID="4ab035320ba98424e09ad7862a71a8d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C41BD2A-FAAB-4111-BA05-55DAD9C621D9}">
  <ds:schemaRefs>
    <ds:schemaRef ds:uri="http://schemas.microsoft.com/sharepoint/v3/contenttype/forms"/>
  </ds:schemaRefs>
</ds:datastoreItem>
</file>

<file path=customXml/itemProps2.xml><?xml version="1.0" encoding="utf-8"?>
<ds:datastoreItem xmlns:ds="http://schemas.openxmlformats.org/officeDocument/2006/customXml" ds:itemID="{BDA14EB2-6A12-472D-AFC4-8D2CBC7F6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394E8C7-55BA-4F45-9DF0-C5C22051121D}">
  <ds:schemaRefs>
    <ds:schemaRef ds:uri="http://schemas.microsoft.com/office/infopath/2007/PartnerControls"/>
    <ds:schemaRef ds:uri="http://purl.org/dc/dcmityp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TAC PowerPoint Template 3</Template>
  <TotalTime>563</TotalTime>
  <Words>3615</Words>
  <Application>Microsoft Office PowerPoint</Application>
  <PresentationFormat>On-screen Show (4:3)</PresentationFormat>
  <Paragraphs>344</Paragraphs>
  <Slides>25</Slides>
  <Notes>24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TAC PowerPoint Template 3</vt:lpstr>
      <vt:lpstr>TAC RMP template v2</vt:lpstr>
      <vt:lpstr>Create Drug and Alcohol Testing Policies for County Employees  </vt:lpstr>
      <vt:lpstr>PowerPoint Presentation</vt:lpstr>
      <vt:lpstr>Learning Objectives</vt:lpstr>
      <vt:lpstr>  Non-CDL Employees – Best Practices</vt:lpstr>
      <vt:lpstr>Non-CDL Policy Recommendations</vt:lpstr>
      <vt:lpstr>Federal Motor Carrier Safety Administration Regulations</vt:lpstr>
      <vt:lpstr>Federal Motor Carrier Safety Administration Regulations</vt:lpstr>
      <vt:lpstr>   Who Do We Test?</vt:lpstr>
      <vt:lpstr>CDL Policy Development</vt:lpstr>
      <vt:lpstr>CDL Policy Requirements</vt:lpstr>
      <vt:lpstr>CDL Policy Requirements</vt:lpstr>
      <vt:lpstr>CDL Policy Requirements</vt:lpstr>
      <vt:lpstr>CDL Policy Requirements</vt:lpstr>
      <vt:lpstr>CDL Policy Requirements</vt:lpstr>
      <vt:lpstr>CDL Policy Requirements</vt:lpstr>
      <vt:lpstr>CDL Policy Requirements</vt:lpstr>
      <vt:lpstr>CDL Policy Requirements</vt:lpstr>
      <vt:lpstr>CDL Policy Requirements</vt:lpstr>
      <vt:lpstr>CDL Policy Requirements</vt:lpstr>
      <vt:lpstr>CDL Policy Communication</vt:lpstr>
      <vt:lpstr>CDL Supervisor Requirements</vt:lpstr>
      <vt:lpstr>Overview</vt:lpstr>
      <vt:lpstr>Resource Links</vt:lpstr>
      <vt:lpstr>Questions</vt:lpstr>
      <vt:lpstr>PowerPoint Presentation</vt:lpstr>
    </vt:vector>
  </TitlesOfParts>
  <Company>Taxas Association of Counties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leeb</dc:creator>
  <cp:lastModifiedBy>Charlie Hastings</cp:lastModifiedBy>
  <cp:revision>60</cp:revision>
  <dcterms:created xsi:type="dcterms:W3CDTF">2013-01-28T20:58:48Z</dcterms:created>
  <dcterms:modified xsi:type="dcterms:W3CDTF">2018-08-10T21:31:10Z</dcterms:modified>
</cp:coreProperties>
</file>